
<file path=[Content_Types].xml><?xml version="1.0" encoding="utf-8"?>
<Types xmlns="http://schemas.openxmlformats.org/package/2006/content-types">
  <Default Extension="jpeg" ContentType="image/jpeg"/>
  <Default Extension="wmf" ContentType="image/x-w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310" r:id="rId3"/>
    <p:sldId id="697" r:id="rId4"/>
    <p:sldId id="698" r:id="rId5"/>
    <p:sldId id="701" r:id="rId6"/>
    <p:sldId id="702" r:id="rId7"/>
    <p:sldId id="876" r:id="rId8"/>
    <p:sldId id="863" r:id="rId9"/>
    <p:sldId id="705" r:id="rId10"/>
    <p:sldId id="706" r:id="rId11"/>
    <p:sldId id="879" r:id="rId12"/>
    <p:sldId id="880" r:id="rId13"/>
    <p:sldId id="881" r:id="rId14"/>
    <p:sldId id="882" r:id="rId15"/>
    <p:sldId id="883" r:id="rId16"/>
    <p:sldId id="884" r:id="rId18"/>
    <p:sldId id="885" r:id="rId19"/>
    <p:sldId id="886" r:id="rId20"/>
    <p:sldId id="877" r:id="rId21"/>
    <p:sldId id="717" r:id="rId22"/>
    <p:sldId id="718" r:id="rId23"/>
    <p:sldId id="719" r:id="rId24"/>
    <p:sldId id="722" r:id="rId25"/>
    <p:sldId id="896" r:id="rId26"/>
    <p:sldId id="897" r:id="rId27"/>
    <p:sldId id="898" r:id="rId28"/>
    <p:sldId id="899" r:id="rId29"/>
    <p:sldId id="490" r:id="rId30"/>
    <p:sldId id="914" r:id="rId31"/>
    <p:sldId id="900" r:id="rId32"/>
    <p:sldId id="902" r:id="rId33"/>
    <p:sldId id="460" r:id="rId34"/>
    <p:sldId id="905" r:id="rId35"/>
    <p:sldId id="491" r:id="rId36"/>
    <p:sldId id="363" r:id="rId37"/>
    <p:sldId id="271" r:id="rId38"/>
    <p:sldId id="340" r:id="rId39"/>
    <p:sldId id="273" r:id="rId40"/>
    <p:sldId id="355" r:id="rId41"/>
    <p:sldId id="274" r:id="rId42"/>
    <p:sldId id="275" r:id="rId43"/>
    <p:sldId id="552" r:id="rId44"/>
    <p:sldId id="906" r:id="rId45"/>
    <p:sldId id="907" r:id="rId46"/>
    <p:sldId id="461" r:id="rId47"/>
    <p:sldId id="462" r:id="rId48"/>
    <p:sldId id="463" r:id="rId49"/>
    <p:sldId id="464" r:id="rId50"/>
    <p:sldId id="465" r:id="rId51"/>
    <p:sldId id="467" r:id="rId52"/>
    <p:sldId id="468" r:id="rId53"/>
    <p:sldId id="469" r:id="rId54"/>
    <p:sldId id="470" r:id="rId55"/>
    <p:sldId id="471" r:id="rId56"/>
    <p:sldId id="472" r:id="rId57"/>
    <p:sldId id="908" r:id="rId58"/>
    <p:sldId id="474" r:id="rId59"/>
    <p:sldId id="475" r:id="rId60"/>
    <p:sldId id="476" r:id="rId61"/>
    <p:sldId id="477" r:id="rId62"/>
    <p:sldId id="478" r:id="rId63"/>
    <p:sldId id="479" r:id="rId64"/>
    <p:sldId id="482" r:id="rId65"/>
    <p:sldId id="483" r:id="rId66"/>
    <p:sldId id="484" r:id="rId67"/>
    <p:sldId id="485" r:id="rId68"/>
    <p:sldId id="604" r:id="rId69"/>
    <p:sldId id="607" r:id="rId70"/>
    <p:sldId id="608" r:id="rId71"/>
    <p:sldId id="609" r:id="rId72"/>
    <p:sldId id="496" r:id="rId73"/>
    <p:sldId id="909" r:id="rId74"/>
    <p:sldId id="910" r:id="rId75"/>
    <p:sldId id="911" r:id="rId76"/>
    <p:sldId id="912" r:id="rId77"/>
    <p:sldId id="611" r:id="rId78"/>
    <p:sldId id="498" r:id="rId79"/>
    <p:sldId id="499" r:id="rId80"/>
    <p:sldId id="500" r:id="rId81"/>
    <p:sldId id="501" r:id="rId82"/>
    <p:sldId id="613" r:id="rId83"/>
    <p:sldId id="614" r:id="rId84"/>
    <p:sldId id="913" r:id="rId85"/>
    <p:sldId id="985" r:id="rId86"/>
    <p:sldId id="504" r:id="rId87"/>
    <p:sldId id="987" r:id="rId88"/>
    <p:sldId id="993" r:id="rId89"/>
    <p:sldId id="503" r:id="rId90"/>
    <p:sldId id="486" r:id="rId91"/>
    <p:sldId id="487" r:id="rId92"/>
    <p:sldId id="488" r:id="rId93"/>
    <p:sldId id="489" r:id="rId94"/>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CC"/>
    <a:srgbClr val="FFFF00"/>
    <a:srgbClr val="FF0000"/>
    <a:srgbClr val="0F0066"/>
    <a:srgbClr val="6DD9FF"/>
    <a:srgbClr val="66FFFF"/>
    <a:srgbClr val="0066FF"/>
    <a:srgbClr val="00FF00"/>
    <a:srgbClr val="CC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876"/>
    <p:restoredTop sz="81622"/>
  </p:normalViewPr>
  <p:slideViewPr>
    <p:cSldViewPr showGuides="1">
      <p:cViewPr varScale="1">
        <p:scale>
          <a:sx n="107" d="100"/>
          <a:sy n="107" d="100"/>
        </p:scale>
        <p:origin x="1350" y="102"/>
      </p:cViewPr>
      <p:guideLst>
        <p:guide orient="horz" pos="2174"/>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varScale="1">
      <p:scale>
        <a:sx n="1" d="1"/>
        <a:sy n="1" d="1"/>
      </p:scale>
      <p:origin x="0" y="-9600"/>
    </p:cViewPr>
  </p:sorterViewPr>
  <p:gridSpacing cx="72008" cy="72008"/>
</p:viewPr>
</file>

<file path=ppt/_rels/presentation.xml.rels><?xml version="1.0" encoding="UTF-8" standalone="yes"?>
<Relationships xmlns="http://schemas.openxmlformats.org/package/2006/relationships"><Relationship Id="rId97" Type="http://schemas.openxmlformats.org/officeDocument/2006/relationships/tableStyles" Target="tableStyles.xml"/><Relationship Id="rId96" Type="http://schemas.openxmlformats.org/officeDocument/2006/relationships/viewProps" Target="viewProps.xml"/><Relationship Id="rId95" Type="http://schemas.openxmlformats.org/officeDocument/2006/relationships/presProps" Target="presProps.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595"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0"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10597"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598"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0599"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1E6759B7-0419-4DCD-BD3C-DF081F20DCDD}"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大卫·休谟(David Hume，公元1711年4月26日-公元1776年8月25日)，苏格兰不可知论哲学家、经济学家、历史学家，被视为是苏格兰启蒙运动以及西方哲学历史中最重要的人物之一。虽然现代学者对于休谟的著作研究仅聚焦于其哲学思想上，但是他最先是以历史学家的身份成名，他所著的《英格兰史》一书在当时成为英格兰历史学界的基础著作长达60至70年。</a:t>
            </a:r>
            <a:endParaRPr lang="zh-CN" altLang="en-US"/>
          </a:p>
          <a:p>
            <a:endParaRPr lang="zh-CN" altLang="en-US"/>
          </a:p>
          <a:p>
            <a:r>
              <a:rPr lang="zh-CN" altLang="en-US"/>
              <a:t>历史学家们一般将休谟的哲学归类为彻底的怀疑主义，但一些人主张自然主义也是休谟的中心思想之一。研究休谟的学者经常将其分为那些强调怀疑成分的(例如逻辑实证主义)，以及那些强调自然主义成分的人。</a:t>
            </a:r>
            <a:endParaRPr lang="zh-CN" altLang="en-US"/>
          </a:p>
          <a:p>
            <a:endParaRPr lang="zh-CN" altLang="en-US"/>
          </a:p>
          <a:p>
            <a:r>
              <a:rPr lang="zh-CN" altLang="en-US"/>
              <a:t>休谟的哲学受到经验主义者约翰·洛克和乔治·贝克莱的深刻影响，也受到一些法国作家的影响，他也吸收了各种英格兰知识分子如艾萨克·牛顿、法兰西斯·哈奇森、亚当·斯密等人的理论。</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p:sp>
      <p:sp>
        <p:nvSpPr>
          <p:cNvPr id="60419" name="备注占位符 2"/>
          <p:cNvSpPr>
            <a:spLocks noGrp="1"/>
          </p:cNvSpPr>
          <p:nvPr>
            <p:ph type="body" idx="1"/>
          </p:nvPr>
        </p:nvSpPr>
        <p:spPr/>
        <p:txBody>
          <a:bodyPr wrap="square" lIns="91440" tIns="45720" rIns="91440" bIns="45720" anchor="t"/>
          <a:lstStyle/>
          <a:p>
            <a:pPr lvl="0"/>
            <a:r>
              <a:rPr lang="en-US" altLang="zh-CN" dirty="0"/>
              <a:t>2018</a:t>
            </a:r>
            <a:r>
              <a:rPr lang="zh-CN" altLang="en-US" dirty="0"/>
              <a:t>年</a:t>
            </a:r>
            <a:r>
              <a:rPr lang="en-US" altLang="zh-CN" dirty="0"/>
              <a:t>5</a:t>
            </a:r>
            <a:r>
              <a:rPr lang="zh-CN" altLang="en-US" dirty="0"/>
              <a:t>月</a:t>
            </a:r>
            <a:r>
              <a:rPr lang="en-US" altLang="zh-CN" dirty="0"/>
              <a:t>19</a:t>
            </a:r>
            <a:r>
              <a:rPr lang="zh-CN" altLang="en-US" dirty="0"/>
              <a:t>日 ，美国宣布退出联合国人权理事会，并将该会形容为“虚伪而自私”的组织，美国批评联合国人权理事会对以色列存在“偏见”，同时又指责俄罗斯等国阻止美国改革联合国人权理事会。甚至就连那些站在美国那边的国家也成为美国攻击的对象，因为美国觉得这些国家没有“认真改变现状”。</a:t>
            </a:r>
            <a:endParaRPr lang="zh-CN" altLang="en-US" dirty="0"/>
          </a:p>
          <a:p>
            <a:pPr lvl="0"/>
            <a:endParaRPr lang="zh-CN" altLang="en-US" dirty="0"/>
          </a:p>
          <a:p>
            <a:pPr lvl="0"/>
            <a:r>
              <a:rPr lang="zh-CN" altLang="en-US" dirty="0"/>
              <a:t>由此看来，美国退出联合国人权理事会，和退出联合国教科文组织一样，都有以色列因素在里面。而另一方面，就是美国试图改变这些组织的现状，以实现更加有利于美国的结果。但是这些国际多边组织没有服从美国的要求，所以美国感到很不高兴。同时，美国试图通过退出上述组织，来减少经费开支，比如美国退出联合国教科文组织，就是为了赖掉迟迟不交的数亿美元会费。</a:t>
            </a:r>
            <a:endParaRPr lang="en-US" altLang="zh-CN" dirty="0"/>
          </a:p>
          <a:p>
            <a:pPr lvl="0"/>
            <a:endParaRPr lang="en-US" altLang="zh-CN" dirty="0"/>
          </a:p>
          <a:p>
            <a:pPr lvl="0"/>
            <a:r>
              <a:rPr lang="zh-CN" altLang="en-US" dirty="0"/>
              <a:t>除了人权理事会，美国自去年</a:t>
            </a:r>
            <a:r>
              <a:rPr lang="en-US" altLang="zh-CN" dirty="0"/>
              <a:t>1</a:t>
            </a:r>
            <a:r>
              <a:rPr lang="zh-CN" altLang="en-US" dirty="0"/>
              <a:t>月以来已先后退出了气候变化</a:t>
            </a:r>
            <a:r>
              <a:rPr lang="en-US" altLang="zh-CN" dirty="0"/>
              <a:t>《</a:t>
            </a:r>
            <a:r>
              <a:rPr lang="zh-CN" altLang="en-US" dirty="0"/>
              <a:t>巴黎协定</a:t>
            </a:r>
            <a:r>
              <a:rPr lang="en-US" altLang="zh-CN" dirty="0"/>
              <a:t>》</a:t>
            </a:r>
            <a:r>
              <a:rPr lang="zh-CN" altLang="en-US" dirty="0"/>
              <a:t>、联合国教科文组织、</a:t>
            </a:r>
            <a:r>
              <a:rPr lang="en-US" altLang="zh-CN" dirty="0"/>
              <a:t>《</a:t>
            </a:r>
            <a:r>
              <a:rPr lang="zh-CN" altLang="en-US" dirty="0"/>
              <a:t>移民问题全球契约</a:t>
            </a:r>
            <a:r>
              <a:rPr lang="en-US" altLang="zh-CN" dirty="0"/>
              <a:t>》</a:t>
            </a:r>
            <a:r>
              <a:rPr lang="zh-CN" altLang="en-US" dirty="0"/>
              <a:t>制订进程、伊核协议等多边条约和框架，并公开在耶路撒冷归属、自由贸易等国际和地区问题上与大多数国家“唱反调”。</a:t>
            </a:r>
            <a:endParaRPr lang="zh-CN" altLang="en-US" dirty="0"/>
          </a:p>
          <a:p>
            <a:pPr lvl="0"/>
            <a:endParaRPr lang="zh-CN" altLang="en-US" dirty="0"/>
          </a:p>
        </p:txBody>
      </p:sp>
      <p:sp>
        <p:nvSpPr>
          <p:cNvPr id="60420"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p:sp>
      <p:sp>
        <p:nvSpPr>
          <p:cNvPr id="471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71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62D404A-21FE-4C96-86F4-9B5414834749}" type="slidenum">
              <a:rPr lang="en-US" altLang="zh-CN"/>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p:sp>
      <p:sp>
        <p:nvSpPr>
          <p:cNvPr id="67587" name="备注占位符 2"/>
          <p:cNvSpPr>
            <a:spLocks noGrp="1"/>
          </p:cNvSpPr>
          <p:nvPr>
            <p:ph type="body" idx="1"/>
          </p:nvPr>
        </p:nvSpPr>
        <p:spPr/>
        <p:txBody>
          <a:bodyPr wrap="square" lIns="91440" tIns="45720" rIns="91440" bIns="45720" anchor="t"/>
          <a:lstStyle/>
          <a:p>
            <a:pPr lvl="0"/>
            <a:endParaRPr lang="zh-CN" altLang="en-US" dirty="0"/>
          </a:p>
          <a:p>
            <a:pPr lvl="0"/>
            <a:r>
              <a:rPr lang="zh-CN" altLang="en-US" dirty="0"/>
              <a:t>此外，美国还威胁退出七国集团、世界贸易组织等，对联合国改革也满腹怨言。留给华盛顿退的“群”已经不多了。</a:t>
            </a:r>
            <a:endParaRPr lang="zh-CN" altLang="en-US" dirty="0"/>
          </a:p>
        </p:txBody>
      </p:sp>
      <p:sp>
        <p:nvSpPr>
          <p:cNvPr id="67588"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灯片编号占位符 6"/>
          <p:cNvSpPr txBox="1">
            <a:spLocks noGrp="1"/>
          </p:cNvSpPr>
          <p:nvPr/>
        </p:nvSpPr>
        <p:spPr>
          <a:xfrm>
            <a:off x="3884613" y="8685213"/>
            <a:ext cx="2971800" cy="457200"/>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
        <p:nvSpPr>
          <p:cNvPr id="45058" name="幻灯片图像占位符 1"/>
          <p:cNvSpPr>
            <a:spLocks noGrp="1" noRot="1" noChangeAspect="1" noTextEdit="1"/>
          </p:cNvSpPr>
          <p:nvPr>
            <p:ph type="sldImg"/>
          </p:nvPr>
        </p:nvSpPr>
        <p:spPr>
          <a:ln>
            <a:solidFill>
              <a:srgbClr val="000000"/>
            </a:solidFill>
            <a:miter/>
          </a:ln>
        </p:spPr>
      </p:sp>
      <p:sp>
        <p:nvSpPr>
          <p:cNvPr id="3" name="备注占位符 2"/>
          <p:cNvSpPr>
            <a:spLocks noGrp="1"/>
          </p:cNvSpPr>
          <p:nvPr>
            <p:ph type="body" idx="1"/>
          </p:nvPr>
        </p:nvSpPr>
        <p:spPr/>
        <p:txBody>
          <a:bodyPr lIns="91440" tIns="45720" rIns="91440" bIns="45720" rtlCol="0">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5060" name="灯片编号占位符 3"/>
          <p:cNvSpPr txBox="1">
            <a:spLocks noGrp="1"/>
          </p:cNvSpPr>
          <p:nvPr/>
        </p:nvSpPr>
        <p:spPr>
          <a:xfrm>
            <a:off x="3884613" y="8685213"/>
            <a:ext cx="2971800" cy="457200"/>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灯片编号占位符 6"/>
          <p:cNvSpPr txBox="1">
            <a:spLocks noGrp="1"/>
          </p:cNvSpPr>
          <p:nvPr/>
        </p:nvSpPr>
        <p:spPr>
          <a:xfrm>
            <a:off x="3884613" y="8685213"/>
            <a:ext cx="2971800" cy="457200"/>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
        <p:nvSpPr>
          <p:cNvPr id="47106" name="幻灯片图像占位符 1"/>
          <p:cNvSpPr>
            <a:spLocks noGrp="1" noRot="1" noChangeAspect="1" noTextEdit="1"/>
          </p:cNvSpPr>
          <p:nvPr>
            <p:ph type="sldImg"/>
          </p:nvPr>
        </p:nvSpPr>
        <p:spPr>
          <a:ln>
            <a:solidFill>
              <a:srgbClr val="000000"/>
            </a:solidFill>
            <a:miter/>
          </a:ln>
        </p:spPr>
      </p:sp>
      <p:sp>
        <p:nvSpPr>
          <p:cNvPr id="3" name="备注占位符 2"/>
          <p:cNvSpPr>
            <a:spLocks noGrp="1"/>
          </p:cNvSpPr>
          <p:nvPr>
            <p:ph type="body" idx="1"/>
          </p:nvPr>
        </p:nvSpPr>
        <p:spPr/>
        <p:txBody>
          <a:bodyPr lIns="91440" tIns="45720" rIns="91440" bIns="45720" rtlCol="0">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7108" name="灯片编号占位符 3"/>
          <p:cNvSpPr txBox="1">
            <a:spLocks noGrp="1"/>
          </p:cNvSpPr>
          <p:nvPr/>
        </p:nvSpPr>
        <p:spPr>
          <a:xfrm>
            <a:off x="3884613" y="8685213"/>
            <a:ext cx="2971800" cy="457200"/>
          </a:xfrm>
          <a:prstGeom prst="rect">
            <a:avLst/>
          </a:prstGeom>
          <a:noFill/>
          <a:ln w="9525">
            <a:noFill/>
          </a:ln>
        </p:spPr>
        <p:txBody>
          <a:bodyPr anchor="b"/>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lstStyle/>
          <a:p>
            <a:pPr lvl="0"/>
            <a:r>
              <a:rPr lang="zh-CN" altLang="en-US" dirty="0"/>
              <a:t>社会主义价值体系具有丰富的内容，</a:t>
            </a:r>
            <a:r>
              <a:rPr lang="zh-CN" altLang="en-US" b="1" dirty="0"/>
              <a:t>其核心价值观是追求人的自由而全面的发展</a:t>
            </a:r>
            <a:r>
              <a:rPr lang="zh-CN" altLang="en-US" dirty="0"/>
              <a:t>，</a:t>
            </a:r>
            <a:endParaRPr lang="en-US" altLang="zh-CN" dirty="0"/>
          </a:p>
          <a:p>
            <a:pPr lvl="0"/>
            <a:r>
              <a:rPr lang="zh-CN" altLang="en-US" b="1" dirty="0"/>
              <a:t>其一般价值观主要包括伦理价值观（实现社会平等和公平正义）、政治价值观（实现绝大多数人民的当家作主）、经济价值观（实现全社会共同占有生产资料）、社会价值观（坚持集体主义）</a:t>
            </a:r>
            <a:r>
              <a:rPr lang="zh-CN" altLang="en-US" dirty="0"/>
              <a:t>。其中，实现人的自由而全面的发展是社会主义的终极奋斗目标，社会主义的一般价值观都是围绕着这一目标来展开的，都是依据核心价值观来确定其内涵。社会主义价值观互相影响、互相渗透，各个层次的具体价值观内涵会随着社会的发展和时代的变迁而调整或变化。</a:t>
            </a:r>
            <a:endParaRPr lang="zh-CN" altLang="en-US" dirty="0"/>
          </a:p>
        </p:txBody>
      </p:sp>
      <p:sp>
        <p:nvSpPr>
          <p:cNvPr id="8196"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p:sp>
      <p:sp>
        <p:nvSpPr>
          <p:cNvPr id="10243" name="备注占位符 2"/>
          <p:cNvSpPr>
            <a:spLocks noGrp="1"/>
          </p:cNvSpPr>
          <p:nvPr>
            <p:ph type="body" idx="1"/>
          </p:nvPr>
        </p:nvSpPr>
        <p:spPr/>
        <p:txBody>
          <a:bodyPr wrap="square" lIns="91440" tIns="45720" rIns="91440" bIns="45720" anchor="t"/>
          <a:lstStyle/>
          <a:p>
            <a:pPr lvl="0"/>
            <a:endParaRPr lang="zh-CN" altLang="en-US" dirty="0"/>
          </a:p>
        </p:txBody>
      </p:sp>
      <p:sp>
        <p:nvSpPr>
          <p:cNvPr id="10244"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spcBef>
                <a:spcPct val="0"/>
              </a:spcBef>
            </a:pPr>
            <a:fld id="{9A0DB2DC-4C9A-4742-B13C-FB6460FD3503}" type="slidenum">
              <a:rPr lang="ru-RU" altLang="zh-CN" dirty="0"/>
            </a:fld>
            <a:endParaRPr lang="ru-RU"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p:txBody>
          <a:bodyPr wrap="square" lIns="91440" tIns="45720" rIns="91440" bIns="45720" anchor="t"/>
          <a:lstStyle/>
          <a:p>
            <a:pPr lvl="0"/>
            <a:r>
              <a:rPr lang="zh-CN" altLang="en-US" dirty="0"/>
              <a:t>弗里德里希</a:t>
            </a:r>
            <a:r>
              <a:rPr lang="en-US" altLang="zh-CN" dirty="0"/>
              <a:t>·</a:t>
            </a:r>
            <a:r>
              <a:rPr lang="zh-CN" altLang="en-US" dirty="0"/>
              <a:t>李斯特（</a:t>
            </a:r>
            <a:r>
              <a:rPr lang="en-US" altLang="zh-CN" dirty="0"/>
              <a:t>Friedrich List</a:t>
            </a:r>
            <a:r>
              <a:rPr lang="zh-CN" altLang="en-US" dirty="0"/>
              <a:t>，</a:t>
            </a:r>
            <a:r>
              <a:rPr lang="en-US" altLang="zh-CN" dirty="0"/>
              <a:t>1789</a:t>
            </a:r>
            <a:r>
              <a:rPr lang="zh-CN" altLang="en-US" dirty="0"/>
              <a:t>年－</a:t>
            </a:r>
            <a:r>
              <a:rPr lang="en-US" altLang="zh-CN" dirty="0"/>
              <a:t>1846</a:t>
            </a:r>
            <a:r>
              <a:rPr lang="zh-CN" altLang="en-US" dirty="0"/>
              <a:t>年），经济学家，德国历史学派的创始人。</a:t>
            </a:r>
            <a:endParaRPr lang="zh-CN" altLang="en-US" dirty="0"/>
          </a:p>
          <a:p>
            <a:pPr lvl="0"/>
            <a:endParaRPr lang="zh-CN" altLang="en-US" dirty="0"/>
          </a:p>
          <a:p>
            <a:pPr lvl="0"/>
            <a:r>
              <a:rPr lang="en-US" altLang="zh-CN" dirty="0"/>
              <a:t>1825</a:t>
            </a:r>
            <a:r>
              <a:rPr lang="zh-CN" altLang="en-US" dirty="0"/>
              <a:t>年移居到美国并开始经营农场；</a:t>
            </a:r>
            <a:r>
              <a:rPr lang="en-US" altLang="zh-CN" dirty="0"/>
              <a:t>1832</a:t>
            </a:r>
            <a:r>
              <a:rPr lang="zh-CN" altLang="en-US" dirty="0"/>
              <a:t>年回到欧洲参与莱比锡</a:t>
            </a:r>
            <a:r>
              <a:rPr lang="en-US" altLang="zh-CN" dirty="0"/>
              <a:t>—</a:t>
            </a:r>
            <a:r>
              <a:rPr lang="zh-CN" altLang="en-US" dirty="0"/>
              <a:t>德累斯顿铁路建设工程；</a:t>
            </a:r>
            <a:r>
              <a:rPr lang="en-US" altLang="zh-CN" dirty="0"/>
              <a:t>1841</a:t>
            </a:r>
            <a:r>
              <a:rPr lang="zh-CN" altLang="en-US" dirty="0"/>
              <a:t>年被委任为</a:t>
            </a:r>
            <a:r>
              <a:rPr lang="en-US" altLang="zh-CN" dirty="0"/>
              <a:t>《</a:t>
            </a:r>
            <a:r>
              <a:rPr lang="zh-CN" altLang="en-US" dirty="0"/>
              <a:t>莱茵报</a:t>
            </a:r>
            <a:r>
              <a:rPr lang="en-US" altLang="zh-CN" dirty="0"/>
              <a:t>》</a:t>
            </a:r>
            <a:r>
              <a:rPr lang="zh-CN" altLang="en-US" dirty="0"/>
              <a:t>主编；</a:t>
            </a:r>
            <a:r>
              <a:rPr lang="en-US" altLang="zh-CN" dirty="0"/>
              <a:t>1846</a:t>
            </a:r>
            <a:r>
              <a:rPr lang="zh-CN" altLang="en-US" dirty="0"/>
              <a:t>年开枪自杀，享年</a:t>
            </a:r>
            <a:r>
              <a:rPr lang="en-US" altLang="zh-CN" dirty="0"/>
              <a:t>56</a:t>
            </a:r>
            <a:r>
              <a:rPr lang="zh-CN" altLang="en-US" dirty="0"/>
              <a:t>岁。</a:t>
            </a:r>
            <a:endParaRPr lang="zh-CN" altLang="en-US" dirty="0"/>
          </a:p>
        </p:txBody>
      </p:sp>
      <p:sp>
        <p:nvSpPr>
          <p:cNvPr id="21508"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美国是一个多民族的移民国家。自1820美国政府开始统计入境移民以来，到1991年时美国已经接纳了来自世界各地的6035.6万移民，目前每年仍接纳大约675 000名新移民，比世界上任何其他的国家接受的移民都要多。截至2000年4月1日，美国人口普查资料显示，</a:t>
            </a:r>
            <a:r>
              <a:rPr lang="zh-CN" altLang="en-US" b="1"/>
              <a:t>白人占美国总人口的77.1%</a:t>
            </a:r>
            <a:r>
              <a:rPr lang="zh-CN" altLang="en-US"/>
              <a:t>，黑人占12.9%，亚洲人占4.2%，印第安人和阿拉斯加土著人占1.5%，土著夏威夷人和其他太平洋岛民占0.3%，其他占4%。 </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p:txBody>
          <a:bodyPr wrap="square" lIns="91440" tIns="45720" rIns="91440" bIns="45720" anchor="t"/>
          <a:lstStyle/>
          <a:p>
            <a:pPr lvl="0"/>
            <a:r>
              <a:rPr lang="zh-CN" altLang="en-US" b="1" dirty="0"/>
              <a:t>西奥多</a:t>
            </a:r>
            <a:r>
              <a:rPr lang="en-US" altLang="zh-CN" b="1" dirty="0"/>
              <a:t>•</a:t>
            </a:r>
            <a:r>
              <a:rPr lang="zh-CN" altLang="en-US" b="1" dirty="0"/>
              <a:t>罗斯福</a:t>
            </a:r>
            <a:r>
              <a:rPr lang="zh-CN" altLang="en-US" dirty="0"/>
              <a:t>（</a:t>
            </a:r>
            <a:r>
              <a:rPr lang="en-US" altLang="zh-CN" dirty="0"/>
              <a:t>1858</a:t>
            </a:r>
            <a:r>
              <a:rPr lang="zh-CN" altLang="en-US" dirty="0"/>
              <a:t>－</a:t>
            </a:r>
            <a:r>
              <a:rPr lang="en-US" altLang="zh-CN" dirty="0"/>
              <a:t>1919</a:t>
            </a:r>
            <a:r>
              <a:rPr lang="zh-CN" altLang="en-US" dirty="0"/>
              <a:t>，</a:t>
            </a:r>
            <a:r>
              <a:rPr lang="en-US" altLang="zh-CN" dirty="0"/>
              <a:t>Theodore Roosevelt</a:t>
            </a:r>
            <a:r>
              <a:rPr lang="zh-CN" altLang="en-US" dirty="0"/>
              <a:t>），美国军事家、政治家，第</a:t>
            </a:r>
            <a:r>
              <a:rPr lang="en-US" altLang="zh-CN" dirty="0"/>
              <a:t>26</a:t>
            </a:r>
            <a:r>
              <a:rPr lang="zh-CN" altLang="en-US" dirty="0"/>
              <a:t>任总统。</a:t>
            </a:r>
            <a:endParaRPr lang="en-US" altLang="zh-CN" dirty="0"/>
          </a:p>
          <a:p>
            <a:pPr lvl="0"/>
            <a:r>
              <a:rPr lang="zh-CN" altLang="en-US" dirty="0"/>
              <a:t>在总统任期内，他对内施行资源保护政策，保护了森林、矿产、石油等资源；推行公平交易法案，缓和劳资关系，为美国经济的迅速发展提供了稳定的社会保障。对外，他实行“大棒政策”，建设强大军队，扩张美国势力，不仅野蛮干涉美洲事务，还关注亚洲局势，挑拨日俄战争，在中国实行“门户开放”政策。</a:t>
            </a:r>
            <a:endParaRPr lang="en-US" altLang="zh-CN" dirty="0"/>
          </a:p>
          <a:p>
            <a:pPr lvl="0"/>
            <a:r>
              <a:rPr lang="en-US" altLang="zh-CN" dirty="0"/>
              <a:t>1956</a:t>
            </a:r>
            <a:r>
              <a:rPr lang="zh-CN" altLang="en-US" dirty="0"/>
              <a:t>年的</a:t>
            </a:r>
            <a:r>
              <a:rPr lang="en-US" altLang="zh-CN" dirty="0"/>
              <a:t>《</a:t>
            </a:r>
            <a:r>
              <a:rPr lang="zh-CN" altLang="en-US" dirty="0"/>
              <a:t>大英百科全书</a:t>
            </a:r>
            <a:r>
              <a:rPr lang="en-US" altLang="zh-CN" dirty="0"/>
              <a:t>》</a:t>
            </a:r>
            <a:r>
              <a:rPr lang="zh-CN" altLang="en-US" dirty="0"/>
              <a:t>这样评价道：“可以这么说：华盛顿创建了美国；林肯保卫了美国；罗斯福则恢复了美国的活力。”</a:t>
            </a:r>
            <a:endParaRPr lang="en-US" altLang="zh-CN" dirty="0"/>
          </a:p>
          <a:p>
            <a:pPr lvl="0"/>
            <a:r>
              <a:rPr lang="zh-CN" altLang="en-US" b="1" dirty="0"/>
              <a:t>富兰克林</a:t>
            </a:r>
            <a:r>
              <a:rPr lang="en-US" altLang="zh-CN" b="1" dirty="0"/>
              <a:t>·</a:t>
            </a:r>
            <a:r>
              <a:rPr lang="zh-CN" altLang="en-US" b="1" dirty="0"/>
              <a:t>罗斯福</a:t>
            </a:r>
            <a:r>
              <a:rPr lang="zh-CN" altLang="en-US" dirty="0"/>
              <a:t>（</a:t>
            </a:r>
            <a:r>
              <a:rPr lang="en-US" altLang="zh-CN" dirty="0"/>
              <a:t>Franklin Delano Roosevelt</a:t>
            </a:r>
            <a:r>
              <a:rPr lang="zh-CN" altLang="en-US" dirty="0"/>
              <a:t>，</a:t>
            </a:r>
            <a:r>
              <a:rPr lang="en-US" altLang="zh-CN" dirty="0"/>
              <a:t>1882</a:t>
            </a:r>
            <a:r>
              <a:rPr lang="zh-CN" altLang="en-US" dirty="0"/>
              <a:t>年</a:t>
            </a:r>
            <a:r>
              <a:rPr lang="en-US" altLang="zh-CN" dirty="0"/>
              <a:t>1</a:t>
            </a:r>
            <a:r>
              <a:rPr lang="zh-CN" altLang="en-US" dirty="0"/>
              <a:t>月</a:t>
            </a:r>
            <a:r>
              <a:rPr lang="en-US" altLang="zh-CN" dirty="0"/>
              <a:t>30</a:t>
            </a:r>
            <a:r>
              <a:rPr lang="zh-CN" altLang="en-US" dirty="0"/>
              <a:t>日</a:t>
            </a:r>
            <a:r>
              <a:rPr lang="en-US" altLang="zh-CN" dirty="0"/>
              <a:t>-1945</a:t>
            </a:r>
            <a:r>
              <a:rPr lang="zh-CN" altLang="en-US" dirty="0"/>
              <a:t>年</a:t>
            </a:r>
            <a:r>
              <a:rPr lang="en-US" altLang="zh-CN" dirty="0"/>
              <a:t>4</a:t>
            </a:r>
            <a:r>
              <a:rPr lang="zh-CN" altLang="en-US" dirty="0"/>
              <a:t>月</a:t>
            </a:r>
            <a:r>
              <a:rPr lang="en-US" altLang="zh-CN" dirty="0"/>
              <a:t>12</a:t>
            </a:r>
            <a:r>
              <a:rPr lang="zh-CN" altLang="en-US" dirty="0"/>
              <a:t>日），史称“小罗斯福”，是美国第</a:t>
            </a:r>
            <a:r>
              <a:rPr lang="en-US" altLang="zh-CN" dirty="0"/>
              <a:t>32</a:t>
            </a:r>
            <a:r>
              <a:rPr lang="zh-CN" altLang="en-US" dirty="0"/>
              <a:t>任总统，美国历史上唯一连任超过两届</a:t>
            </a:r>
            <a:r>
              <a:rPr lang="zh-CN" altLang="en-US" i="1" dirty="0"/>
              <a:t>（连任四届，病逝于第四届任期中）</a:t>
            </a:r>
            <a:r>
              <a:rPr lang="zh-CN" altLang="en-US" dirty="0"/>
              <a:t>的总统。</a:t>
            </a:r>
            <a:endParaRPr lang="zh-CN" altLang="en-US" dirty="0"/>
          </a:p>
        </p:txBody>
      </p:sp>
      <p:sp>
        <p:nvSpPr>
          <p:cNvPr id="31748"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p:sp>
      <p:sp>
        <p:nvSpPr>
          <p:cNvPr id="55299" name="备注占位符 2"/>
          <p:cNvSpPr>
            <a:spLocks noGrp="1"/>
          </p:cNvSpPr>
          <p:nvPr>
            <p:ph type="body" idx="1"/>
          </p:nvPr>
        </p:nvSpPr>
        <p:spPr/>
        <p:txBody>
          <a:bodyPr wrap="square" lIns="91440" tIns="45720" rIns="91440" bIns="45720" anchor="t"/>
          <a:lstStyle/>
          <a:p>
            <a:pPr lvl="0"/>
            <a:r>
              <a:rPr lang="zh-CN" altLang="en-US" dirty="0"/>
              <a:t>中国政府是少数定期发布美国人权报告的组织之一。作为对美国发布的年度外国人权纪录的回应，中国国务院新闻办公室自</a:t>
            </a:r>
            <a:r>
              <a:rPr lang="en-US" altLang="zh-CN" dirty="0"/>
              <a:t>1998</a:t>
            </a:r>
            <a:r>
              <a:rPr lang="zh-CN" altLang="en-US" dirty="0"/>
              <a:t>年起定期发布</a:t>
            </a:r>
            <a:r>
              <a:rPr lang="en-US" altLang="zh-CN" dirty="0"/>
              <a:t>《</a:t>
            </a:r>
            <a:r>
              <a:rPr lang="zh-CN" altLang="en-US" dirty="0"/>
              <a:t>美国人权纪录</a:t>
            </a:r>
            <a:r>
              <a:rPr lang="en-US" altLang="zh-CN" dirty="0"/>
              <a:t>》</a:t>
            </a:r>
            <a:r>
              <a:rPr lang="zh-CN" altLang="en-US" dirty="0"/>
              <a:t>，起初是每两年一次，</a:t>
            </a:r>
            <a:r>
              <a:rPr lang="en-US" altLang="zh-CN" dirty="0"/>
              <a:t>2003</a:t>
            </a:r>
            <a:r>
              <a:rPr lang="zh-CN" altLang="en-US" dirty="0"/>
              <a:t>年之后是每年一次，时间一般是在美国发布</a:t>
            </a:r>
            <a:r>
              <a:rPr lang="en-US" altLang="zh-CN" dirty="0"/>
              <a:t>《</a:t>
            </a:r>
            <a:r>
              <a:rPr lang="zh-CN" altLang="en-US" dirty="0"/>
              <a:t>国家人权状况报告</a:t>
            </a:r>
            <a:r>
              <a:rPr lang="en-US" altLang="zh-CN" dirty="0"/>
              <a:t>》</a:t>
            </a:r>
            <a:r>
              <a:rPr lang="zh-CN" altLang="en-US" dirty="0"/>
              <a:t>后几天。</a:t>
            </a:r>
            <a:endParaRPr lang="zh-CN" altLang="en-US" dirty="0"/>
          </a:p>
        </p:txBody>
      </p:sp>
      <p:sp>
        <p:nvSpPr>
          <p:cNvPr id="55300"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PhAnim="0" showMasterSp="0">
  <p:cSld name="标题幻灯片">
    <p:bg>
      <p:bgPr>
        <a:solidFill>
          <a:schemeClr val="bg1"/>
        </a:solidFill>
        <a:effectLst/>
      </p:bgPr>
    </p:bg>
    <p:spTree>
      <p:nvGrpSpPr>
        <p:cNvPr id="1" name=""/>
        <p:cNvGrpSpPr/>
        <p:nvPr/>
      </p:nvGrpSpPr>
      <p:grpSpPr>
        <a:xfrm>
          <a:off x="0" y="0"/>
          <a:ext cx="0" cy="0"/>
          <a:chOff x="0" y="0"/>
          <a:chExt cx="0" cy="0"/>
        </a:xfrm>
      </p:grpSpPr>
      <p:sp>
        <p:nvSpPr>
          <p:cNvPr id="2050" name="Freeform 7"/>
          <p:cNvSpPr/>
          <p:nvPr/>
        </p:nvSpPr>
        <p:spPr>
          <a:xfrm>
            <a:off x="609600" y="1219200"/>
            <a:ext cx="7924800" cy="914400"/>
          </a:xfrm>
          <a:custGeom>
            <a:avLst/>
            <a:gdLst/>
            <a:ahLst/>
            <a:cxnLst>
              <a:cxn ang="0">
                <a:pos x="0" y="2147483646"/>
              </a:cxn>
              <a:cxn ang="0">
                <a:pos x="0" y="0"/>
              </a:cxn>
              <a:cxn ang="0">
                <a:pos x="2147483646" y="0"/>
              </a:cxn>
            </a:cxnLst>
            <a:rect l="0" t="0" r="0" b="0"/>
            <a:pathLst>
              <a:path w="1000" h="1000">
                <a:moveTo>
                  <a:pt x="0" y="1000"/>
                </a:moveTo>
                <a:lnTo>
                  <a:pt x="0" y="0"/>
                </a:lnTo>
                <a:lnTo>
                  <a:pt x="1000" y="0"/>
                </a:lnTo>
              </a:path>
            </a:pathLst>
          </a:custGeom>
          <a:noFill/>
          <a:ln w="25400" cap="flat" cmpd="sng">
            <a:solidFill>
              <a:schemeClr val="accent1">
                <a:alpha val="100000"/>
              </a:schemeClr>
            </a:solidFill>
            <a:prstDash val="solid"/>
            <a:miter lim="800000"/>
            <a:headEnd type="none" w="med" len="med"/>
            <a:tailEnd type="none" w="med" len="med"/>
          </a:ln>
        </p:spPr>
        <p:txBody>
          <a:bodyPr/>
          <a:lstStyle/>
          <a:p>
            <a:endParaRPr lang="zh-CN" altLang="en-US"/>
          </a:p>
        </p:txBody>
      </p:sp>
      <p:sp>
        <p:nvSpPr>
          <p:cNvPr id="2051" name="Line 8"/>
          <p:cNvSpPr/>
          <p:nvPr/>
        </p:nvSpPr>
        <p:spPr>
          <a:xfrm>
            <a:off x="1981200" y="3962400"/>
            <a:ext cx="6511925" cy="0"/>
          </a:xfrm>
          <a:prstGeom prst="line">
            <a:avLst/>
          </a:prstGeom>
          <a:ln w="19050" cap="flat" cmpd="sng">
            <a:solidFill>
              <a:schemeClr val="accent1"/>
            </a:solidFill>
            <a:prstDash val="solid"/>
            <a:headEnd type="none" w="med" len="med"/>
            <a:tailEnd type="none" w="med" len="med"/>
          </a:ln>
        </p:spPr>
      </p:sp>
      <p:sp>
        <p:nvSpPr>
          <p:cNvPr id="134146" name="Rectangle 2"/>
          <p:cNvSpPr>
            <a:spLocks noGrp="1" noChangeArrowheads="1"/>
          </p:cNvSpPr>
          <p:nvPr>
            <p:ph type="ctrTitle"/>
          </p:nvPr>
        </p:nvSpPr>
        <p:spPr>
          <a:xfrm>
            <a:off x="914400" y="1524000"/>
            <a:ext cx="7623175" cy="1752600"/>
          </a:xfrm>
        </p:spPr>
        <p:txBody>
          <a:bodyPr/>
          <a:lstStyle>
            <a:lvl1pPr>
              <a:defRPr sz="5000"/>
            </a:lvl1pPr>
          </a:lstStyle>
          <a:p>
            <a:r>
              <a:rPr lang="zh-CN" altLang="en-US"/>
              <a:t>单击此处编辑母版标题样式</a:t>
            </a:r>
            <a:endParaRPr lang="zh-CN" altLang="en-US"/>
          </a:p>
        </p:txBody>
      </p:sp>
      <p:sp>
        <p:nvSpPr>
          <p:cNvPr id="134147" name="Rectangle 3"/>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r>
              <a:rPr lang="zh-CN" altLang="en-US"/>
              <a:t>单击此处编辑母版副标题样式</a:t>
            </a:r>
            <a:endParaRPr lang="zh-CN" altLang="en-US"/>
          </a:p>
        </p:txBody>
      </p:sp>
      <p:sp>
        <p:nvSpPr>
          <p:cNvPr id="11" name="Rectangle 4"/>
          <p:cNvSpPr>
            <a:spLocks noGrp="1" noChangeArrowheads="1"/>
          </p:cNvSpPr>
          <p:nvPr>
            <p:ph type="dt" sz="half" idx="2"/>
          </p:nvPr>
        </p:nvSpPr>
        <p:spPr bwMode="auto">
          <a:xfrm>
            <a:off x="457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73464776-725E-45AD-8A57-0C158BE89D61}"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12" name="Rectangle 5"/>
          <p:cNvSpPr>
            <a:spLocks noGrp="1" noChangeArrowheads="1"/>
          </p:cNvSpPr>
          <p:nvPr>
            <p:ph type="ftr" sz="quarter" idx="3"/>
          </p:nvPr>
        </p:nvSpPr>
        <p:spPr bwMode="auto">
          <a:xfrm>
            <a:off x="3124200" y="6243638"/>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13" name="Rectangle 6"/>
          <p:cNvSpPr>
            <a:spLocks noGrp="1" noChangeArrowheads="1"/>
          </p:cNvSpPr>
          <p:nvPr>
            <p:ph type="sldNum" sz="quarter" idx="4"/>
          </p:nvPr>
        </p:nvSpPr>
        <p:spPr bwMode="auto">
          <a:xfrm>
            <a:off x="6553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F3ABBC3-4F9A-4D5F-816A-4DECF22B3DAC}"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transition>
    <p:blinds/>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D3AC9D69-9CEE-4DF6-A070-0188BD43AB45}"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transition>
    <p:blinds/>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70253FB-6CF1-4671-81E9-0A7C10F04B0E}"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transition>
    <p:blinds/>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BAB6A4DF-7D16-489D-B553-6697C8303328}"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transition>
    <p:blinds/>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showMasterSp="0" userDrawn="1">
  <p:cSld name="Title and Content">
    <p:bg>
      <p:bgPr>
        <a:solidFill>
          <a:schemeClr val="bg1"/>
        </a:solidFill>
        <a:effectLst/>
      </p:bgPr>
    </p:bg>
    <p:spTree>
      <p:nvGrpSpPr>
        <p:cNvPr id="1" name=""/>
        <p:cNvGrpSpPr/>
        <p:nvPr/>
      </p:nvGrpSpPr>
      <p:grpSpPr>
        <a:xfrm>
          <a:off x="0" y="0"/>
          <a:ext cx="0" cy="0"/>
          <a:chOff x="0" y="0"/>
          <a:chExt cx="0" cy="0"/>
        </a:xfrm>
      </p:grpSpPr>
      <p:sp>
        <p:nvSpPr>
          <p:cNvPr id="3074" name="Freeform 7"/>
          <p:cNvSpPr/>
          <p:nvPr/>
        </p:nvSpPr>
        <p:spPr>
          <a:xfrm>
            <a:off x="381000" y="228600"/>
            <a:ext cx="8229600" cy="609600"/>
          </a:xfrm>
          <a:custGeom>
            <a:avLst/>
            <a:gdLst/>
            <a:ahLst/>
            <a:cxnLst>
              <a:cxn ang="0">
                <a:pos x="0" y="2147483646"/>
              </a:cxn>
              <a:cxn ang="0">
                <a:pos x="0" y="0"/>
              </a:cxn>
              <a:cxn ang="0">
                <a:pos x="2147483646" y="0"/>
              </a:cxn>
            </a:cxnLst>
            <a:rect l="0" t="0" r="0" b="0"/>
            <a:pathLst>
              <a:path w="1000" h="1000">
                <a:moveTo>
                  <a:pt x="0" y="1000"/>
                </a:moveTo>
                <a:lnTo>
                  <a:pt x="0" y="0"/>
                </a:lnTo>
                <a:lnTo>
                  <a:pt x="1000" y="0"/>
                </a:lnTo>
              </a:path>
            </a:pathLst>
          </a:custGeom>
          <a:noFill/>
          <a:ln w="19050" cap="flat" cmpd="sng">
            <a:solidFill>
              <a:schemeClr val="accent1">
                <a:alpha val="100000"/>
              </a:schemeClr>
            </a:solidFill>
            <a:prstDash val="solid"/>
            <a:miter lim="800000"/>
            <a:headEnd type="none" w="med" len="med"/>
            <a:tailEnd type="none" w="med" len="med"/>
          </a:ln>
        </p:spPr>
        <p:txBody>
          <a:bodyPr/>
          <a:lstStyle/>
          <a:p>
            <a:endParaRPr lang="zh-CN" altLang="en-US"/>
          </a:p>
        </p:txBody>
      </p:sp>
      <p:sp>
        <p:nvSpPr>
          <p:cNvPr id="3075" name="Line 8"/>
          <p:cNvSpPr/>
          <p:nvPr/>
        </p:nvSpPr>
        <p:spPr>
          <a:xfrm>
            <a:off x="457200" y="6172200"/>
            <a:ext cx="8229600" cy="0"/>
          </a:xfrm>
          <a:prstGeom prst="line">
            <a:avLst/>
          </a:prstGeom>
          <a:ln w="19050" cap="flat" cmpd="sng">
            <a:solidFill>
              <a:schemeClr val="accent1"/>
            </a:solidFill>
            <a:prstDash val="solid"/>
            <a:headEnd type="none" w="med" len="med"/>
            <a:tailEnd type="none" w="med" len="med"/>
          </a:ln>
        </p:spPr>
      </p:sp>
      <p:grpSp>
        <p:nvGrpSpPr>
          <p:cNvPr id="3076" name="Group 2"/>
          <p:cNvGrpSpPr/>
          <p:nvPr userDrawn="1"/>
        </p:nvGrpSpPr>
        <p:grpSpPr>
          <a:xfrm>
            <a:off x="0" y="1208088"/>
            <a:ext cx="9144000" cy="4467225"/>
            <a:chOff x="0" y="1207336"/>
            <a:chExt cx="12192000" cy="4467863"/>
          </a:xfrm>
        </p:grpSpPr>
        <p:sp>
          <p:nvSpPr>
            <p:cNvPr id="12" name="Flowchart: Delay 24"/>
            <p:cNvSpPr/>
            <p:nvPr/>
          </p:nvSpPr>
          <p:spPr>
            <a:xfrm flipH="1">
              <a:off x="2611967" y="3441267"/>
              <a:ext cx="1849967" cy="2052931"/>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1" fmla="*/ 7185 w 2073585"/>
                <a:gd name="connsiteY0-2" fmla="*/ 0 h 2422800"/>
                <a:gd name="connsiteX1-3" fmla="*/ 1040385 w 2073585"/>
                <a:gd name="connsiteY1-4" fmla="*/ 0 h 2422800"/>
                <a:gd name="connsiteX2-5" fmla="*/ 2073585 w 2073585"/>
                <a:gd name="connsiteY2-6" fmla="*/ 1211400 h 2422800"/>
                <a:gd name="connsiteX3-7" fmla="*/ 1040385 w 2073585"/>
                <a:gd name="connsiteY3-8" fmla="*/ 2422800 h 2422800"/>
                <a:gd name="connsiteX4-9" fmla="*/ 7185 w 2073585"/>
                <a:gd name="connsiteY4-10" fmla="*/ 2422800 h 2422800"/>
                <a:gd name="connsiteX5-11" fmla="*/ 0 w 2073585"/>
                <a:gd name="connsiteY5-12" fmla="*/ 1045208 h 2422800"/>
                <a:gd name="connsiteX6" fmla="*/ 7185 w 2073585"/>
                <a:gd name="connsiteY6" fmla="*/ 0 h 2422800"/>
                <a:gd name="connsiteX0-13" fmla="*/ 0 w 2073585"/>
                <a:gd name="connsiteY0-14" fmla="*/ 1045208 h 2422800"/>
                <a:gd name="connsiteX1-15" fmla="*/ 7185 w 2073585"/>
                <a:gd name="connsiteY1-16" fmla="*/ 0 h 2422800"/>
                <a:gd name="connsiteX2-17" fmla="*/ 1040385 w 2073585"/>
                <a:gd name="connsiteY2-18" fmla="*/ 0 h 2422800"/>
                <a:gd name="connsiteX3-19" fmla="*/ 2073585 w 2073585"/>
                <a:gd name="connsiteY3-20" fmla="*/ 1211400 h 2422800"/>
                <a:gd name="connsiteX4-21" fmla="*/ 1040385 w 2073585"/>
                <a:gd name="connsiteY4-22" fmla="*/ 2422800 h 2422800"/>
                <a:gd name="connsiteX5-23" fmla="*/ 7185 w 2073585"/>
                <a:gd name="connsiteY5-24" fmla="*/ 2422800 h 2422800"/>
                <a:gd name="connsiteX6-25" fmla="*/ 91440 w 2073585"/>
                <a:gd name="connsiteY6-26" fmla="*/ 1136648 h 2422800"/>
                <a:gd name="connsiteX0-27" fmla="*/ 0 w 2073585"/>
                <a:gd name="connsiteY0-28" fmla="*/ 1045208 h 2422800"/>
                <a:gd name="connsiteX1-29" fmla="*/ 7185 w 2073585"/>
                <a:gd name="connsiteY1-30" fmla="*/ 0 h 2422800"/>
                <a:gd name="connsiteX2-31" fmla="*/ 1040385 w 2073585"/>
                <a:gd name="connsiteY2-32" fmla="*/ 0 h 2422800"/>
                <a:gd name="connsiteX3-33" fmla="*/ 2073585 w 2073585"/>
                <a:gd name="connsiteY3-34" fmla="*/ 1211400 h 2422800"/>
                <a:gd name="connsiteX4-35" fmla="*/ 1040385 w 2073585"/>
                <a:gd name="connsiteY4-36" fmla="*/ 2422800 h 2422800"/>
                <a:gd name="connsiteX5-37" fmla="*/ 7185 w 2073585"/>
                <a:gd name="connsiteY5-38" fmla="*/ 2422800 h 2422800"/>
                <a:gd name="connsiteX0-39" fmla="*/ 0 w 2066400"/>
                <a:gd name="connsiteY0-40" fmla="*/ 0 h 2422800"/>
                <a:gd name="connsiteX1-41" fmla="*/ 1033200 w 2066400"/>
                <a:gd name="connsiteY1-42" fmla="*/ 0 h 2422800"/>
                <a:gd name="connsiteX2-43" fmla="*/ 2066400 w 2066400"/>
                <a:gd name="connsiteY2-44" fmla="*/ 1211400 h 2422800"/>
                <a:gd name="connsiteX3-45" fmla="*/ 1033200 w 2066400"/>
                <a:gd name="connsiteY3-46" fmla="*/ 2422800 h 2422800"/>
                <a:gd name="connsiteX4-47" fmla="*/ 0 w 2066400"/>
                <a:gd name="connsiteY4-48" fmla="*/ 2422800 h 2422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Flowchart: Delay 24"/>
            <p:cNvSpPr/>
            <p:nvPr/>
          </p:nvSpPr>
          <p:spPr>
            <a:xfrm>
              <a:off x="9491133" y="1378810"/>
              <a:ext cx="1849967" cy="205293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1" fmla="*/ 7185 w 2073585"/>
                <a:gd name="connsiteY0-2" fmla="*/ 0 h 2422800"/>
                <a:gd name="connsiteX1-3" fmla="*/ 1040385 w 2073585"/>
                <a:gd name="connsiteY1-4" fmla="*/ 0 h 2422800"/>
                <a:gd name="connsiteX2-5" fmla="*/ 2073585 w 2073585"/>
                <a:gd name="connsiteY2-6" fmla="*/ 1211400 h 2422800"/>
                <a:gd name="connsiteX3-7" fmla="*/ 1040385 w 2073585"/>
                <a:gd name="connsiteY3-8" fmla="*/ 2422800 h 2422800"/>
                <a:gd name="connsiteX4-9" fmla="*/ 7185 w 2073585"/>
                <a:gd name="connsiteY4-10" fmla="*/ 2422800 h 2422800"/>
                <a:gd name="connsiteX5-11" fmla="*/ 0 w 2073585"/>
                <a:gd name="connsiteY5-12" fmla="*/ 1045208 h 2422800"/>
                <a:gd name="connsiteX6" fmla="*/ 7185 w 2073585"/>
                <a:gd name="connsiteY6" fmla="*/ 0 h 2422800"/>
                <a:gd name="connsiteX0-13" fmla="*/ 0 w 2073585"/>
                <a:gd name="connsiteY0-14" fmla="*/ 1045208 h 2422800"/>
                <a:gd name="connsiteX1-15" fmla="*/ 7185 w 2073585"/>
                <a:gd name="connsiteY1-16" fmla="*/ 0 h 2422800"/>
                <a:gd name="connsiteX2-17" fmla="*/ 1040385 w 2073585"/>
                <a:gd name="connsiteY2-18" fmla="*/ 0 h 2422800"/>
                <a:gd name="connsiteX3-19" fmla="*/ 2073585 w 2073585"/>
                <a:gd name="connsiteY3-20" fmla="*/ 1211400 h 2422800"/>
                <a:gd name="connsiteX4-21" fmla="*/ 1040385 w 2073585"/>
                <a:gd name="connsiteY4-22" fmla="*/ 2422800 h 2422800"/>
                <a:gd name="connsiteX5-23" fmla="*/ 7185 w 2073585"/>
                <a:gd name="connsiteY5-24" fmla="*/ 2422800 h 2422800"/>
                <a:gd name="connsiteX6-25" fmla="*/ 91440 w 2073585"/>
                <a:gd name="connsiteY6-26" fmla="*/ 1136648 h 2422800"/>
                <a:gd name="connsiteX0-27" fmla="*/ 0 w 2073585"/>
                <a:gd name="connsiteY0-28" fmla="*/ 1045208 h 2422800"/>
                <a:gd name="connsiteX1-29" fmla="*/ 7185 w 2073585"/>
                <a:gd name="connsiteY1-30" fmla="*/ 0 h 2422800"/>
                <a:gd name="connsiteX2-31" fmla="*/ 1040385 w 2073585"/>
                <a:gd name="connsiteY2-32" fmla="*/ 0 h 2422800"/>
                <a:gd name="connsiteX3-33" fmla="*/ 2073585 w 2073585"/>
                <a:gd name="connsiteY3-34" fmla="*/ 1211400 h 2422800"/>
                <a:gd name="connsiteX4-35" fmla="*/ 1040385 w 2073585"/>
                <a:gd name="connsiteY4-36" fmla="*/ 2422800 h 2422800"/>
                <a:gd name="connsiteX5-37" fmla="*/ 7185 w 2073585"/>
                <a:gd name="connsiteY5-38" fmla="*/ 2422800 h 2422800"/>
                <a:gd name="connsiteX0-39" fmla="*/ 0 w 2066400"/>
                <a:gd name="connsiteY0-40" fmla="*/ 0 h 2422800"/>
                <a:gd name="connsiteX1-41" fmla="*/ 1033200 w 2066400"/>
                <a:gd name="connsiteY1-42" fmla="*/ 0 h 2422800"/>
                <a:gd name="connsiteX2-43" fmla="*/ 2066400 w 2066400"/>
                <a:gd name="connsiteY2-44" fmla="*/ 1211400 h 2422800"/>
                <a:gd name="connsiteX3-45" fmla="*/ 1033200 w 2066400"/>
                <a:gd name="connsiteY3-46" fmla="*/ 2422800 h 2422800"/>
                <a:gd name="connsiteX4-47" fmla="*/ 0 w 2066400"/>
                <a:gd name="connsiteY4-48" fmla="*/ 2422800 h 2422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Rectangle 14"/>
            <p:cNvSpPr/>
            <p:nvPr/>
          </p:nvSpPr>
          <p:spPr>
            <a:xfrm>
              <a:off x="4417484" y="1207336"/>
              <a:ext cx="5073649" cy="357238"/>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Rectangle 10"/>
            <p:cNvSpPr/>
            <p:nvPr/>
          </p:nvSpPr>
          <p:spPr>
            <a:xfrm>
              <a:off x="0" y="1207336"/>
              <a:ext cx="4417484" cy="357238"/>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schemeClr val="lt1"/>
                </a:solidFill>
                <a:effectLst/>
                <a:uLnTx/>
                <a:uFillTx/>
                <a:latin typeface="+mn-lt"/>
                <a:ea typeface="+mn-ea"/>
                <a:cs typeface="+mn-cs"/>
              </a:endParaRPr>
            </a:p>
          </p:txBody>
        </p:sp>
        <p:sp>
          <p:nvSpPr>
            <p:cNvPr id="16" name="Rectangle 27"/>
            <p:cNvSpPr/>
            <p:nvPr/>
          </p:nvSpPr>
          <p:spPr>
            <a:xfrm>
              <a:off x="4417484" y="3269793"/>
              <a:ext cx="5073649" cy="355651"/>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Rectangle 36"/>
            <p:cNvSpPr/>
            <p:nvPr/>
          </p:nvSpPr>
          <p:spPr>
            <a:xfrm>
              <a:off x="4415367" y="5317960"/>
              <a:ext cx="5073651" cy="357239"/>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ru-RU"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8" name="Rectangle 63"/>
            <p:cNvSpPr/>
            <p:nvPr/>
          </p:nvSpPr>
          <p:spPr>
            <a:xfrm>
              <a:off x="9448800" y="5317960"/>
              <a:ext cx="2743200" cy="355651"/>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ru-RU"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 name="Title 1"/>
          <p:cNvSpPr>
            <a:spLocks noGrp="1"/>
          </p:cNvSpPr>
          <p:nvPr>
            <p:ph type="title"/>
          </p:nvPr>
        </p:nvSpPr>
        <p:spPr>
          <a:xfrm>
            <a:off x="346979" y="2079876"/>
            <a:ext cx="2289065" cy="1475598"/>
          </a:xfrm>
        </p:spPr>
        <p:txBody>
          <a:bodyPr lIns="0" tIns="0" rIns="0" bIns="0"/>
          <a:lstStyle>
            <a:lvl1pPr>
              <a:defRPr/>
            </a:lvl1pPr>
          </a:lstStyle>
          <a:p>
            <a:r>
              <a:rPr lang="zh-CN" altLang="en-US" smtClean="0"/>
              <a:t>单击此处编辑母版标题样式</a:t>
            </a:r>
            <a:endParaRPr lang="ru-RU" dirty="0"/>
          </a:p>
        </p:txBody>
      </p:sp>
      <p:sp>
        <p:nvSpPr>
          <p:cNvPr id="8" name="Text Placeholder 7"/>
          <p:cNvSpPr>
            <a:spLocks noGrp="1"/>
          </p:cNvSpPr>
          <p:nvPr>
            <p:ph type="body" sz="quarter" idx="13"/>
          </p:nvPr>
        </p:nvSpPr>
        <p:spPr>
          <a:xfrm>
            <a:off x="346473" y="3587770"/>
            <a:ext cx="1294597" cy="291597"/>
          </a:xfrm>
        </p:spPr>
        <p:txBody>
          <a:bodyPr lIns="0" tIns="0" rIns="0" bIns="0">
            <a:normAutofit/>
          </a:bodyPr>
          <a:lstStyle>
            <a:lvl1pPr marL="0" indent="0">
              <a:buNone/>
              <a:defRPr sz="2000" b="1" i="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9" name="Text Placeholder 7"/>
          <p:cNvSpPr>
            <a:spLocks noGrp="1"/>
          </p:cNvSpPr>
          <p:nvPr>
            <p:ph type="body" sz="quarter" idx="14"/>
          </p:nvPr>
        </p:nvSpPr>
        <p:spPr>
          <a:xfrm>
            <a:off x="346473" y="3927199"/>
            <a:ext cx="1294597" cy="378571"/>
          </a:xfrm>
        </p:spPr>
        <p:txBody>
          <a:bodyPr lIns="0" tIns="0" rIns="0" bIns="0">
            <a:normAutofit/>
          </a:bodyPr>
          <a:lstStyle>
            <a:lvl1pPr marL="0" indent="0">
              <a:buNone/>
              <a:defRPr sz="2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106" name="Picture Placeholder 104"/>
          <p:cNvSpPr>
            <a:spLocks noGrp="1"/>
          </p:cNvSpPr>
          <p:nvPr>
            <p:ph type="pic" sz="quarter" idx="56"/>
          </p:nvPr>
        </p:nvSpPr>
        <p:spPr>
          <a:xfrm>
            <a:off x="346472" y="5725379"/>
            <a:ext cx="713184" cy="685800"/>
          </a:xfrm>
          <a:ln w="3556">
            <a:solidFill>
              <a:srgbClr val="454D55"/>
            </a:solidFill>
          </a:ln>
        </p:spPr>
        <p:txBody>
          <a:bodyPr vert="horz" wrap="square" lIns="91440" tIns="45720" rIns="91440" bIns="45720" numCol="1" anchor="ctr" anchorCtr="0" compatLnSpc="1">
            <a:noAutofit/>
          </a:bodyPr>
          <a:lstStyle>
            <a:lvl1pPr marL="0" indent="0" algn="ctr">
              <a:buNone/>
              <a:defRPr sz="1200"/>
            </a:lvl1pPr>
          </a:lstStyle>
          <a:p>
            <a:pPr marL="0" marR="0" lvl="0" indent="0" algn="ctr"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en-US" sz="1200" b="0" i="0" u="none" strike="noStrike" kern="0" cap="none" spc="0" normalizeH="0" baseline="0" noProof="0">
                <a:ln>
                  <a:noFill/>
                </a:ln>
                <a:solidFill>
                  <a:schemeClr val="tx1"/>
                </a:solidFill>
                <a:effectLst/>
                <a:uLnTx/>
                <a:uFillTx/>
                <a:latin typeface="+mn-lt"/>
                <a:ea typeface="+mn-ea"/>
                <a:cs typeface="+mn-cs"/>
              </a:rPr>
              <a:t>Click icon to add picture</a:t>
            </a:r>
            <a:endParaRPr kumimoji="0" lang="ru-RU" sz="1200" b="0" i="0" u="none" strike="noStrike" kern="0" cap="none" spc="0" normalizeH="0" baseline="0" noProof="0">
              <a:ln>
                <a:noFill/>
              </a:ln>
              <a:solidFill>
                <a:schemeClr val="tx1"/>
              </a:solidFill>
              <a:effectLst/>
              <a:uLnTx/>
              <a:uFillTx/>
              <a:latin typeface="+mn-lt"/>
              <a:ea typeface="+mn-ea"/>
              <a:cs typeface="+mn-cs"/>
            </a:endParaRPr>
          </a:p>
        </p:txBody>
      </p:sp>
      <p:sp>
        <p:nvSpPr>
          <p:cNvPr id="108" name="Text Placeholder 42"/>
          <p:cNvSpPr>
            <a:spLocks noGrp="1"/>
          </p:cNvSpPr>
          <p:nvPr>
            <p:ph type="body" sz="quarter" idx="57"/>
          </p:nvPr>
        </p:nvSpPr>
        <p:spPr>
          <a:xfrm>
            <a:off x="1923847" y="863644"/>
            <a:ext cx="783000" cy="1044000"/>
          </a:xfrm>
          <a:prstGeom prst="ellipse">
            <a:avLst/>
          </a:prstGeom>
          <a:solidFill>
            <a:srgbClr val="BAC82F"/>
          </a:solidFill>
          <a:ln w="72390">
            <a:solidFill>
              <a:schemeClr val="bg1"/>
            </a:solidFill>
          </a:ln>
        </p:spPr>
        <p:txBody>
          <a:bodyPr lIns="0" tIns="0" rIns="0" bIns="0" anchor="ctr">
            <a:normAutofit/>
          </a:bodyPr>
          <a:lstStyle>
            <a:lvl1pPr marL="0" indent="0" algn="ctr">
              <a:buNone/>
              <a:defRPr lang="ru-RU" sz="2200" kern="1200" dirty="0">
                <a:solidFill>
                  <a:srgbClr val="454D55"/>
                </a:solidFill>
                <a:latin typeface="+mj-lt"/>
                <a:ea typeface="+mn-ea"/>
                <a:cs typeface="+mn-cs"/>
              </a:defRPr>
            </a:lvl1pPr>
          </a:lstStyle>
          <a:p>
            <a:pPr lvl="0"/>
            <a:r>
              <a:rPr lang="zh-CN" altLang="en-US" smtClean="0"/>
              <a:t>单击此处编辑母版文本样式</a:t>
            </a:r>
            <a:endParaRPr lang="zh-CN" altLang="en-US" smtClean="0"/>
          </a:p>
        </p:txBody>
      </p:sp>
      <p:sp>
        <p:nvSpPr>
          <p:cNvPr id="44" name="Text Placeholder 42"/>
          <p:cNvSpPr>
            <a:spLocks noGrp="1"/>
          </p:cNvSpPr>
          <p:nvPr>
            <p:ph type="body" sz="quarter" idx="15"/>
          </p:nvPr>
        </p:nvSpPr>
        <p:spPr>
          <a:xfrm>
            <a:off x="3311226" y="843980"/>
            <a:ext cx="783000" cy="1044000"/>
          </a:xfrm>
          <a:prstGeom prst="ellipse">
            <a:avLst/>
          </a:prstGeom>
          <a:solidFill>
            <a:schemeClr val="bg1"/>
          </a:solidFill>
          <a:ln w="72390">
            <a:solidFill>
              <a:srgbClr val="BAC82F"/>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80" name="Text Placeholder 7"/>
          <p:cNvSpPr>
            <a:spLocks noGrp="1"/>
          </p:cNvSpPr>
          <p:nvPr>
            <p:ph type="body" sz="quarter" idx="32"/>
          </p:nvPr>
        </p:nvSpPr>
        <p:spPr>
          <a:xfrm>
            <a:off x="3058827" y="436306"/>
            <a:ext cx="1294597" cy="204276"/>
          </a:xfrm>
        </p:spPr>
        <p:txBody>
          <a:bodyPr lIns="0" tIns="0" rIns="0" bIns="0">
            <a:normAutofit/>
          </a:bodyPr>
          <a:lstStyle>
            <a:lvl1pPr marL="0" indent="0" algn="ctr">
              <a:buNone/>
              <a:defRPr sz="1500" b="0" i="0">
                <a:solidFill>
                  <a:srgbClr val="BAC82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81" name="Text Placeholder 7"/>
          <p:cNvSpPr>
            <a:spLocks noGrp="1"/>
          </p:cNvSpPr>
          <p:nvPr>
            <p:ph type="body" sz="quarter" idx="33"/>
          </p:nvPr>
        </p:nvSpPr>
        <p:spPr>
          <a:xfrm>
            <a:off x="3058826" y="618757"/>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50" name="Text Placeholder 42"/>
          <p:cNvSpPr>
            <a:spLocks noGrp="1"/>
          </p:cNvSpPr>
          <p:nvPr>
            <p:ph type="body" sz="quarter" idx="17"/>
          </p:nvPr>
        </p:nvSpPr>
        <p:spPr>
          <a:xfrm>
            <a:off x="4319352" y="863644"/>
            <a:ext cx="783000" cy="1044000"/>
          </a:xfrm>
          <a:prstGeom prst="ellipse">
            <a:avLst/>
          </a:prstGeom>
          <a:solidFill>
            <a:schemeClr val="bg1"/>
          </a:solidFill>
          <a:ln w="72390">
            <a:solidFill>
              <a:schemeClr val="accent2">
                <a:alpha val="60000"/>
              </a:schemeClr>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82" name="Text Placeholder 7"/>
          <p:cNvSpPr>
            <a:spLocks noGrp="1"/>
          </p:cNvSpPr>
          <p:nvPr>
            <p:ph type="body" sz="quarter" idx="34"/>
          </p:nvPr>
        </p:nvSpPr>
        <p:spPr>
          <a:xfrm>
            <a:off x="4067011" y="2025874"/>
            <a:ext cx="1294597" cy="204276"/>
          </a:xfrm>
        </p:spPr>
        <p:txBody>
          <a:bodyPr lIns="0" tIns="0" rIns="0" bIns="0">
            <a:normAutofit/>
          </a:bodyPr>
          <a:lstStyle>
            <a:lvl1pPr marL="0" indent="0" algn="ctr">
              <a:buNone/>
              <a:defRPr sz="1500" b="0" i="0">
                <a:solidFill>
                  <a:srgbClr val="81BF3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83" name="Text Placeholder 7"/>
          <p:cNvSpPr>
            <a:spLocks noGrp="1"/>
          </p:cNvSpPr>
          <p:nvPr>
            <p:ph type="body" sz="quarter" idx="35"/>
          </p:nvPr>
        </p:nvSpPr>
        <p:spPr>
          <a:xfrm>
            <a:off x="4067010" y="2208325"/>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49" name="Text Placeholder 42"/>
          <p:cNvSpPr>
            <a:spLocks noGrp="1"/>
          </p:cNvSpPr>
          <p:nvPr>
            <p:ph type="body" sz="quarter" idx="18"/>
          </p:nvPr>
        </p:nvSpPr>
        <p:spPr>
          <a:xfrm>
            <a:off x="5327478" y="863644"/>
            <a:ext cx="783000" cy="1044000"/>
          </a:xfrm>
          <a:prstGeom prst="ellipse">
            <a:avLst/>
          </a:prstGeom>
          <a:solidFill>
            <a:schemeClr val="bg1"/>
          </a:solidFill>
          <a:ln w="72390">
            <a:solidFill>
              <a:schemeClr val="accent2"/>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84" name="Text Placeholder 7"/>
          <p:cNvSpPr>
            <a:spLocks noGrp="1"/>
          </p:cNvSpPr>
          <p:nvPr>
            <p:ph type="body" sz="quarter" idx="36"/>
          </p:nvPr>
        </p:nvSpPr>
        <p:spPr>
          <a:xfrm>
            <a:off x="5066544" y="437795"/>
            <a:ext cx="1294597" cy="204276"/>
          </a:xfrm>
        </p:spPr>
        <p:txBody>
          <a:bodyPr lIns="0" tIns="0" rIns="0" bIns="0">
            <a:normAutofit/>
          </a:bodyPr>
          <a:lstStyle>
            <a:lvl1pPr marL="0" indent="0" algn="ctr">
              <a:buNone/>
              <a:defRPr sz="1500" b="0" i="0">
                <a:solidFill>
                  <a:srgbClr val="2CA05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85" name="Text Placeholder 7"/>
          <p:cNvSpPr>
            <a:spLocks noGrp="1"/>
          </p:cNvSpPr>
          <p:nvPr>
            <p:ph type="body" sz="quarter" idx="37"/>
          </p:nvPr>
        </p:nvSpPr>
        <p:spPr>
          <a:xfrm>
            <a:off x="5066543" y="618757"/>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46" name="Text Placeholder 42"/>
          <p:cNvSpPr>
            <a:spLocks noGrp="1"/>
          </p:cNvSpPr>
          <p:nvPr>
            <p:ph type="body" sz="quarter" idx="16"/>
          </p:nvPr>
        </p:nvSpPr>
        <p:spPr>
          <a:xfrm>
            <a:off x="6335604" y="863644"/>
            <a:ext cx="783000" cy="1044000"/>
          </a:xfrm>
          <a:prstGeom prst="ellipse">
            <a:avLst/>
          </a:prstGeom>
          <a:solidFill>
            <a:schemeClr val="bg1"/>
          </a:solidFill>
          <a:ln w="72390">
            <a:solidFill>
              <a:schemeClr val="accent2">
                <a:lumMod val="75000"/>
              </a:schemeClr>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86" name="Text Placeholder 7"/>
          <p:cNvSpPr>
            <a:spLocks noGrp="1"/>
          </p:cNvSpPr>
          <p:nvPr>
            <p:ph type="body" sz="quarter" idx="38"/>
          </p:nvPr>
        </p:nvSpPr>
        <p:spPr>
          <a:xfrm>
            <a:off x="6080155" y="2025874"/>
            <a:ext cx="1294597" cy="204276"/>
          </a:xfrm>
        </p:spPr>
        <p:txBody>
          <a:bodyPr lIns="0" tIns="0" rIns="0" bIns="0">
            <a:normAutofit/>
          </a:bodyPr>
          <a:lstStyle>
            <a:lvl1pPr marL="0" indent="0" algn="ctr">
              <a:buNone/>
              <a:defRPr sz="1500" b="0" i="0">
                <a:solidFill>
                  <a:srgbClr val="1B866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87" name="Text Placeholder 7"/>
          <p:cNvSpPr>
            <a:spLocks noGrp="1"/>
          </p:cNvSpPr>
          <p:nvPr>
            <p:ph type="body" sz="quarter" idx="39"/>
          </p:nvPr>
        </p:nvSpPr>
        <p:spPr>
          <a:xfrm>
            <a:off x="6080154" y="2208325"/>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73" name="Text Placeholder 42"/>
          <p:cNvSpPr>
            <a:spLocks noGrp="1"/>
          </p:cNvSpPr>
          <p:nvPr>
            <p:ph type="body" sz="quarter" idx="28"/>
          </p:nvPr>
        </p:nvSpPr>
        <p:spPr>
          <a:xfrm>
            <a:off x="8028816" y="1917406"/>
            <a:ext cx="783000" cy="1044000"/>
          </a:xfrm>
          <a:prstGeom prst="ellipse">
            <a:avLst/>
          </a:prstGeom>
          <a:solidFill>
            <a:schemeClr val="tx1"/>
          </a:solidFill>
          <a:ln w="72390">
            <a:solidFill>
              <a:schemeClr val="bg1"/>
            </a:solidFill>
          </a:ln>
        </p:spPr>
        <p:txBody>
          <a:bodyPr lIns="0" tIns="0" rIns="0" bIns="0" anchor="ctr">
            <a:normAutofit/>
          </a:bodyPr>
          <a:lstStyle>
            <a:lvl1pPr marL="0" indent="0" algn="ctr">
              <a:buNone/>
              <a:defRPr lang="ru-RU" sz="2200" kern="1200" dirty="0">
                <a:solidFill>
                  <a:schemeClr val="bg1"/>
                </a:solidFill>
                <a:latin typeface="+mj-lt"/>
                <a:ea typeface="+mn-ea"/>
                <a:cs typeface="+mn-cs"/>
              </a:defRPr>
            </a:lvl1pPr>
          </a:lstStyle>
          <a:p>
            <a:pPr lvl="0"/>
            <a:r>
              <a:rPr lang="zh-CN" altLang="en-US" smtClean="0"/>
              <a:t>单击此处编辑母版文本样式</a:t>
            </a:r>
            <a:endParaRPr lang="zh-CN" altLang="en-US" smtClean="0"/>
          </a:p>
        </p:txBody>
      </p:sp>
      <p:sp>
        <p:nvSpPr>
          <p:cNvPr id="57" name="Text Placeholder 42"/>
          <p:cNvSpPr>
            <a:spLocks noGrp="1"/>
          </p:cNvSpPr>
          <p:nvPr>
            <p:ph type="body" sz="quarter" idx="20"/>
          </p:nvPr>
        </p:nvSpPr>
        <p:spPr>
          <a:xfrm>
            <a:off x="6335604" y="2914158"/>
            <a:ext cx="783000" cy="1044000"/>
          </a:xfrm>
          <a:prstGeom prst="ellipse">
            <a:avLst/>
          </a:prstGeom>
          <a:solidFill>
            <a:schemeClr val="bg1"/>
          </a:solidFill>
          <a:ln w="72390">
            <a:solidFill>
              <a:schemeClr val="bg2"/>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94" name="Text Placeholder 7"/>
          <p:cNvSpPr>
            <a:spLocks noGrp="1"/>
          </p:cNvSpPr>
          <p:nvPr>
            <p:ph type="body" sz="quarter" idx="46"/>
          </p:nvPr>
        </p:nvSpPr>
        <p:spPr>
          <a:xfrm>
            <a:off x="6078878" y="4073394"/>
            <a:ext cx="1294597" cy="204276"/>
          </a:xfrm>
        </p:spPr>
        <p:txBody>
          <a:bodyPr lIns="0" tIns="0" rIns="0" bIns="0">
            <a:normAutofit/>
          </a:bodyPr>
          <a:lstStyle>
            <a:lvl1pPr marL="0" indent="0" algn="ctr">
              <a:buNone/>
              <a:defRPr sz="1500" b="0" i="0">
                <a:solidFill>
                  <a:srgbClr val="0C6D8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95" name="Text Placeholder 7"/>
          <p:cNvSpPr>
            <a:spLocks noGrp="1"/>
          </p:cNvSpPr>
          <p:nvPr>
            <p:ph type="body" sz="quarter" idx="47"/>
          </p:nvPr>
        </p:nvSpPr>
        <p:spPr>
          <a:xfrm>
            <a:off x="6078877" y="4255845"/>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58" name="Text Placeholder 42"/>
          <p:cNvSpPr>
            <a:spLocks noGrp="1"/>
          </p:cNvSpPr>
          <p:nvPr>
            <p:ph type="body" sz="quarter" idx="21"/>
          </p:nvPr>
        </p:nvSpPr>
        <p:spPr>
          <a:xfrm>
            <a:off x="5327478" y="2914158"/>
            <a:ext cx="783000" cy="1044000"/>
          </a:xfrm>
          <a:prstGeom prst="ellipse">
            <a:avLst/>
          </a:prstGeom>
          <a:solidFill>
            <a:schemeClr val="bg1"/>
          </a:solidFill>
          <a:ln w="72390">
            <a:solidFill>
              <a:schemeClr val="bg2">
                <a:lumMod val="75000"/>
              </a:schemeClr>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90" name="Text Placeholder 7"/>
          <p:cNvSpPr>
            <a:spLocks noGrp="1"/>
          </p:cNvSpPr>
          <p:nvPr>
            <p:ph type="body" sz="quarter" idx="42"/>
          </p:nvPr>
        </p:nvSpPr>
        <p:spPr>
          <a:xfrm>
            <a:off x="5066543" y="2505648"/>
            <a:ext cx="1294597" cy="204276"/>
          </a:xfrm>
        </p:spPr>
        <p:txBody>
          <a:bodyPr lIns="0" tIns="0" rIns="0" bIns="0">
            <a:normAutofit/>
          </a:bodyPr>
          <a:lstStyle>
            <a:lvl1pPr marL="0" indent="0" algn="ctr">
              <a:buNone/>
              <a:defRPr sz="1500" b="0" i="0">
                <a:solidFill>
                  <a:srgbClr val="40347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91" name="Text Placeholder 7"/>
          <p:cNvSpPr>
            <a:spLocks noGrp="1"/>
          </p:cNvSpPr>
          <p:nvPr>
            <p:ph type="body" sz="quarter" idx="43"/>
          </p:nvPr>
        </p:nvSpPr>
        <p:spPr>
          <a:xfrm>
            <a:off x="5066542" y="2688099"/>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59" name="Text Placeholder 42"/>
          <p:cNvSpPr>
            <a:spLocks noGrp="1"/>
          </p:cNvSpPr>
          <p:nvPr>
            <p:ph type="body" sz="quarter" idx="22"/>
          </p:nvPr>
        </p:nvSpPr>
        <p:spPr>
          <a:xfrm>
            <a:off x="4319352" y="2914158"/>
            <a:ext cx="783000" cy="1044000"/>
          </a:xfrm>
          <a:prstGeom prst="ellipse">
            <a:avLst/>
          </a:prstGeom>
          <a:solidFill>
            <a:schemeClr val="bg1"/>
          </a:solidFill>
          <a:ln w="72390">
            <a:solidFill>
              <a:schemeClr val="accent1">
                <a:lumMod val="75000"/>
              </a:schemeClr>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92" name="Text Placeholder 7"/>
          <p:cNvSpPr>
            <a:spLocks noGrp="1"/>
          </p:cNvSpPr>
          <p:nvPr>
            <p:ph type="body" sz="quarter" idx="44"/>
          </p:nvPr>
        </p:nvSpPr>
        <p:spPr>
          <a:xfrm>
            <a:off x="4065734" y="4073394"/>
            <a:ext cx="1294597" cy="204276"/>
          </a:xfrm>
        </p:spPr>
        <p:txBody>
          <a:bodyPr lIns="0" tIns="0" rIns="0" bIns="0">
            <a:normAutofit/>
          </a:bodyPr>
          <a:lstStyle>
            <a:lvl1pPr marL="0" indent="0" algn="ctr">
              <a:buNone/>
              <a:defRPr sz="1500" b="0" i="0">
                <a:solidFill>
                  <a:srgbClr val="571B6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93" name="Text Placeholder 7"/>
          <p:cNvSpPr>
            <a:spLocks noGrp="1"/>
          </p:cNvSpPr>
          <p:nvPr>
            <p:ph type="body" sz="quarter" idx="45"/>
          </p:nvPr>
        </p:nvSpPr>
        <p:spPr>
          <a:xfrm>
            <a:off x="4065733" y="4255845"/>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56" name="Text Placeholder 42"/>
          <p:cNvSpPr>
            <a:spLocks noGrp="1"/>
          </p:cNvSpPr>
          <p:nvPr>
            <p:ph type="body" sz="quarter" idx="19"/>
          </p:nvPr>
        </p:nvSpPr>
        <p:spPr>
          <a:xfrm>
            <a:off x="3311226" y="2914158"/>
            <a:ext cx="783000" cy="1044000"/>
          </a:xfrm>
          <a:prstGeom prst="ellipse">
            <a:avLst/>
          </a:prstGeom>
          <a:solidFill>
            <a:schemeClr val="bg1"/>
          </a:solidFill>
          <a:ln w="72390">
            <a:solidFill>
              <a:schemeClr val="tx2"/>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88" name="Text Placeholder 7"/>
          <p:cNvSpPr>
            <a:spLocks noGrp="1"/>
          </p:cNvSpPr>
          <p:nvPr>
            <p:ph type="body" sz="quarter" idx="40"/>
          </p:nvPr>
        </p:nvSpPr>
        <p:spPr>
          <a:xfrm>
            <a:off x="3053399" y="2505648"/>
            <a:ext cx="1294597" cy="204276"/>
          </a:xfrm>
        </p:spPr>
        <p:txBody>
          <a:bodyPr lIns="0" tIns="0" rIns="0" bIns="0">
            <a:normAutofit/>
          </a:bodyPr>
          <a:lstStyle>
            <a:lvl1pPr marL="0" indent="0" algn="ctr">
              <a:buNone/>
              <a:defRPr sz="1500" b="0" i="0">
                <a:solidFill>
                  <a:srgbClr val="6F006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89" name="Text Placeholder 7"/>
          <p:cNvSpPr>
            <a:spLocks noGrp="1"/>
          </p:cNvSpPr>
          <p:nvPr>
            <p:ph type="body" sz="quarter" idx="41"/>
          </p:nvPr>
        </p:nvSpPr>
        <p:spPr>
          <a:xfrm>
            <a:off x="3053398" y="2688099"/>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75" name="Text Placeholder 42"/>
          <p:cNvSpPr>
            <a:spLocks noGrp="1"/>
          </p:cNvSpPr>
          <p:nvPr>
            <p:ph type="body" sz="quarter" idx="29"/>
          </p:nvPr>
        </p:nvSpPr>
        <p:spPr>
          <a:xfrm>
            <a:off x="1641069" y="3979528"/>
            <a:ext cx="783000" cy="1044000"/>
          </a:xfrm>
          <a:prstGeom prst="ellipse">
            <a:avLst/>
          </a:prstGeom>
          <a:solidFill>
            <a:schemeClr val="tx2"/>
          </a:solidFill>
          <a:ln w="72390">
            <a:solidFill>
              <a:schemeClr val="bg1"/>
            </a:solidFill>
          </a:ln>
        </p:spPr>
        <p:txBody>
          <a:bodyPr lIns="0" tIns="0" rIns="0" bIns="0" anchor="ctr">
            <a:normAutofit/>
          </a:bodyPr>
          <a:lstStyle>
            <a:lvl1pPr marL="0" indent="0" algn="ctr">
              <a:buNone/>
              <a:defRPr lang="ru-RU" sz="2200" kern="1200" dirty="0">
                <a:solidFill>
                  <a:schemeClr val="bg1"/>
                </a:solidFill>
                <a:latin typeface="+mj-lt"/>
                <a:ea typeface="+mn-ea"/>
                <a:cs typeface="+mn-cs"/>
              </a:defRPr>
            </a:lvl1pPr>
          </a:lstStyle>
          <a:p>
            <a:pPr lvl="0"/>
            <a:r>
              <a:rPr lang="zh-CN" altLang="en-US" smtClean="0"/>
              <a:t>单击此处编辑母版文本样式</a:t>
            </a:r>
            <a:endParaRPr lang="zh-CN" altLang="en-US" smtClean="0"/>
          </a:p>
        </p:txBody>
      </p:sp>
      <p:sp>
        <p:nvSpPr>
          <p:cNvPr id="60" name="Text Placeholder 42"/>
          <p:cNvSpPr>
            <a:spLocks noGrp="1"/>
          </p:cNvSpPr>
          <p:nvPr>
            <p:ph type="body" sz="quarter" idx="23"/>
          </p:nvPr>
        </p:nvSpPr>
        <p:spPr>
          <a:xfrm>
            <a:off x="3311226" y="4970360"/>
            <a:ext cx="783000" cy="1044000"/>
          </a:xfrm>
          <a:prstGeom prst="ellipse">
            <a:avLst/>
          </a:prstGeom>
          <a:solidFill>
            <a:schemeClr val="bg1"/>
          </a:solidFill>
          <a:ln w="72390">
            <a:solidFill>
              <a:schemeClr val="tx2"/>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96" name="Text Placeholder 7"/>
          <p:cNvSpPr>
            <a:spLocks noGrp="1"/>
          </p:cNvSpPr>
          <p:nvPr>
            <p:ph type="body" sz="quarter" idx="48"/>
          </p:nvPr>
        </p:nvSpPr>
        <p:spPr>
          <a:xfrm>
            <a:off x="3056743" y="4567759"/>
            <a:ext cx="1294597" cy="204276"/>
          </a:xfrm>
        </p:spPr>
        <p:txBody>
          <a:bodyPr lIns="0" tIns="0" rIns="0" bIns="0">
            <a:normAutofit/>
          </a:bodyPr>
          <a:lstStyle>
            <a:lvl1pPr marL="0" indent="0" algn="ctr">
              <a:buNone/>
              <a:defRPr sz="1500" b="0" i="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97" name="Text Placeholder 7"/>
          <p:cNvSpPr>
            <a:spLocks noGrp="1"/>
          </p:cNvSpPr>
          <p:nvPr>
            <p:ph type="body" sz="quarter" idx="49"/>
          </p:nvPr>
        </p:nvSpPr>
        <p:spPr>
          <a:xfrm>
            <a:off x="3056742" y="4750210"/>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63" name="Text Placeholder 42"/>
          <p:cNvSpPr>
            <a:spLocks noGrp="1"/>
          </p:cNvSpPr>
          <p:nvPr>
            <p:ph type="body" sz="quarter" idx="26"/>
          </p:nvPr>
        </p:nvSpPr>
        <p:spPr>
          <a:xfrm>
            <a:off x="4319352" y="4970360"/>
            <a:ext cx="783000" cy="1044000"/>
          </a:xfrm>
          <a:prstGeom prst="ellipse">
            <a:avLst/>
          </a:prstGeom>
          <a:solidFill>
            <a:schemeClr val="bg1"/>
          </a:solidFill>
          <a:ln w="72390">
            <a:solidFill>
              <a:schemeClr val="accent3"/>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100" name="Text Placeholder 7"/>
          <p:cNvSpPr>
            <a:spLocks noGrp="1"/>
          </p:cNvSpPr>
          <p:nvPr>
            <p:ph type="body" sz="quarter" idx="52"/>
          </p:nvPr>
        </p:nvSpPr>
        <p:spPr>
          <a:xfrm>
            <a:off x="4067598" y="6121335"/>
            <a:ext cx="1294597" cy="204276"/>
          </a:xfrm>
        </p:spPr>
        <p:txBody>
          <a:bodyPr lIns="0" tIns="0" rIns="0" bIns="0">
            <a:normAutofit/>
          </a:bodyPr>
          <a:lstStyle>
            <a:lvl1pPr marL="0" indent="0" algn="ctr">
              <a:buNone/>
              <a:defRPr sz="1500" b="0" i="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101" name="Text Placeholder 7"/>
          <p:cNvSpPr>
            <a:spLocks noGrp="1"/>
          </p:cNvSpPr>
          <p:nvPr>
            <p:ph type="body" sz="quarter" idx="53"/>
          </p:nvPr>
        </p:nvSpPr>
        <p:spPr>
          <a:xfrm>
            <a:off x="4067598" y="6303786"/>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62" name="Text Placeholder 42"/>
          <p:cNvSpPr>
            <a:spLocks noGrp="1"/>
          </p:cNvSpPr>
          <p:nvPr>
            <p:ph type="body" sz="quarter" idx="25"/>
          </p:nvPr>
        </p:nvSpPr>
        <p:spPr>
          <a:xfrm>
            <a:off x="5327478" y="4970360"/>
            <a:ext cx="783000" cy="1044000"/>
          </a:xfrm>
          <a:prstGeom prst="ellipse">
            <a:avLst/>
          </a:prstGeom>
          <a:solidFill>
            <a:schemeClr val="bg1"/>
          </a:solidFill>
          <a:ln w="72390">
            <a:solidFill>
              <a:schemeClr val="accent4"/>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98" name="Text Placeholder 7"/>
          <p:cNvSpPr>
            <a:spLocks noGrp="1"/>
          </p:cNvSpPr>
          <p:nvPr>
            <p:ph type="body" sz="quarter" idx="50"/>
          </p:nvPr>
        </p:nvSpPr>
        <p:spPr>
          <a:xfrm>
            <a:off x="5069887" y="4567759"/>
            <a:ext cx="1294597" cy="204276"/>
          </a:xfrm>
        </p:spPr>
        <p:txBody>
          <a:bodyPr lIns="0" tIns="0" rIns="0" bIns="0">
            <a:normAutofit/>
          </a:bodyPr>
          <a:lstStyle>
            <a:lvl1pPr marL="0" indent="0" algn="ctr">
              <a:buNone/>
              <a:defRPr sz="1500" b="0" i="0">
                <a:solidFill>
                  <a:srgbClr val="E8611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99" name="Text Placeholder 7"/>
          <p:cNvSpPr>
            <a:spLocks noGrp="1"/>
          </p:cNvSpPr>
          <p:nvPr>
            <p:ph type="body" sz="quarter" idx="51"/>
          </p:nvPr>
        </p:nvSpPr>
        <p:spPr>
          <a:xfrm>
            <a:off x="5069886" y="4750210"/>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61" name="Text Placeholder 42"/>
          <p:cNvSpPr>
            <a:spLocks noGrp="1"/>
          </p:cNvSpPr>
          <p:nvPr>
            <p:ph type="body" sz="quarter" idx="24"/>
          </p:nvPr>
        </p:nvSpPr>
        <p:spPr>
          <a:xfrm>
            <a:off x="6335604" y="4970360"/>
            <a:ext cx="783000" cy="1044000"/>
          </a:xfrm>
          <a:prstGeom prst="ellipse">
            <a:avLst/>
          </a:prstGeom>
          <a:solidFill>
            <a:schemeClr val="bg1"/>
          </a:solidFill>
          <a:ln w="72390">
            <a:solidFill>
              <a:schemeClr val="accent5"/>
            </a:solidFill>
          </a:ln>
        </p:spPr>
        <p:txBody>
          <a:bodyPr lIns="0" tIns="0" rIns="0" bIns="0" anchor="ctr">
            <a:normAutofit/>
          </a:bodyPr>
          <a:lstStyle>
            <a:lvl1pPr marL="0" indent="0" algn="ctr">
              <a:buNone/>
              <a:defRPr sz="3000">
                <a:solidFill>
                  <a:srgbClr val="454D55"/>
                </a:solidFill>
                <a:latin typeface="+mj-lt"/>
              </a:defRPr>
            </a:lvl1pPr>
          </a:lstStyle>
          <a:p>
            <a:pPr lvl="0"/>
            <a:r>
              <a:rPr lang="zh-CN" altLang="en-US" smtClean="0"/>
              <a:t>单击此处编辑母版文本样式</a:t>
            </a:r>
            <a:endParaRPr lang="zh-CN" altLang="en-US" smtClean="0"/>
          </a:p>
        </p:txBody>
      </p:sp>
      <p:sp>
        <p:nvSpPr>
          <p:cNvPr id="102" name="Text Placeholder 7"/>
          <p:cNvSpPr>
            <a:spLocks noGrp="1"/>
          </p:cNvSpPr>
          <p:nvPr>
            <p:ph type="body" sz="quarter" idx="54"/>
          </p:nvPr>
        </p:nvSpPr>
        <p:spPr>
          <a:xfrm>
            <a:off x="6080742" y="6121335"/>
            <a:ext cx="1294597" cy="204276"/>
          </a:xfrm>
        </p:spPr>
        <p:txBody>
          <a:bodyPr lIns="0" tIns="0" rIns="0" bIns="0">
            <a:normAutofit/>
          </a:bodyPr>
          <a:lstStyle>
            <a:lvl1pPr marL="0" indent="0" algn="ctr">
              <a:buNone/>
              <a:defRPr sz="1500" b="0" i="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103" name="Text Placeholder 7"/>
          <p:cNvSpPr>
            <a:spLocks noGrp="1"/>
          </p:cNvSpPr>
          <p:nvPr>
            <p:ph type="body" sz="quarter" idx="55"/>
          </p:nvPr>
        </p:nvSpPr>
        <p:spPr>
          <a:xfrm>
            <a:off x="6080742" y="6303786"/>
            <a:ext cx="1294597"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p:txBody>
      </p:sp>
      <p:sp>
        <p:nvSpPr>
          <p:cNvPr id="110" name="Text Placeholder 42"/>
          <p:cNvSpPr>
            <a:spLocks noGrp="1"/>
          </p:cNvSpPr>
          <p:nvPr>
            <p:ph type="body" sz="quarter" idx="58"/>
          </p:nvPr>
        </p:nvSpPr>
        <p:spPr>
          <a:xfrm>
            <a:off x="7720074" y="4973439"/>
            <a:ext cx="783000" cy="1044000"/>
          </a:xfrm>
          <a:prstGeom prst="ellipse">
            <a:avLst/>
          </a:prstGeom>
          <a:solidFill>
            <a:schemeClr val="accent5"/>
          </a:solidFill>
          <a:ln w="72390">
            <a:solidFill>
              <a:schemeClr val="bg1"/>
            </a:solidFill>
          </a:ln>
        </p:spPr>
        <p:txBody>
          <a:bodyPr lIns="0" tIns="0" rIns="0" bIns="0" anchor="ctr">
            <a:normAutofit/>
          </a:bodyPr>
          <a:lstStyle>
            <a:lvl1pPr marL="0" indent="0" algn="ctr">
              <a:buNone/>
              <a:defRPr lang="ru-RU" sz="2200" kern="1200" dirty="0">
                <a:solidFill>
                  <a:srgbClr val="454D55"/>
                </a:solidFill>
                <a:latin typeface="+mj-lt"/>
                <a:ea typeface="+mn-ea"/>
                <a:cs typeface="+mn-cs"/>
              </a:defRPr>
            </a:lvl1pPr>
          </a:lstStyle>
          <a:p>
            <a:pPr lvl="0"/>
            <a:r>
              <a:rPr lang="zh-CN" altLang="en-US" smtClean="0"/>
              <a:t>单击此处编辑母版文本样式</a:t>
            </a:r>
            <a:endParaRPr lang="zh-CN" altLang="en-US" smtClean="0"/>
          </a:p>
        </p:txBody>
      </p:sp>
      <p:sp>
        <p:nvSpPr>
          <p:cNvPr id="19" name="Footer Placeholder 4"/>
          <p:cNvSpPr>
            <a:spLocks noGrp="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ru-RU" sz="1200" b="0" i="0" u="none" strike="noStrike" kern="1200" cap="none" spc="0" normalizeH="0" baseline="0" noProof="0">
              <a:ln>
                <a:noFill/>
              </a:ln>
              <a:solidFill>
                <a:schemeClr val="tx1"/>
              </a:solidFill>
              <a:effectLst/>
              <a:uLnTx/>
              <a:uFillTx/>
              <a:latin typeface="+mj-lt"/>
              <a:ea typeface="+mn-ea"/>
              <a:cs typeface="+mn-cs"/>
            </a:endParaRPr>
          </a:p>
        </p:txBody>
      </p:sp>
      <p:sp>
        <p:nvSpPr>
          <p:cNvPr id="20" name="Date Placeholder 3"/>
          <p:cNvSpPr>
            <a:spLocks noGrp="1"/>
          </p:cNvSpPr>
          <p:nvPr>
            <p:ph type="dt" sz="half" idx="2"/>
          </p:nvPr>
        </p:nvSpPr>
        <p:spPr bwMode="auto">
          <a:xfrm>
            <a:off x="6754813" y="550863"/>
            <a:ext cx="2057400" cy="176213"/>
          </a:xfrm>
          <a:prstGeom prst="rect">
            <a:avLst/>
          </a:prstGeom>
          <a:ln>
            <a:miter lim="800000"/>
          </a:ln>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1409CA4-1ED6-48CE-8FB7-1E3EEB83ED8C}"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ru-RU" sz="1200" b="0" i="0" u="none" strike="noStrike" kern="1200" cap="none" spc="0" normalizeH="0" baseline="0" noProof="0">
              <a:ln>
                <a:noFill/>
              </a:ln>
              <a:solidFill>
                <a:schemeClr val="tx1"/>
              </a:solidFill>
              <a:effectLst/>
              <a:uLnTx/>
              <a:uFillTx/>
              <a:latin typeface="+mj-lt"/>
              <a:ea typeface="+mn-ea"/>
              <a:cs typeface="+mn-cs"/>
            </a:endParaRPr>
          </a:p>
        </p:txBody>
      </p:sp>
      <p:sp>
        <p:nvSpPr>
          <p:cNvPr id="21" name="Slide Number Placeholder 5"/>
          <p:cNvSpPr>
            <a:spLocks noGrp="1"/>
          </p:cNvSpPr>
          <p:nvPr>
            <p:ph type="sldNum" sz="quarter" idx="4"/>
          </p:nvPr>
        </p:nvSpPr>
        <p:spPr bwMode="auto">
          <a:xfrm>
            <a:off x="6553200" y="6243638"/>
            <a:ext cx="2133600" cy="457200"/>
          </a:xfrm>
          <a:prstGeom prst="rect">
            <a:avLst/>
          </a:prstGeom>
          <a:ln>
            <a:miter lim="800000"/>
          </a:ln>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D48E658-63DE-4040-9147-DEAC2CEAB6AE}" type="slidenum">
              <a:rPr kumimoji="0" lang="ru-RU"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ru-RU"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transition>
    <p:blinds/>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CC8AF5E6-1ACD-46A3-B250-12FA8BB5E649}"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transition>
    <p:blinds/>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CC8CA771-61AC-46F5-8B1C-FE2BC8EDBE28}"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transition>
    <p:blinds/>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653EAF28-DF14-418E-9D3C-47A2E305A609}"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transition>
    <p:blinds/>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48243A8-7D70-4458-997F-30E2210C8528}"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transition>
    <p:blinds/>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211DC66-EEE6-4996-987D-6E2EF5CC60E7}"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transition>
    <p:blinds/>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1D0F4BB-C1BE-4FC3-8520-3CE7466C34DE}"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transition>
    <p:blinds/>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5582908-15E7-481D-A250-1535FCD8875F}"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transition>
    <p:blinds/>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D8779FC-408D-40B0-9FF4-CC28F5E8A835}"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transition>
    <p:blinds/>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p:cNvSpPr>
          <p:nvPr>
            <p:ph type="title"/>
          </p:nvPr>
        </p:nvSpPr>
        <p:spPr>
          <a:xfrm>
            <a:off x="457200" y="277813"/>
            <a:ext cx="8229600" cy="1139825"/>
          </a:xfrm>
          <a:prstGeom prst="rect">
            <a:avLst/>
          </a:prstGeom>
          <a:noFill/>
          <a:ln w="9525">
            <a:noFill/>
          </a:ln>
        </p:spPr>
        <p:txBody>
          <a:bodyPr/>
          <a:lstStyle/>
          <a:p>
            <a:pPr lvl="0"/>
            <a:r>
              <a:rPr lang="zh-CN" altLang="en-US" dirty="0"/>
              <a:t>单击此处编辑母版标题样式</a:t>
            </a:r>
            <a:endParaRPr lang="zh-CN" altLang="en-US" dirty="0"/>
          </a:p>
        </p:txBody>
      </p:sp>
      <p:sp>
        <p:nvSpPr>
          <p:cNvPr id="133123" name="Rectangle 3"/>
          <p:cNvSpPr>
            <a:spLocks noGrp="1"/>
          </p:cNvSpPr>
          <p:nvPr>
            <p:ph type="body" idx="1"/>
          </p:nvPr>
        </p:nvSpPr>
        <p:spPr>
          <a:xfrm>
            <a:off x="457200" y="1600200"/>
            <a:ext cx="8229600" cy="4530725"/>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33124"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mj-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0187E69A-86D8-43DF-8BFD-6ECE0C85CD13}" type="datetime10">
              <a:rPr kumimoji="0" lang="zh-CN" altLang="en-US" sz="1200" b="0" i="0" u="none" strike="noStrike" kern="1200" cap="none" spc="0" normalizeH="0" baseline="0" noProof="0" smtClean="0">
                <a:ln>
                  <a:noFill/>
                </a:ln>
                <a:solidFill>
                  <a:schemeClr val="tx1"/>
                </a:solidFill>
                <a:effectLst/>
                <a:uLnTx/>
                <a:uFillTx/>
                <a:latin typeface="+mj-lt"/>
                <a:ea typeface="+mn-ea"/>
                <a:cs typeface="+mn-cs"/>
              </a:rPr>
            </a:fld>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133125"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atin typeface="+mj-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mn-ea"/>
              <a:cs typeface="+mn-cs"/>
            </a:endParaRPr>
          </a:p>
        </p:txBody>
      </p:sp>
      <p:sp>
        <p:nvSpPr>
          <p:cNvPr id="133126"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Garamond" panose="02020404030301010803"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1031" name="Freeform 7"/>
          <p:cNvSpPr/>
          <p:nvPr/>
        </p:nvSpPr>
        <p:spPr>
          <a:xfrm>
            <a:off x="381000" y="228600"/>
            <a:ext cx="8229600" cy="609600"/>
          </a:xfrm>
          <a:custGeom>
            <a:avLst/>
            <a:gdLst/>
            <a:ahLst/>
            <a:cxnLst>
              <a:cxn ang="0">
                <a:pos x="0" y="2147483646"/>
              </a:cxn>
              <a:cxn ang="0">
                <a:pos x="0" y="0"/>
              </a:cxn>
              <a:cxn ang="0">
                <a:pos x="2147483646" y="0"/>
              </a:cxn>
            </a:cxnLst>
            <a:rect l="0" t="0" r="0" b="0"/>
            <a:pathLst>
              <a:path w="1000" h="1000">
                <a:moveTo>
                  <a:pt x="0" y="1000"/>
                </a:moveTo>
                <a:lnTo>
                  <a:pt x="0" y="0"/>
                </a:lnTo>
                <a:lnTo>
                  <a:pt x="1000" y="0"/>
                </a:lnTo>
              </a:path>
            </a:pathLst>
          </a:custGeom>
          <a:noFill/>
          <a:ln w="19050" cap="flat" cmpd="sng">
            <a:solidFill>
              <a:schemeClr val="accent1">
                <a:alpha val="100000"/>
              </a:schemeClr>
            </a:solidFill>
            <a:prstDash val="solid"/>
            <a:miter lim="800000"/>
            <a:headEnd type="none" w="med" len="med"/>
            <a:tailEnd type="none" w="med" len="med"/>
          </a:ln>
        </p:spPr>
        <p:txBody>
          <a:bodyPr/>
          <a:lstStyle/>
          <a:p>
            <a:endParaRPr lang="zh-CN" altLang="en-US"/>
          </a:p>
        </p:txBody>
      </p:sp>
      <p:sp>
        <p:nvSpPr>
          <p:cNvPr id="1032" name="Line 8"/>
          <p:cNvSpPr/>
          <p:nvPr/>
        </p:nvSpPr>
        <p:spPr>
          <a:xfrm>
            <a:off x="457200" y="6172200"/>
            <a:ext cx="8229600" cy="0"/>
          </a:xfrm>
          <a:prstGeom prst="line">
            <a:avLst/>
          </a:prstGeom>
          <a:ln w="19050" cap="flat" cmpd="sng">
            <a:solidFill>
              <a:schemeClr val="accent1"/>
            </a:solidFill>
            <a:prstDash val="soli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3122"/>
                                        </p:tgtEl>
                                        <p:attrNameLst>
                                          <p:attrName>style.visibility</p:attrName>
                                        </p:attrNameLst>
                                      </p:cBhvr>
                                      <p:to>
                                        <p:strVal val="visible"/>
                                      </p:to>
                                    </p:set>
                                    <p:anim calcmode="lin" valueType="num">
                                      <p:cBhvr>
                                        <p:cTn id="7" dur="500" fill="hold"/>
                                        <p:tgtEl>
                                          <p:spTgt spid="133122"/>
                                        </p:tgtEl>
                                        <p:attrNameLst>
                                          <p:attrName>ppt_w</p:attrName>
                                        </p:attrNameLst>
                                      </p:cBhvr>
                                      <p:tavLst>
                                        <p:tav tm="0">
                                          <p:val>
                                            <p:fltVal val="0"/>
                                          </p:val>
                                        </p:tav>
                                        <p:tav tm="100000">
                                          <p:val>
                                            <p:strVal val="#ppt_w"/>
                                          </p:val>
                                        </p:tav>
                                      </p:tavLst>
                                    </p:anim>
                                    <p:anim calcmode="lin" valueType="num">
                                      <p:cBhvr>
                                        <p:cTn id="8" dur="500" fill="hold"/>
                                        <p:tgtEl>
                                          <p:spTgt spid="133122"/>
                                        </p:tgtEl>
                                        <p:attrNameLst>
                                          <p:attrName>ppt_h</p:attrName>
                                        </p:attrNameLst>
                                      </p:cBhvr>
                                      <p:tavLst>
                                        <p:tav tm="0">
                                          <p:val>
                                            <p:fltVal val="0"/>
                                          </p:val>
                                        </p:tav>
                                        <p:tav tm="100000">
                                          <p:val>
                                            <p:strVal val="#ppt_h"/>
                                          </p:val>
                                        </p:tav>
                                      </p:tavLst>
                                    </p:anim>
                                    <p:animEffect transition="in" filter="fade">
                                      <p:cBhvr>
                                        <p:cTn id="9" dur="500"/>
                                        <p:tgtEl>
                                          <p:spTgt spid="13312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33123">
                                            <p:txEl>
                                              <p:pRg st="0" end="0"/>
                                            </p:txEl>
                                          </p:spTgt>
                                        </p:tgtEl>
                                        <p:attrNameLst>
                                          <p:attrName>style.visibility</p:attrName>
                                        </p:attrNameLst>
                                      </p:cBhvr>
                                      <p:to>
                                        <p:strVal val="visible"/>
                                      </p:to>
                                    </p:set>
                                    <p:animEffect transition="in" filter="fade">
                                      <p:cBhvr>
                                        <p:cTn id="14" dur="1000">
                                          <p:stCondLst>
                                            <p:cond delay="0"/>
                                          </p:stCondLst>
                                        </p:cTn>
                                        <p:tgtEl>
                                          <p:spTgt spid="13312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3123">
                                            <p:txEl>
                                              <p:pRg st="1" end="1"/>
                                            </p:txEl>
                                          </p:spTgt>
                                        </p:tgtEl>
                                        <p:attrNameLst>
                                          <p:attrName>style.visibility</p:attrName>
                                        </p:attrNameLst>
                                      </p:cBhvr>
                                      <p:to>
                                        <p:strVal val="visible"/>
                                      </p:to>
                                    </p:set>
                                    <p:animEffect transition="in" filter="fade">
                                      <p:cBhvr>
                                        <p:cTn id="17" dur="1000">
                                          <p:stCondLst>
                                            <p:cond delay="0"/>
                                          </p:stCondLst>
                                        </p:cTn>
                                        <p:tgtEl>
                                          <p:spTgt spid="133123">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3123">
                                            <p:txEl>
                                              <p:pRg st="2" end="2"/>
                                            </p:txEl>
                                          </p:spTgt>
                                        </p:tgtEl>
                                        <p:attrNameLst>
                                          <p:attrName>style.visibility</p:attrName>
                                        </p:attrNameLst>
                                      </p:cBhvr>
                                      <p:to>
                                        <p:strVal val="visible"/>
                                      </p:to>
                                    </p:set>
                                    <p:animEffect transition="in" filter="fade">
                                      <p:cBhvr>
                                        <p:cTn id="20" dur="1000">
                                          <p:stCondLst>
                                            <p:cond delay="0"/>
                                          </p:stCondLst>
                                        </p:cTn>
                                        <p:tgtEl>
                                          <p:spTgt spid="13312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3123">
                                            <p:txEl>
                                              <p:pRg st="3" end="3"/>
                                            </p:txEl>
                                          </p:spTgt>
                                        </p:tgtEl>
                                        <p:attrNameLst>
                                          <p:attrName>style.visibility</p:attrName>
                                        </p:attrNameLst>
                                      </p:cBhvr>
                                      <p:to>
                                        <p:strVal val="visible"/>
                                      </p:to>
                                    </p:set>
                                    <p:animEffect transition="in" filter="fade">
                                      <p:cBhvr>
                                        <p:cTn id="23" dur="1000">
                                          <p:stCondLst>
                                            <p:cond delay="0"/>
                                          </p:stCondLst>
                                        </p:cTn>
                                        <p:tgtEl>
                                          <p:spTgt spid="133123">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3123">
                                            <p:txEl>
                                              <p:pRg st="4" end="4"/>
                                            </p:txEl>
                                          </p:spTgt>
                                        </p:tgtEl>
                                        <p:attrNameLst>
                                          <p:attrName>style.visibility</p:attrName>
                                        </p:attrNameLst>
                                      </p:cBhvr>
                                      <p:to>
                                        <p:strVal val="visible"/>
                                      </p:to>
                                    </p:set>
                                    <p:animEffect transition="in" filter="fade">
                                      <p:cBhvr>
                                        <p:cTn id="26" dur="1000">
                                          <p:stCondLst>
                                            <p:cond delay="0"/>
                                          </p:stCondLst>
                                        </p:cTn>
                                        <p:tgtEl>
                                          <p:spTgt spid="1331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p:bldP spid="133123" grpId="0" build="p">
        <p:tmplLst>
          <p:tmpl lvl="1">
            <p:tnLst>
              <p:par>
                <p:cTn presetID="10" presetClass="entr" presetSubtype="0" fill="hold" nodeType="clickEffect">
                  <p:stCondLst>
                    <p:cond delay="0"/>
                  </p:stCondLst>
                  <p:childTnLst>
                    <p:set>
                      <p:cBhvr>
                        <p:cTn dur="1" fill="hold">
                          <p:stCondLst>
                            <p:cond delay="0"/>
                          </p:stCondLst>
                        </p:cTn>
                        <p:tgtEl>
                          <p:spTgt spid="133123"/>
                        </p:tgtEl>
                        <p:attrNameLst>
                          <p:attrName>style.visibility</p:attrName>
                        </p:attrNameLst>
                      </p:cBhvr>
                      <p:to>
                        <p:strVal val="visible"/>
                      </p:to>
                    </p:set>
                    <p:animEffect transition="in" filter="fade">
                      <p:cBhvr>
                        <p:cTn dur="1000">
                          <p:stCondLst>
                            <p:cond delay="0"/>
                          </p:stCondLst>
                        </p:cTn>
                        <p:tgtEl>
                          <p:spTgt spid="13312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3123"/>
                        </p:tgtEl>
                        <p:attrNameLst>
                          <p:attrName>style.visibility</p:attrName>
                        </p:attrNameLst>
                      </p:cBhvr>
                      <p:to>
                        <p:strVal val="visible"/>
                      </p:to>
                    </p:set>
                    <p:animEffect transition="in" filter="fade">
                      <p:cBhvr>
                        <p:cTn dur="1000">
                          <p:stCondLst>
                            <p:cond delay="0"/>
                          </p:stCondLst>
                        </p:cTn>
                        <p:tgtEl>
                          <p:spTgt spid="13312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33123"/>
                        </p:tgtEl>
                        <p:attrNameLst>
                          <p:attrName>style.visibility</p:attrName>
                        </p:attrNameLst>
                      </p:cBhvr>
                      <p:to>
                        <p:strVal val="visible"/>
                      </p:to>
                    </p:set>
                    <p:animEffect transition="in" filter="fade">
                      <p:cBhvr>
                        <p:cTn dur="1000">
                          <p:stCondLst>
                            <p:cond delay="0"/>
                          </p:stCondLst>
                        </p:cTn>
                        <p:tgtEl>
                          <p:spTgt spid="13312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33123"/>
                        </p:tgtEl>
                        <p:attrNameLst>
                          <p:attrName>style.visibility</p:attrName>
                        </p:attrNameLst>
                      </p:cBhvr>
                      <p:to>
                        <p:strVal val="visible"/>
                      </p:to>
                    </p:set>
                    <p:animEffect transition="in" filter="fade">
                      <p:cBhvr>
                        <p:cTn dur="1000">
                          <p:stCondLst>
                            <p:cond delay="0"/>
                          </p:stCondLst>
                        </p:cTn>
                        <p:tgtEl>
                          <p:spTgt spid="13312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33123"/>
                        </p:tgtEl>
                        <p:attrNameLst>
                          <p:attrName>style.visibility</p:attrName>
                        </p:attrNameLst>
                      </p:cBhvr>
                      <p:to>
                        <p:strVal val="visible"/>
                      </p:to>
                    </p:set>
                    <p:animEffect transition="in" filter="fade">
                      <p:cBhvr>
                        <p:cTn dur="1000">
                          <p:stCondLst>
                            <p:cond delay="0"/>
                          </p:stCondLst>
                        </p:cTn>
                        <p:tgtEl>
                          <p:spTgt spid="133123"/>
                        </p:tgtEl>
                      </p:cBhvr>
                    </p:animEffect>
                  </p:childTnLst>
                </p:cTn>
              </p:par>
            </p:tnLst>
          </p:tmpl>
        </p:tmplLst>
      </p:bldP>
    </p:bldLst>
  </p:timing>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16.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hyperlink" Target="https://baike.sogou.com/lemma/ShowInnerLink.htm?lemmaId=7759743&amp;ss_c=ssc.citiao.link" TargetMode="External"/><Relationship Id="rId1" Type="http://schemas.openxmlformats.org/officeDocument/2006/relationships/image" Target="../media/image2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w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22.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w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jpeg"/><Relationship Id="rId1"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wmf"/></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wmf"/><Relationship Id="rId1" Type="http://schemas.openxmlformats.org/officeDocument/2006/relationships/image" Target="../media/image24.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wmf"/></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wm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wmf"/></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wmf"/></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wmf"/></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wmf"/></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GIF"/></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wmf"/></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wmf"/></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wmf"/></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75.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45.jpeg"/><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hyperlink" Target="http://china.cnr.cn/news/20190315/t20190315_524543657.shtml" TargetMode="External"/></Relationships>
</file>

<file path=ppt/slides/_rels/slide76.xml.rels><?xml version="1.0" encoding="UTF-8" standalone="yes"?>
<Relationships xmlns="http://schemas.openxmlformats.org/package/2006/relationships"><Relationship Id="rId9" Type="http://schemas.openxmlformats.org/officeDocument/2006/relationships/image" Target="../media/image53.jpeg"/><Relationship Id="rId8" Type="http://schemas.openxmlformats.org/officeDocument/2006/relationships/image" Target="../media/image52.jpeg"/><Relationship Id="rId7" Type="http://schemas.openxmlformats.org/officeDocument/2006/relationships/image" Target="../media/image51.png"/><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 Id="rId3" Type="http://schemas.openxmlformats.org/officeDocument/2006/relationships/image" Target="../media/image47.jpeg"/><Relationship Id="rId2" Type="http://schemas.openxmlformats.org/officeDocument/2006/relationships/image" Target="../media/image46.jpeg"/><Relationship Id="rId11" Type="http://schemas.openxmlformats.org/officeDocument/2006/relationships/slideLayout" Target="../slideLayouts/slideLayout2.xml"/><Relationship Id="rId10" Type="http://schemas.openxmlformats.org/officeDocument/2006/relationships/image" Target="../media/image54.jpeg"/><Relationship Id="rId1" Type="http://schemas.openxmlformats.org/officeDocument/2006/relationships/image" Target="../media/image35.jpeg"/></Relationships>
</file>

<file path=ppt/slides/_rels/slide7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image" Target="../media/image55.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hyperlink" Target="&#20013;&#32654;&#36152;&#26131;&#20105;&#31471;.docx" TargetMode="External"/></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tags" Target="../tags/tag1.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5.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w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6"/>
          <p:cNvSpPr txBox="1">
            <a:spLocks noGrp="1"/>
          </p:cNvSpPr>
          <p:nvPr>
            <p:ph type="sldNum" sz="quarter" idx="4"/>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ea typeface="+mn-ea"/>
                <a:cs typeface="+mn-cs"/>
              </a:rPr>
            </a:fld>
            <a:endParaRPr lang="en-US" altLang="zh-CN" sz="1200" dirty="0">
              <a:latin typeface="Garamond" panose="02020404030301010803" pitchFamily="18" charset="0"/>
              <a:ea typeface="+mn-ea"/>
              <a:cs typeface="+mn-cs"/>
            </a:endParaRPr>
          </a:p>
        </p:txBody>
      </p:sp>
      <p:sp>
        <p:nvSpPr>
          <p:cNvPr id="79874" name="Rectangle 2"/>
          <p:cNvSpPr>
            <a:spLocks noGrp="1" noChangeArrowheads="1"/>
          </p:cNvSpPr>
          <p:nvPr>
            <p:ph type="ctrTitle"/>
          </p:nvPr>
        </p:nvSpPr>
        <p:spPr>
          <a:xfrm>
            <a:off x="561340" y="1206500"/>
            <a:ext cx="8006715" cy="4168775"/>
          </a:xfrm>
          <a:gradFill rotWithShape="1">
            <a:gsLst>
              <a:gs pos="0">
                <a:srgbClr val="B6C400"/>
              </a:gs>
              <a:gs pos="100000">
                <a:srgbClr val="FFFF00">
                  <a:alpha val="94000"/>
                </a:srgbClr>
              </a:gs>
            </a:gsLst>
            <a:lin ang="0" scaled="1"/>
          </a:gradFill>
        </p:spPr>
        <p:txBody>
          <a:bodyPr vert="horz" wrap="square" lIns="91440" tIns="45720" rIns="91440" bIns="45720" numCol="1" anchor="t" anchorCtr="0" compatLnSpc="1"/>
          <a:lstStyle/>
          <a:p>
            <a:pPr marL="0" marR="0" lvl="0" indent="0" algn="ctr" defTabSz="914400" rtl="0" eaLnBrk="1" fontAlgn="base" latinLnBrk="0" hangingPunct="1">
              <a:lnSpc>
                <a:spcPct val="200000"/>
              </a:lnSpc>
              <a:spcBef>
                <a:spcPct val="45000"/>
              </a:spcBef>
              <a:spcAft>
                <a:spcPct val="0"/>
              </a:spcAft>
              <a:buClrTx/>
              <a:buSzTx/>
              <a:buFontTx/>
              <a:buNone/>
              <a:defRPr/>
            </a:pPr>
            <a:r>
              <a:rPr kumimoji="0" lang="zh-CN" altLang="en-US" sz="6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社会核心价值</a:t>
            </a:r>
            <a:endParaRPr kumimoji="0" lang="zh-CN" altLang="en-US" sz="60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5124" name="Rectangle 4"/>
          <p:cNvSpPr>
            <a:spLocks noGrp="1"/>
          </p:cNvSpPr>
          <p:nvPr>
            <p:ph type="subTitle" idx="1"/>
          </p:nvPr>
        </p:nvSpPr>
        <p:spPr>
          <a:xfrm>
            <a:off x="1297940" y="3905885"/>
            <a:ext cx="6553200" cy="2197100"/>
          </a:xfrm>
          <a:gradFill rotWithShape="1">
            <a:gsLst>
              <a:gs pos="0">
                <a:srgbClr val="005E76">
                  <a:alpha val="100000"/>
                </a:srgbClr>
              </a:gs>
              <a:gs pos="100000">
                <a:srgbClr val="00CCFF">
                  <a:alpha val="100000"/>
                </a:srgbClr>
              </a:gs>
            </a:gsLst>
            <a:lin ang="0" scaled="1"/>
            <a:tileRect/>
          </a:gradFill>
        </p:spPr>
        <p:txBody>
          <a:bodyPr vert="horz" wrap="square" lIns="91440" tIns="45720" rIns="91440" bIns="45720" anchor="t"/>
          <a:lstStyle/>
          <a:p>
            <a:pPr algn="ctr" eaLnBrk="1" hangingPunct="1">
              <a:buSzPct val="65000"/>
            </a:pPr>
            <a:r>
              <a:rPr lang="zh-CN" altLang="zh-CN" sz="3200" b="1"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陈天宁</a:t>
            </a:r>
            <a:endParaRPr lang="zh-CN" altLang="zh-CN" sz="320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buSzPct val="65000"/>
            </a:pPr>
            <a:r>
              <a:rPr lang="en-US" altLang="zh-CN" sz="320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13991861066</a:t>
            </a:r>
            <a:endParaRPr lang="en-US" altLang="zh-CN" sz="320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buSzPct val="65000"/>
            </a:pPr>
            <a:r>
              <a:rPr lang="en-US" altLang="zh-CN" sz="320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rPr>
              <a:t>tnchen@mail.xjtu.edu.cn</a:t>
            </a:r>
            <a:endParaRPr lang="en-US" altLang="zh-CN" sz="320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endParaRPr>
          </a:p>
          <a:p>
            <a:pPr algn="ctr" eaLnBrk="1" hangingPunct="1">
              <a:buSzPct val="65000"/>
            </a:pPr>
            <a:endParaRPr lang="zh-CN" altLang="zh-CN" sz="3200" dirty="0">
              <a:solidFill>
                <a:srgbClr val="FFFF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796925" y="507365"/>
            <a:ext cx="3738880" cy="52197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lang="en-US" altLang="zh-CN" sz="2800" b="1" noProof="0" dirty="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mn-ea"/>
              </a:rPr>
              <a:t>《</a:t>
            </a:r>
            <a:r>
              <a:rPr lang="zh-CN" altLang="en-US" sz="2800" b="1" noProof="0" dirty="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mn-ea"/>
              </a:rPr>
              <a:t>工业社会学</a:t>
            </a:r>
            <a:r>
              <a:rPr lang="en-US" altLang="zh-CN" sz="2800" b="1" noProof="0" dirty="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mn-ea"/>
              </a:rPr>
              <a:t>》</a:t>
            </a:r>
            <a:r>
              <a:rPr lang="zh-CN" altLang="en-US" sz="2800" b="1"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mn-ea"/>
              </a:rPr>
              <a:t>第七讲</a:t>
            </a:r>
            <a:endParaRPr kumimoji="0" lang="zh-CN" altLang="en-US"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124">
                                            <p:bg/>
                                          </p:spTgt>
                                        </p:tgtEl>
                                        <p:attrNameLst>
                                          <p:attrName>style.visibility</p:attrName>
                                        </p:attrNameLst>
                                      </p:cBhvr>
                                      <p:to>
                                        <p:strVal val="visible"/>
                                      </p:to>
                                    </p:set>
                                    <p:animEffect transition="in" filter="wipe(down)">
                                      <p:cBhvr>
                                        <p:cTn id="7" dur="500"/>
                                        <p:tgtEl>
                                          <p:spTgt spid="5124">
                                            <p:bg/>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124">
                                            <p:txEl>
                                              <p:pRg st="0" end="0"/>
                                            </p:txEl>
                                          </p:spTgt>
                                        </p:tgtEl>
                                        <p:attrNameLst>
                                          <p:attrName>style.visibility</p:attrName>
                                        </p:attrNameLst>
                                      </p:cBhvr>
                                      <p:to>
                                        <p:strVal val="visible"/>
                                      </p:to>
                                    </p:set>
                                    <p:animEffect transition="in" filter="wipe(down)">
                                      <p:cBhvr>
                                        <p:cTn id="11" dur="500"/>
                                        <p:tgtEl>
                                          <p:spTgt spid="5124">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5124">
                                            <p:txEl>
                                              <p:pRg st="1" end="1"/>
                                            </p:txEl>
                                          </p:spTgt>
                                        </p:tgtEl>
                                        <p:attrNameLst>
                                          <p:attrName>style.visibility</p:attrName>
                                        </p:attrNameLst>
                                      </p:cBhvr>
                                      <p:to>
                                        <p:strVal val="visible"/>
                                      </p:to>
                                    </p:set>
                                    <p:animEffect transition="in" filter="wipe(down)">
                                      <p:cBhvr>
                                        <p:cTn id="15" dur="500"/>
                                        <p:tgtEl>
                                          <p:spTgt spid="5124">
                                            <p:txEl>
                                              <p:pRg st="1" end="1"/>
                                            </p:tx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5124">
                                            <p:txEl>
                                              <p:pRg st="2" end="2"/>
                                            </p:txEl>
                                          </p:spTgt>
                                        </p:tgtEl>
                                        <p:attrNameLst>
                                          <p:attrName>style.visibility</p:attrName>
                                        </p:attrNameLst>
                                      </p:cBhvr>
                                      <p:to>
                                        <p:strVal val="visible"/>
                                      </p:to>
                                    </p:set>
                                    <p:animEffect transition="in" filter="wipe(down)">
                                      <p:cBhvr>
                                        <p:cTn id="19" dur="500"/>
                                        <p:tgtEl>
                                          <p:spTgt spid="51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animBg="1"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p:nvPr/>
        </p:nvSpPr>
        <p:spPr>
          <a:xfrm>
            <a:off x="468313" y="333375"/>
            <a:ext cx="8207375" cy="1008063"/>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pPr marL="571500" indent="-571500">
              <a:buClr>
                <a:srgbClr val="FFFF00"/>
              </a:buClr>
              <a:buFont typeface="Wingdings" panose="05000000000000000000" charset="0"/>
              <a:buChar char="n"/>
            </a:pPr>
            <a:r>
              <a:rPr lang="en-US" altLang="zh-CN" sz="4400" b="1" noProof="0" smtClean="0">
                <a:ln>
                  <a:noFill/>
                </a:ln>
                <a:solidFill>
                  <a:schemeClr val="bg1"/>
                </a:solidFill>
                <a:effectLst/>
                <a:uLnTx/>
                <a:uFillTx/>
                <a:latin typeface="微软雅黑" panose="020B0503020204020204" pitchFamily="34" charset="-122"/>
                <a:ea typeface="微软雅黑" panose="020B0503020204020204" pitchFamily="34" charset="-122"/>
              </a:rPr>
              <a:t>价值观的特点</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04803" name="Rectangle 3"/>
          <p:cNvSpPr>
            <a:spLocks noChangeArrowheads="1"/>
          </p:cNvSpPr>
          <p:nvPr/>
        </p:nvSpPr>
        <p:spPr bwMode="auto">
          <a:xfrm>
            <a:off x="468313" y="1412875"/>
            <a:ext cx="8207375" cy="5038725"/>
          </a:xfrm>
          <a:prstGeom prst="rect">
            <a:avLst/>
          </a:prstGeom>
          <a:solidFill>
            <a:srgbClr val="00FFFF"/>
          </a:solidFill>
          <a:ln w="22225" algn="ctr">
            <a:solidFill>
              <a:srgbClr val="FFCC00"/>
            </a:solidFill>
            <a:miter lim="800000"/>
          </a:ln>
        </p:spPr>
        <p:txBody>
          <a:bodyPr lIns="54000" rIns="54000" anchor="ctr"/>
          <a:lstStyle/>
          <a:p>
            <a:pPr marL="0" marR="0" lvl="0" indent="0" algn="l" defTabSz="914400" rtl="0" eaLnBrk="0" fontAlgn="base" latinLnBrk="1" hangingPunct="0">
              <a:lnSpc>
                <a:spcPct val="120000"/>
              </a:lnSpc>
              <a:spcBef>
                <a:spcPct val="0"/>
              </a:spcBef>
              <a:spcAft>
                <a:spcPct val="0"/>
              </a:spcAft>
              <a:buClrTx/>
              <a:buSzTx/>
              <a:buFont typeface="Wingdings" panose="05000000000000000000" pitchFamily="2" charset="2"/>
              <a:buChar char="Ø"/>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价值观具有相对的稳定性和持久性</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1" hangingPunct="0">
              <a:lnSpc>
                <a:spcPct val="120000"/>
              </a:lnSpc>
              <a:spcBef>
                <a:spcPct val="0"/>
              </a:spcBef>
              <a:spcAft>
                <a:spcPct val="0"/>
              </a:spcAft>
              <a:buClr>
                <a:srgbClr val="C00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rPr>
              <a:t>在特定的时间、地点、条件下，人们的价值观总是相对稳定和持久的。比如，对某种事物的好坏总有一个看法和评价，在条件不变的情况下这种看法不会改变。</a:t>
            </a:r>
            <a:endPar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1" hangingPunct="0">
              <a:lnSpc>
                <a:spcPct val="120000"/>
              </a:lnSpc>
              <a:spcBef>
                <a:spcPct val="0"/>
              </a:spcBef>
              <a:spcAft>
                <a:spcPct val="0"/>
              </a:spcAft>
              <a:buClr>
                <a:srgbClr val="C00000"/>
              </a:buClr>
              <a:buSzTx/>
              <a:buFont typeface="Wingdings" panose="05000000000000000000" pitchFamily="2" charset="2"/>
              <a:buChar char="n"/>
              <a:defRPr/>
            </a:pPr>
            <a:r>
              <a:rPr lang="zh-CN" altLang="en-US" sz="2000" b="1" noProof="0" dirty="0">
                <a:ln>
                  <a:noFill/>
                </a:ln>
                <a:solidFill>
                  <a:srgbClr val="0F0066"/>
                </a:solidFill>
                <a:effectLst/>
                <a:uLnTx/>
                <a:uFillTx/>
                <a:latin typeface="微软雅黑" panose="020B0503020204020204" pitchFamily="34" charset="-122"/>
                <a:ea typeface="微软雅黑" panose="020B0503020204020204" pitchFamily="34" charset="-122"/>
                <a:sym typeface="+mn-ea"/>
              </a:rPr>
              <a:t>个人所形成一定的价值取向和行为定势，是不易改变的。</a:t>
            </a:r>
            <a:endPar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0" fontAlgn="base" latinLnBrk="1" hangingPunct="0">
              <a:lnSpc>
                <a:spcPct val="120000"/>
              </a:lnSpc>
              <a:spcBef>
                <a:spcPct val="0"/>
              </a:spcBef>
              <a:spcAft>
                <a:spcPct val="0"/>
              </a:spcAft>
              <a:buClrTx/>
              <a:buSzTx/>
              <a:buFont typeface="Wingdings" panose="05000000000000000000" pitchFamily="2" charset="2"/>
              <a:buChar char="Ø"/>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价值观具有历史性与选择性</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1" hangingPunct="0">
              <a:lnSpc>
                <a:spcPct val="120000"/>
              </a:lnSpc>
              <a:spcBef>
                <a:spcPct val="0"/>
              </a:spcBef>
              <a:spcAft>
                <a:spcPct val="0"/>
              </a:spcAft>
              <a:buClr>
                <a:srgbClr val="C00000"/>
              </a:buClr>
              <a:buSzTx/>
              <a:buFont typeface="Wingdings" panose="05000000000000000000" pitchFamily="2" charset="2"/>
              <a:buChar char="n"/>
              <a:defRPr/>
            </a:pPr>
            <a:r>
              <a:rPr kumimoji="0" lang="zh-CN" altLang="en-US" sz="1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rPr>
              <a:t>在不同时代、不同社会生活环境中形成的价值观是不同的。</a:t>
            </a:r>
            <a:endPar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1" hangingPunct="0">
              <a:lnSpc>
                <a:spcPct val="120000"/>
              </a:lnSpc>
              <a:spcBef>
                <a:spcPct val="0"/>
              </a:spcBef>
              <a:spcAft>
                <a:spcPct val="0"/>
              </a:spcAft>
              <a:buClr>
                <a:srgbClr val="C00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rPr>
              <a:t> 人的价值观从出生开始，在家庭和社会的影响下，逐步形成的。</a:t>
            </a:r>
            <a:endPar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1" hangingPunct="0">
              <a:lnSpc>
                <a:spcPct val="120000"/>
              </a:lnSpc>
              <a:spcBef>
                <a:spcPct val="0"/>
              </a:spcBef>
              <a:spcAft>
                <a:spcPct val="0"/>
              </a:spcAft>
              <a:buClr>
                <a:srgbClr val="C00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rPr>
              <a:t> 人所处的社会生产方式及其所处的经济地位，对其价值观的形成有决定性的影响。</a:t>
            </a:r>
            <a:endPar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1" hangingPunct="0">
              <a:lnSpc>
                <a:spcPct val="120000"/>
              </a:lnSpc>
              <a:spcBef>
                <a:spcPct val="0"/>
              </a:spcBef>
              <a:spcAft>
                <a:spcPct val="0"/>
              </a:spcAft>
              <a:buClr>
                <a:srgbClr val="C00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rPr>
              <a:t> 报刊、电视等大众媒体宣传的观点以及父母、老师、朋友和公众名人的观点与行为，对一个人的价值观也有不可忽视的影响。</a:t>
            </a:r>
            <a:endPar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endParaRPr>
          </a:p>
          <a:p>
            <a:pPr marR="0" lvl="0" algn="l" defTabSz="914400" rtl="0" eaLnBrk="0" fontAlgn="base" latinLnBrk="1" hangingPunct="0">
              <a:lnSpc>
                <a:spcPct val="120000"/>
              </a:lnSpc>
              <a:spcBef>
                <a:spcPct val="0"/>
              </a:spcBef>
              <a:spcAft>
                <a:spcPct val="0"/>
              </a:spcAft>
              <a:buClrTx/>
              <a:buSzTx/>
              <a:defRPr/>
            </a:pPr>
            <a:endPar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204803">
                                            <p:bg/>
                                          </p:spTgt>
                                        </p:tgtEl>
                                        <p:attrNameLst>
                                          <p:attrName>style.visibility</p:attrName>
                                        </p:attrNameLst>
                                      </p:cBhvr>
                                      <p:to>
                                        <p:strVal val="visible"/>
                                      </p:to>
                                    </p:set>
                                    <p:animEffect transition="in" filter="blinds(vertical)">
                                      <p:cBhvr>
                                        <p:cTn id="7" dur="500"/>
                                        <p:tgtEl>
                                          <p:spTgt spid="204803">
                                            <p:bg/>
                                          </p:spTgt>
                                        </p:tgtEl>
                                      </p:cBhvr>
                                    </p:animEffect>
                                  </p:childTnLst>
                                </p:cTn>
                              </p:par>
                              <p:par>
                                <p:cTn id="8" presetID="3" presetClass="entr" presetSubtype="5" fill="hold" grpId="0" nodeType="withEffect">
                                  <p:stCondLst>
                                    <p:cond delay="0"/>
                                  </p:stCondLst>
                                  <p:childTnLst>
                                    <p:set>
                                      <p:cBhvr>
                                        <p:cTn id="9" dur="1" fill="hold">
                                          <p:stCondLst>
                                            <p:cond delay="0"/>
                                          </p:stCondLst>
                                        </p:cTn>
                                        <p:tgtEl>
                                          <p:spTgt spid="204803">
                                            <p:txEl>
                                              <p:pRg st="0" end="0"/>
                                            </p:txEl>
                                          </p:spTgt>
                                        </p:tgtEl>
                                        <p:attrNameLst>
                                          <p:attrName>style.visibility</p:attrName>
                                        </p:attrNameLst>
                                      </p:cBhvr>
                                      <p:to>
                                        <p:strVal val="visible"/>
                                      </p:to>
                                    </p:set>
                                    <p:animEffect transition="in" filter="blinds(vertical)">
                                      <p:cBhvr>
                                        <p:cTn id="10" dur="500"/>
                                        <p:tgtEl>
                                          <p:spTgt spid="204803">
                                            <p:txEl>
                                              <p:pRg st="0" end="0"/>
                                            </p:txEl>
                                          </p:spTgt>
                                        </p:tgtEl>
                                      </p:cBhvr>
                                    </p:animEffect>
                                  </p:childTnLst>
                                </p:cTn>
                              </p:par>
                              <p:par>
                                <p:cTn id="11" presetID="3" presetClass="entr" presetSubtype="5" fill="hold" grpId="0" nodeType="withEffect">
                                  <p:stCondLst>
                                    <p:cond delay="0"/>
                                  </p:stCondLst>
                                  <p:childTnLst>
                                    <p:set>
                                      <p:cBhvr>
                                        <p:cTn id="12" dur="1" fill="hold">
                                          <p:stCondLst>
                                            <p:cond delay="0"/>
                                          </p:stCondLst>
                                        </p:cTn>
                                        <p:tgtEl>
                                          <p:spTgt spid="204803">
                                            <p:txEl>
                                              <p:pRg st="1" end="1"/>
                                            </p:txEl>
                                          </p:spTgt>
                                        </p:tgtEl>
                                        <p:attrNameLst>
                                          <p:attrName>style.visibility</p:attrName>
                                        </p:attrNameLst>
                                      </p:cBhvr>
                                      <p:to>
                                        <p:strVal val="visible"/>
                                      </p:to>
                                    </p:set>
                                    <p:animEffect transition="in" filter="blinds(vertical)">
                                      <p:cBhvr>
                                        <p:cTn id="13" dur="500"/>
                                        <p:tgtEl>
                                          <p:spTgt spid="204803">
                                            <p:txEl>
                                              <p:pRg st="1" end="1"/>
                                            </p:txEl>
                                          </p:spTgt>
                                        </p:tgtEl>
                                      </p:cBhvr>
                                    </p:animEffect>
                                  </p:childTnLst>
                                </p:cTn>
                              </p:par>
                              <p:par>
                                <p:cTn id="14" presetID="3" presetClass="entr" presetSubtype="5" fill="hold" grpId="0" nodeType="withEffect">
                                  <p:stCondLst>
                                    <p:cond delay="0"/>
                                  </p:stCondLst>
                                  <p:childTnLst>
                                    <p:set>
                                      <p:cBhvr>
                                        <p:cTn id="15" dur="1" fill="hold">
                                          <p:stCondLst>
                                            <p:cond delay="0"/>
                                          </p:stCondLst>
                                        </p:cTn>
                                        <p:tgtEl>
                                          <p:spTgt spid="204803">
                                            <p:txEl>
                                              <p:pRg st="2" end="2"/>
                                            </p:txEl>
                                          </p:spTgt>
                                        </p:tgtEl>
                                        <p:attrNameLst>
                                          <p:attrName>style.visibility</p:attrName>
                                        </p:attrNameLst>
                                      </p:cBhvr>
                                      <p:to>
                                        <p:strVal val="visible"/>
                                      </p:to>
                                    </p:set>
                                    <p:animEffect transition="in" filter="blinds(vertical)">
                                      <p:cBhvr>
                                        <p:cTn id="16" dur="500"/>
                                        <p:tgtEl>
                                          <p:spTgt spid="204803">
                                            <p:txEl>
                                              <p:pRg st="2" end="2"/>
                                            </p:txEl>
                                          </p:spTgt>
                                        </p:tgtEl>
                                      </p:cBhvr>
                                    </p:animEffect>
                                  </p:childTnLst>
                                </p:cTn>
                              </p:par>
                              <p:par>
                                <p:cTn id="17" presetID="3" presetClass="entr" presetSubtype="5" fill="hold" grpId="0" nodeType="withEffect">
                                  <p:stCondLst>
                                    <p:cond delay="0"/>
                                  </p:stCondLst>
                                  <p:childTnLst>
                                    <p:set>
                                      <p:cBhvr>
                                        <p:cTn id="18" dur="1" fill="hold">
                                          <p:stCondLst>
                                            <p:cond delay="0"/>
                                          </p:stCondLst>
                                        </p:cTn>
                                        <p:tgtEl>
                                          <p:spTgt spid="204803">
                                            <p:txEl>
                                              <p:pRg st="3" end="3"/>
                                            </p:txEl>
                                          </p:spTgt>
                                        </p:tgtEl>
                                        <p:attrNameLst>
                                          <p:attrName>style.visibility</p:attrName>
                                        </p:attrNameLst>
                                      </p:cBhvr>
                                      <p:to>
                                        <p:strVal val="visible"/>
                                      </p:to>
                                    </p:set>
                                    <p:animEffect transition="in" filter="blinds(vertical)">
                                      <p:cBhvr>
                                        <p:cTn id="19" dur="500"/>
                                        <p:tgtEl>
                                          <p:spTgt spid="204803">
                                            <p:txEl>
                                              <p:pRg st="3" end="3"/>
                                            </p:txEl>
                                          </p:spTgt>
                                        </p:tgtEl>
                                      </p:cBhvr>
                                    </p:animEffect>
                                  </p:childTnLst>
                                </p:cTn>
                              </p:par>
                              <p:par>
                                <p:cTn id="20" presetID="3" presetClass="entr" presetSubtype="5" fill="hold" grpId="0" nodeType="withEffect">
                                  <p:stCondLst>
                                    <p:cond delay="0"/>
                                  </p:stCondLst>
                                  <p:childTnLst>
                                    <p:set>
                                      <p:cBhvr>
                                        <p:cTn id="21" dur="1" fill="hold">
                                          <p:stCondLst>
                                            <p:cond delay="0"/>
                                          </p:stCondLst>
                                        </p:cTn>
                                        <p:tgtEl>
                                          <p:spTgt spid="204803">
                                            <p:txEl>
                                              <p:pRg st="4" end="4"/>
                                            </p:txEl>
                                          </p:spTgt>
                                        </p:tgtEl>
                                        <p:attrNameLst>
                                          <p:attrName>style.visibility</p:attrName>
                                        </p:attrNameLst>
                                      </p:cBhvr>
                                      <p:to>
                                        <p:strVal val="visible"/>
                                      </p:to>
                                    </p:set>
                                    <p:animEffect transition="in" filter="blinds(vertical)">
                                      <p:cBhvr>
                                        <p:cTn id="22" dur="500"/>
                                        <p:tgtEl>
                                          <p:spTgt spid="204803">
                                            <p:txEl>
                                              <p:pRg st="4" end="4"/>
                                            </p:txEl>
                                          </p:spTgt>
                                        </p:tgtEl>
                                      </p:cBhvr>
                                    </p:animEffect>
                                  </p:childTnLst>
                                </p:cTn>
                              </p:par>
                              <p:par>
                                <p:cTn id="23" presetID="3" presetClass="entr" presetSubtype="5" fill="hold" grpId="0" nodeType="withEffect">
                                  <p:stCondLst>
                                    <p:cond delay="0"/>
                                  </p:stCondLst>
                                  <p:childTnLst>
                                    <p:set>
                                      <p:cBhvr>
                                        <p:cTn id="24" dur="1" fill="hold">
                                          <p:stCondLst>
                                            <p:cond delay="0"/>
                                          </p:stCondLst>
                                        </p:cTn>
                                        <p:tgtEl>
                                          <p:spTgt spid="204803">
                                            <p:txEl>
                                              <p:pRg st="5" end="5"/>
                                            </p:txEl>
                                          </p:spTgt>
                                        </p:tgtEl>
                                        <p:attrNameLst>
                                          <p:attrName>style.visibility</p:attrName>
                                        </p:attrNameLst>
                                      </p:cBhvr>
                                      <p:to>
                                        <p:strVal val="visible"/>
                                      </p:to>
                                    </p:set>
                                    <p:animEffect transition="in" filter="blinds(vertical)">
                                      <p:cBhvr>
                                        <p:cTn id="25" dur="500"/>
                                        <p:tgtEl>
                                          <p:spTgt spid="204803">
                                            <p:txEl>
                                              <p:pRg st="5" end="5"/>
                                            </p:txEl>
                                          </p:spTgt>
                                        </p:tgtEl>
                                      </p:cBhvr>
                                    </p:animEffect>
                                  </p:childTnLst>
                                </p:cTn>
                              </p:par>
                              <p:par>
                                <p:cTn id="26" presetID="3" presetClass="entr" presetSubtype="5" fill="hold" grpId="0" nodeType="withEffect">
                                  <p:stCondLst>
                                    <p:cond delay="0"/>
                                  </p:stCondLst>
                                  <p:childTnLst>
                                    <p:set>
                                      <p:cBhvr>
                                        <p:cTn id="27" dur="1" fill="hold">
                                          <p:stCondLst>
                                            <p:cond delay="0"/>
                                          </p:stCondLst>
                                        </p:cTn>
                                        <p:tgtEl>
                                          <p:spTgt spid="204803">
                                            <p:txEl>
                                              <p:pRg st="6" end="6"/>
                                            </p:txEl>
                                          </p:spTgt>
                                        </p:tgtEl>
                                        <p:attrNameLst>
                                          <p:attrName>style.visibility</p:attrName>
                                        </p:attrNameLst>
                                      </p:cBhvr>
                                      <p:to>
                                        <p:strVal val="visible"/>
                                      </p:to>
                                    </p:set>
                                    <p:animEffect transition="in" filter="blinds(vertical)">
                                      <p:cBhvr>
                                        <p:cTn id="28" dur="500"/>
                                        <p:tgtEl>
                                          <p:spTgt spid="204803">
                                            <p:txEl>
                                              <p:pRg st="6" end="6"/>
                                            </p:txEl>
                                          </p:spTgt>
                                        </p:tgtEl>
                                      </p:cBhvr>
                                    </p:animEffect>
                                  </p:childTnLst>
                                </p:cTn>
                              </p:par>
                              <p:par>
                                <p:cTn id="29" presetID="3" presetClass="entr" presetSubtype="5" fill="hold" grpId="0" nodeType="withEffect">
                                  <p:stCondLst>
                                    <p:cond delay="0"/>
                                  </p:stCondLst>
                                  <p:childTnLst>
                                    <p:set>
                                      <p:cBhvr>
                                        <p:cTn id="30" dur="1" fill="hold">
                                          <p:stCondLst>
                                            <p:cond delay="0"/>
                                          </p:stCondLst>
                                        </p:cTn>
                                        <p:tgtEl>
                                          <p:spTgt spid="204803">
                                            <p:txEl>
                                              <p:pRg st="7" end="7"/>
                                            </p:txEl>
                                          </p:spTgt>
                                        </p:tgtEl>
                                        <p:attrNameLst>
                                          <p:attrName>style.visibility</p:attrName>
                                        </p:attrNameLst>
                                      </p:cBhvr>
                                      <p:to>
                                        <p:strVal val="visible"/>
                                      </p:to>
                                    </p:set>
                                    <p:animEffect transition="in" filter="blinds(vertical)">
                                      <p:cBhvr>
                                        <p:cTn id="31" dur="500"/>
                                        <p:tgtEl>
                                          <p:spTgt spid="20480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3" grpId="0" animBg="1" uiExpand="1"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p:nvPr/>
        </p:nvSpPr>
        <p:spPr>
          <a:xfrm>
            <a:off x="466725" y="260350"/>
            <a:ext cx="8137525" cy="865188"/>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pPr marL="571500" indent="-571500">
              <a:buClr>
                <a:srgbClr val="FFFF00"/>
              </a:buClr>
              <a:buFont typeface="Wingdings" panose="05000000000000000000" charset="0"/>
              <a:buChar char="n"/>
            </a:pPr>
            <a:r>
              <a:rPr lang="en-US" altLang="zh-CN" sz="4400" b="1" noProof="0" smtClean="0">
                <a:ln>
                  <a:noFill/>
                </a:ln>
                <a:solidFill>
                  <a:schemeClr val="bg1"/>
                </a:solidFill>
                <a:effectLst/>
                <a:uLnTx/>
                <a:uFillTx/>
                <a:latin typeface="微软雅黑" panose="020B0503020204020204" pitchFamily="34" charset="-122"/>
                <a:ea typeface="微软雅黑" panose="020B0503020204020204" pitchFamily="34" charset="-122"/>
              </a:rPr>
              <a:t>价值观的特点</a:t>
            </a:r>
            <a:endParaRPr lang="en-US" altLang="zh-CN" sz="4400" b="1" noProof="0" smtClean="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204804" name="Rectangle 4"/>
          <p:cNvSpPr>
            <a:spLocks noChangeArrowheads="1"/>
          </p:cNvSpPr>
          <p:nvPr/>
        </p:nvSpPr>
        <p:spPr bwMode="auto">
          <a:xfrm>
            <a:off x="466725" y="1125538"/>
            <a:ext cx="8137525" cy="5256213"/>
          </a:xfrm>
          <a:prstGeom prst="rect">
            <a:avLst/>
          </a:prstGeom>
          <a:solidFill>
            <a:srgbClr val="FFFF99"/>
          </a:solidFill>
          <a:ln w="22225" algn="ctr">
            <a:solidFill>
              <a:srgbClr val="3366FF"/>
            </a:solidFill>
            <a:miter lim="800000"/>
          </a:ln>
        </p:spPr>
        <p:txBody>
          <a:bodyPr lIns="54000" rIns="54000" anchor="ctr"/>
          <a:lstStyle/>
          <a:p>
            <a:pPr marL="0" marR="0" lvl="0" indent="0" algn="l" defTabSz="914400" rtl="0" eaLnBrk="0" fontAlgn="base" latinLnBrk="1" hangingPunct="0">
              <a:lnSpc>
                <a:spcPct val="100000"/>
              </a:lnSpc>
              <a:spcBef>
                <a:spcPts val="600"/>
              </a:spcBef>
              <a:spcAft>
                <a:spcPct val="0"/>
              </a:spcAft>
              <a:buClr>
                <a:srgbClr val="0F0066"/>
              </a:buClr>
              <a:buSzTx/>
              <a:buFont typeface="Wingdings" panose="05000000000000000000" pitchFamily="2" charset="2"/>
              <a:buChar char="Ø"/>
              <a:defRPr/>
            </a:pP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黑体" panose="02010609060101010101" pitchFamily="49" charset="-122"/>
                <a:cs typeface="+mn-cs"/>
              </a:rPr>
              <a:t> </a:t>
            </a: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价值观是后天形成的，是通过社会化培养起来的。</a:t>
            </a:r>
            <a:endParaRPr kumimoji="0" lang="en-US"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1" hangingPunct="0">
              <a:lnSpc>
                <a:spcPct val="100000"/>
              </a:lnSpc>
              <a:spcBef>
                <a:spcPts val="600"/>
              </a:spcBef>
              <a:spcAft>
                <a:spcPct val="0"/>
              </a:spcAft>
              <a:buClr>
                <a:srgbClr val="C00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rPr>
              <a:t>家庭、学校等群体对个人价值观的形成起着关键的作用，其他社会环境也有重要的影响。</a:t>
            </a:r>
            <a:endPar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1" hangingPunct="0">
              <a:lnSpc>
                <a:spcPct val="100000"/>
              </a:lnSpc>
              <a:spcBef>
                <a:spcPts val="600"/>
              </a:spcBef>
              <a:spcAft>
                <a:spcPct val="0"/>
              </a:spcAft>
              <a:buClr>
                <a:srgbClr val="C00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rPr>
              <a:t>个人价值观形成过程，是随着知识增长和生活经验积累而逐步确立的，其所处的社会生产方式及经济地位的影响具有决定性。</a:t>
            </a:r>
            <a:endPar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0" fontAlgn="base" latinLnBrk="1" hangingPunct="0">
              <a:lnSpc>
                <a:spcPct val="120000"/>
              </a:lnSpc>
              <a:spcBef>
                <a:spcPct val="0"/>
              </a:spcBef>
              <a:spcAft>
                <a:spcPct val="0"/>
              </a:spcAft>
              <a:buClrTx/>
              <a:buSzTx/>
              <a:buFont typeface="Wingdings" panose="05000000000000000000" pitchFamily="2" charset="2"/>
              <a:buChar char="Ø"/>
              <a:defRPr/>
            </a:pPr>
            <a:r>
              <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lang="zh-CN" altLang="en-US" sz="2400" b="1"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价值观具有主观性</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1" hangingPunct="0">
              <a:lnSpc>
                <a:spcPct val="120000"/>
              </a:lnSpc>
              <a:spcBef>
                <a:spcPct val="0"/>
              </a:spcBef>
              <a:spcAft>
                <a:spcPct val="0"/>
              </a:spcAft>
              <a:buClr>
                <a:srgbClr val="C00000"/>
              </a:buClr>
              <a:buSzTx/>
              <a:buFont typeface="Wingdings" panose="05000000000000000000" pitchFamily="2" charset="2"/>
              <a:buChar char="n"/>
              <a:defRPr/>
            </a:pPr>
            <a:r>
              <a:rPr lang="zh-CN" altLang="en-US" sz="2000" b="1" noProof="0" dirty="0">
                <a:ln>
                  <a:noFill/>
                </a:ln>
                <a:solidFill>
                  <a:srgbClr val="0F0066"/>
                </a:solidFill>
                <a:effectLst/>
                <a:uLnTx/>
                <a:uFillTx/>
                <a:latin typeface="微软雅黑" panose="020B0503020204020204" pitchFamily="34" charset="-122"/>
                <a:ea typeface="微软雅黑" panose="020B0503020204020204" pitchFamily="34" charset="-122"/>
                <a:sym typeface="+mn-ea"/>
              </a:rPr>
              <a:t> 区分好与坏的标准是根据个人内心的尺度进行衡量和评价的。</a:t>
            </a:r>
            <a:endPar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1" hangingPunct="0">
              <a:lnSpc>
                <a:spcPct val="100000"/>
              </a:lnSpc>
              <a:spcBef>
                <a:spcPts val="600"/>
              </a:spcBef>
              <a:spcAft>
                <a:spcPct val="0"/>
              </a:spcAft>
              <a:buClr>
                <a:srgbClr val="C00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rPr>
              <a:t>人在接触任何新事物时都会下意识的运用与之相近的、已有的价值观念对新事物进行评价，然后指导自己的下一步反应。</a:t>
            </a:r>
            <a:endPar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0" fontAlgn="base" latinLnBrk="1" hangingPunct="0">
              <a:lnSpc>
                <a:spcPct val="100000"/>
              </a:lnSpc>
              <a:spcBef>
                <a:spcPts val="600"/>
              </a:spcBef>
              <a:spcAft>
                <a:spcPct val="0"/>
              </a:spcAft>
              <a:buClr>
                <a:srgbClr val="0F0066"/>
              </a:buClr>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就社会和群体而言，由于其成员的更替和环境的变化，社会或群体的价值观念又是不断变化着的。</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1" hangingPunct="0">
              <a:lnSpc>
                <a:spcPct val="100000"/>
              </a:lnSpc>
              <a:spcBef>
                <a:spcPts val="600"/>
              </a:spcBef>
              <a:spcAft>
                <a:spcPct val="0"/>
              </a:spcAft>
              <a:buClr>
                <a:srgbClr val="C00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rPr>
              <a:t>传统价值观念会不断地受到新价值观的挑战，这种价值冲突的结果，总的趋势是前者逐步让位于后者。</a:t>
            </a:r>
            <a:endPar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endParaRPr>
          </a:p>
          <a:p>
            <a:pPr marL="800100" marR="0" lvl="1" indent="-342900" algn="l" defTabSz="914400" rtl="0" eaLnBrk="0" fontAlgn="base" latinLnBrk="1" hangingPunct="0">
              <a:lnSpc>
                <a:spcPct val="100000"/>
              </a:lnSpc>
              <a:spcBef>
                <a:spcPts val="600"/>
              </a:spcBef>
              <a:spcAft>
                <a:spcPct val="0"/>
              </a:spcAft>
              <a:buClr>
                <a:srgbClr val="C00000"/>
              </a:buClr>
              <a:buSzTx/>
              <a:buFont typeface="Wingdings" panose="05000000000000000000" pitchFamily="2" charset="2"/>
              <a:buChar char="n"/>
              <a:defRPr/>
            </a:pPr>
            <a:r>
              <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rPr>
              <a:t>价值观念的变化是社会改革的前提，又是社会改革的必然结果。</a:t>
            </a:r>
            <a:endParaRPr kumimoji="0" lang="zh-CN" altLang="en-US" sz="2000" b="1" i="0" u="none" strike="noStrike" kern="1200" cap="none" spc="0" normalizeH="0" baseline="0" noProof="0" dirty="0">
              <a:ln>
                <a:noFill/>
              </a:ln>
              <a:solidFill>
                <a:srgbClr val="0F0066"/>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04804">
                                            <p:bg/>
                                          </p:spTgt>
                                        </p:tgtEl>
                                        <p:attrNameLst>
                                          <p:attrName>style.visibility</p:attrName>
                                        </p:attrNameLst>
                                      </p:cBhvr>
                                      <p:to>
                                        <p:strVal val="visible"/>
                                      </p:to>
                                    </p:set>
                                    <p:animEffect transition="in" filter="wedge">
                                      <p:cBhvr>
                                        <p:cTn id="7" dur="500"/>
                                        <p:tgtEl>
                                          <p:spTgt spid="204804">
                                            <p:bg/>
                                          </p:spTgt>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204804">
                                            <p:txEl>
                                              <p:pRg st="0" end="0"/>
                                            </p:txEl>
                                          </p:spTgt>
                                        </p:tgtEl>
                                        <p:attrNameLst>
                                          <p:attrName>style.visibility</p:attrName>
                                        </p:attrNameLst>
                                      </p:cBhvr>
                                      <p:to>
                                        <p:strVal val="visible"/>
                                      </p:to>
                                    </p:set>
                                    <p:animEffect transition="in" filter="wedge">
                                      <p:cBhvr>
                                        <p:cTn id="10" dur="500"/>
                                        <p:tgtEl>
                                          <p:spTgt spid="204804">
                                            <p:txEl>
                                              <p:pRg st="0" end="0"/>
                                            </p:txEl>
                                          </p:spTgt>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204804">
                                            <p:txEl>
                                              <p:pRg st="1" end="1"/>
                                            </p:txEl>
                                          </p:spTgt>
                                        </p:tgtEl>
                                        <p:attrNameLst>
                                          <p:attrName>style.visibility</p:attrName>
                                        </p:attrNameLst>
                                      </p:cBhvr>
                                      <p:to>
                                        <p:strVal val="visible"/>
                                      </p:to>
                                    </p:set>
                                    <p:animEffect transition="in" filter="wedge">
                                      <p:cBhvr>
                                        <p:cTn id="13" dur="500"/>
                                        <p:tgtEl>
                                          <p:spTgt spid="204804">
                                            <p:txEl>
                                              <p:pRg st="1" end="1"/>
                                            </p:txEl>
                                          </p:spTgt>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204804">
                                            <p:txEl>
                                              <p:pRg st="2" end="2"/>
                                            </p:txEl>
                                          </p:spTgt>
                                        </p:tgtEl>
                                        <p:attrNameLst>
                                          <p:attrName>style.visibility</p:attrName>
                                        </p:attrNameLst>
                                      </p:cBhvr>
                                      <p:to>
                                        <p:strVal val="visible"/>
                                      </p:to>
                                    </p:set>
                                    <p:animEffect transition="in" filter="wedge">
                                      <p:cBhvr>
                                        <p:cTn id="16" dur="500"/>
                                        <p:tgtEl>
                                          <p:spTgt spid="204804">
                                            <p:txEl>
                                              <p:pRg st="2" end="2"/>
                                            </p:txEl>
                                          </p:spTgt>
                                        </p:tgtEl>
                                      </p:cBhvr>
                                    </p:animEffect>
                                  </p:childTnLst>
                                </p:cTn>
                              </p:par>
                              <p:par>
                                <p:cTn id="17" presetID="20" presetClass="entr" presetSubtype="0" fill="hold" grpId="0" nodeType="withEffect">
                                  <p:stCondLst>
                                    <p:cond delay="0"/>
                                  </p:stCondLst>
                                  <p:childTnLst>
                                    <p:set>
                                      <p:cBhvr>
                                        <p:cTn id="18" dur="1" fill="hold">
                                          <p:stCondLst>
                                            <p:cond delay="0"/>
                                          </p:stCondLst>
                                        </p:cTn>
                                        <p:tgtEl>
                                          <p:spTgt spid="204804">
                                            <p:txEl>
                                              <p:pRg st="3" end="3"/>
                                            </p:txEl>
                                          </p:spTgt>
                                        </p:tgtEl>
                                        <p:attrNameLst>
                                          <p:attrName>style.visibility</p:attrName>
                                        </p:attrNameLst>
                                      </p:cBhvr>
                                      <p:to>
                                        <p:strVal val="visible"/>
                                      </p:to>
                                    </p:set>
                                    <p:animEffect transition="in" filter="wedge">
                                      <p:cBhvr>
                                        <p:cTn id="19" dur="500"/>
                                        <p:tgtEl>
                                          <p:spTgt spid="204804">
                                            <p:txEl>
                                              <p:pRg st="3" end="3"/>
                                            </p:txEl>
                                          </p:spTgt>
                                        </p:tgtEl>
                                      </p:cBhvr>
                                    </p:animEffect>
                                  </p:childTnLst>
                                </p:cTn>
                              </p:par>
                              <p:par>
                                <p:cTn id="20" presetID="20" presetClass="entr" presetSubtype="0" fill="hold" grpId="0" nodeType="withEffect">
                                  <p:stCondLst>
                                    <p:cond delay="0"/>
                                  </p:stCondLst>
                                  <p:childTnLst>
                                    <p:set>
                                      <p:cBhvr>
                                        <p:cTn id="21" dur="1" fill="hold">
                                          <p:stCondLst>
                                            <p:cond delay="0"/>
                                          </p:stCondLst>
                                        </p:cTn>
                                        <p:tgtEl>
                                          <p:spTgt spid="204804">
                                            <p:txEl>
                                              <p:pRg st="4" end="4"/>
                                            </p:txEl>
                                          </p:spTgt>
                                        </p:tgtEl>
                                        <p:attrNameLst>
                                          <p:attrName>style.visibility</p:attrName>
                                        </p:attrNameLst>
                                      </p:cBhvr>
                                      <p:to>
                                        <p:strVal val="visible"/>
                                      </p:to>
                                    </p:set>
                                    <p:animEffect transition="in" filter="wedge">
                                      <p:cBhvr>
                                        <p:cTn id="22" dur="500"/>
                                        <p:tgtEl>
                                          <p:spTgt spid="204804">
                                            <p:txEl>
                                              <p:pRg st="4" end="4"/>
                                            </p:txEl>
                                          </p:spTgt>
                                        </p:tgtEl>
                                      </p:cBhvr>
                                    </p:animEffect>
                                  </p:childTnLst>
                                </p:cTn>
                              </p:par>
                              <p:par>
                                <p:cTn id="23" presetID="20" presetClass="entr" presetSubtype="0" fill="hold" grpId="0" nodeType="withEffect">
                                  <p:stCondLst>
                                    <p:cond delay="0"/>
                                  </p:stCondLst>
                                  <p:childTnLst>
                                    <p:set>
                                      <p:cBhvr>
                                        <p:cTn id="24" dur="1" fill="hold">
                                          <p:stCondLst>
                                            <p:cond delay="0"/>
                                          </p:stCondLst>
                                        </p:cTn>
                                        <p:tgtEl>
                                          <p:spTgt spid="204804">
                                            <p:txEl>
                                              <p:pRg st="5" end="5"/>
                                            </p:txEl>
                                          </p:spTgt>
                                        </p:tgtEl>
                                        <p:attrNameLst>
                                          <p:attrName>style.visibility</p:attrName>
                                        </p:attrNameLst>
                                      </p:cBhvr>
                                      <p:to>
                                        <p:strVal val="visible"/>
                                      </p:to>
                                    </p:set>
                                    <p:animEffect transition="in" filter="wedge">
                                      <p:cBhvr>
                                        <p:cTn id="25" dur="500"/>
                                        <p:tgtEl>
                                          <p:spTgt spid="204804">
                                            <p:txEl>
                                              <p:pRg st="5" end="5"/>
                                            </p:txEl>
                                          </p:spTgt>
                                        </p:tgtEl>
                                      </p:cBhvr>
                                    </p:animEffect>
                                  </p:childTnLst>
                                </p:cTn>
                              </p:par>
                              <p:par>
                                <p:cTn id="26" presetID="20" presetClass="entr" presetSubtype="0" fill="hold" grpId="0" nodeType="withEffect">
                                  <p:stCondLst>
                                    <p:cond delay="0"/>
                                  </p:stCondLst>
                                  <p:childTnLst>
                                    <p:set>
                                      <p:cBhvr>
                                        <p:cTn id="27" dur="1" fill="hold">
                                          <p:stCondLst>
                                            <p:cond delay="0"/>
                                          </p:stCondLst>
                                        </p:cTn>
                                        <p:tgtEl>
                                          <p:spTgt spid="204804">
                                            <p:txEl>
                                              <p:pRg st="6" end="6"/>
                                            </p:txEl>
                                          </p:spTgt>
                                        </p:tgtEl>
                                        <p:attrNameLst>
                                          <p:attrName>style.visibility</p:attrName>
                                        </p:attrNameLst>
                                      </p:cBhvr>
                                      <p:to>
                                        <p:strVal val="visible"/>
                                      </p:to>
                                    </p:set>
                                    <p:animEffect transition="in" filter="wedge">
                                      <p:cBhvr>
                                        <p:cTn id="28" dur="500"/>
                                        <p:tgtEl>
                                          <p:spTgt spid="204804">
                                            <p:txEl>
                                              <p:pRg st="6" end="6"/>
                                            </p:txEl>
                                          </p:spTgt>
                                        </p:tgtEl>
                                      </p:cBhvr>
                                    </p:animEffect>
                                  </p:childTnLst>
                                </p:cTn>
                              </p:par>
                              <p:par>
                                <p:cTn id="29" presetID="20" presetClass="entr" presetSubtype="0" fill="hold" grpId="0" nodeType="withEffect">
                                  <p:stCondLst>
                                    <p:cond delay="0"/>
                                  </p:stCondLst>
                                  <p:childTnLst>
                                    <p:set>
                                      <p:cBhvr>
                                        <p:cTn id="30" dur="1" fill="hold">
                                          <p:stCondLst>
                                            <p:cond delay="0"/>
                                          </p:stCondLst>
                                        </p:cTn>
                                        <p:tgtEl>
                                          <p:spTgt spid="204804">
                                            <p:txEl>
                                              <p:pRg st="7" end="7"/>
                                            </p:txEl>
                                          </p:spTgt>
                                        </p:tgtEl>
                                        <p:attrNameLst>
                                          <p:attrName>style.visibility</p:attrName>
                                        </p:attrNameLst>
                                      </p:cBhvr>
                                      <p:to>
                                        <p:strVal val="visible"/>
                                      </p:to>
                                    </p:set>
                                    <p:animEffect transition="in" filter="wedge">
                                      <p:cBhvr>
                                        <p:cTn id="31" dur="500"/>
                                        <p:tgtEl>
                                          <p:spTgt spid="204804">
                                            <p:txEl>
                                              <p:pRg st="7" end="7"/>
                                            </p:txEl>
                                          </p:spTgt>
                                        </p:tgtEl>
                                      </p:cBhvr>
                                    </p:animEffect>
                                  </p:childTnLst>
                                </p:cTn>
                              </p:par>
                              <p:par>
                                <p:cTn id="32" presetID="20" presetClass="entr" presetSubtype="0" fill="hold" grpId="0" nodeType="withEffect">
                                  <p:stCondLst>
                                    <p:cond delay="0"/>
                                  </p:stCondLst>
                                  <p:childTnLst>
                                    <p:set>
                                      <p:cBhvr>
                                        <p:cTn id="33" dur="1" fill="hold">
                                          <p:stCondLst>
                                            <p:cond delay="0"/>
                                          </p:stCondLst>
                                        </p:cTn>
                                        <p:tgtEl>
                                          <p:spTgt spid="204804">
                                            <p:txEl>
                                              <p:pRg st="8" end="8"/>
                                            </p:txEl>
                                          </p:spTgt>
                                        </p:tgtEl>
                                        <p:attrNameLst>
                                          <p:attrName>style.visibility</p:attrName>
                                        </p:attrNameLst>
                                      </p:cBhvr>
                                      <p:to>
                                        <p:strVal val="visible"/>
                                      </p:to>
                                    </p:set>
                                    <p:animEffect transition="in" filter="wedge">
                                      <p:cBhvr>
                                        <p:cTn id="34" dur="500"/>
                                        <p:tgtEl>
                                          <p:spTgt spid="20480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4" grpId="0" animBg="1"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1" name="Rectangle 5"/>
          <p:cNvSpPr/>
          <p:nvPr/>
        </p:nvSpPr>
        <p:spPr>
          <a:xfrm>
            <a:off x="251520" y="260648"/>
            <a:ext cx="8640763" cy="6336704"/>
          </a:xfrm>
          <a:prstGeom prst="rect">
            <a:avLst/>
          </a:prstGeom>
          <a:solidFill>
            <a:srgbClr val="CCFFCC"/>
          </a:solidFill>
          <a:ln w="25400" cap="flat" cmpd="sng">
            <a:solidFill>
              <a:srgbClr val="FFCC00"/>
            </a:solidFill>
            <a:prstDash val="solid"/>
            <a:miter/>
            <a:headEnd type="none" w="med" len="med"/>
            <a:tailEnd type="none" w="med" len="med"/>
          </a:ln>
          <a:effectLst>
            <a:outerShdw dist="17961" dir="2699999" algn="ctr" rotWithShape="0">
              <a:srgbClr val="997A00"/>
            </a:outerShdw>
          </a:effectLst>
        </p:spPr>
        <p:txBody>
          <a:bodyPr lIns="18000" rIns="18000"/>
          <a:lstStyle/>
          <a:p>
            <a:pPr marL="285750" indent="-285750" eaLnBrk="1" hangingPunct="1">
              <a:lnSpc>
                <a:spcPct val="140000"/>
              </a:lnSpc>
              <a:buClr>
                <a:srgbClr val="C00000"/>
              </a:buClr>
              <a:buFont typeface="Wingdings" panose="05000000000000000000" charset="0"/>
              <a:buChar char="p"/>
            </a:pPr>
            <a:r>
              <a:rPr lang="zh-CN" altLang="en-US" b="1" dirty="0">
                <a:latin typeface="黑体" panose="02010609060101010101" pitchFamily="49" charset="-122"/>
                <a:ea typeface="楷体_GB2312" pitchFamily="49" charset="-122"/>
              </a:rPr>
              <a:t> </a:t>
            </a:r>
            <a:r>
              <a:rPr lang="zh-CN" altLang="en-US" sz="2400" b="1" dirty="0">
                <a:solidFill>
                  <a:srgbClr val="C00000"/>
                </a:solidFill>
                <a:latin typeface="微软雅黑" panose="020B0503020204020204" pitchFamily="34" charset="-122"/>
                <a:ea typeface="微软雅黑" panose="020B0503020204020204" pitchFamily="34" charset="-122"/>
              </a:rPr>
              <a:t>价值观是一种内心尺度。</a:t>
            </a:r>
            <a:endParaRPr lang="zh-CN" altLang="en-US" sz="2400" b="1" dirty="0">
              <a:solidFill>
                <a:srgbClr val="C00000"/>
              </a:solidFill>
              <a:latin typeface="微软雅黑" panose="020B0503020204020204" pitchFamily="34" charset="-122"/>
              <a:ea typeface="微软雅黑" panose="020B0503020204020204" pitchFamily="34" charset="-122"/>
            </a:endParaRPr>
          </a:p>
          <a:p>
            <a:pPr marL="742950" lvl="1" indent="-285750" eaLnBrk="1" hangingPunct="1">
              <a:lnSpc>
                <a:spcPct val="130000"/>
              </a:lnSpc>
              <a:buClr>
                <a:srgbClr val="C00000"/>
              </a:buClr>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 </a:t>
            </a:r>
            <a:r>
              <a:rPr lang="zh-CN" altLang="en-US" b="1" dirty="0">
                <a:solidFill>
                  <a:srgbClr val="0F0066"/>
                </a:solidFill>
                <a:latin typeface="微软雅黑" panose="020B0503020204020204" pitchFamily="34" charset="-122"/>
                <a:ea typeface="微软雅黑" panose="020B0503020204020204" pitchFamily="34" charset="-122"/>
              </a:rPr>
              <a:t>它凌驾于整个人性中，支配着人的行为、态度、观察、信念、理解等；</a:t>
            </a:r>
            <a:endParaRPr lang="zh-CN" altLang="en-US" b="1" dirty="0">
              <a:solidFill>
                <a:srgbClr val="0F0066"/>
              </a:solidFill>
              <a:latin typeface="微软雅黑" panose="020B0503020204020204" pitchFamily="34" charset="-122"/>
              <a:ea typeface="微软雅黑" panose="020B0503020204020204" pitchFamily="34" charset="-122"/>
            </a:endParaRPr>
          </a:p>
          <a:p>
            <a:pPr marL="742950" lvl="1" indent="-285750" eaLnBrk="1" hangingPunct="1">
              <a:lnSpc>
                <a:spcPct val="130000"/>
              </a:lnSpc>
              <a:buClr>
                <a:srgbClr val="C00000"/>
              </a:buClr>
              <a:buFont typeface="Wingdings" panose="05000000000000000000" pitchFamily="2" charset="2"/>
              <a:buChar char="n"/>
            </a:pPr>
            <a:r>
              <a:rPr lang="zh-CN" altLang="en-US" b="1" dirty="0">
                <a:solidFill>
                  <a:srgbClr val="0F0066"/>
                </a:solidFill>
                <a:latin typeface="微软雅黑" panose="020B0503020204020204" pitchFamily="34" charset="-122"/>
                <a:ea typeface="微软雅黑" panose="020B0503020204020204" pitchFamily="34" charset="-122"/>
              </a:rPr>
              <a:t> 支配人认识世界、明白事物对自己的意义和自我了解、自我定向、自我设计等；</a:t>
            </a:r>
            <a:endParaRPr lang="zh-CN" altLang="en-US" b="1" dirty="0">
              <a:solidFill>
                <a:srgbClr val="0F0066"/>
              </a:solidFill>
              <a:latin typeface="微软雅黑" panose="020B0503020204020204" pitchFamily="34" charset="-122"/>
              <a:ea typeface="微软雅黑" panose="020B0503020204020204" pitchFamily="34" charset="-122"/>
            </a:endParaRPr>
          </a:p>
          <a:p>
            <a:pPr marL="742950" lvl="1" indent="-285750" eaLnBrk="1" hangingPunct="1">
              <a:lnSpc>
                <a:spcPct val="130000"/>
              </a:lnSpc>
              <a:buClr>
                <a:srgbClr val="C00000"/>
              </a:buClr>
              <a:buFont typeface="Wingdings" panose="05000000000000000000" pitchFamily="2" charset="2"/>
              <a:buChar char="n"/>
            </a:pPr>
            <a:r>
              <a:rPr lang="zh-CN" altLang="en-US" b="1" dirty="0">
                <a:solidFill>
                  <a:srgbClr val="0F0066"/>
                </a:solidFill>
                <a:latin typeface="微软雅黑" panose="020B0503020204020204" pitchFamily="34" charset="-122"/>
                <a:ea typeface="微软雅黑" panose="020B0503020204020204" pitchFamily="34" charset="-122"/>
              </a:rPr>
              <a:t> 也为人自认为正当的行为提供充足的理由。</a:t>
            </a:r>
            <a:endParaRPr lang="zh-CN" altLang="en-US" b="1" dirty="0">
              <a:solidFill>
                <a:srgbClr val="0F0066"/>
              </a:solidFill>
              <a:latin typeface="微软雅黑" panose="020B0503020204020204" pitchFamily="34" charset="-122"/>
              <a:ea typeface="微软雅黑" panose="020B0503020204020204" pitchFamily="34" charset="-122"/>
            </a:endParaRPr>
          </a:p>
          <a:p>
            <a:pPr marL="285750" indent="-285750" algn="l" eaLnBrk="1" hangingPunct="1">
              <a:lnSpc>
                <a:spcPct val="140000"/>
              </a:lnSpc>
              <a:buClr>
                <a:srgbClr val="C00000"/>
              </a:buClr>
              <a:buSzTx/>
              <a:buFont typeface="Wingdings" panose="05000000000000000000" charset="0"/>
              <a:buChar char="p"/>
            </a:pPr>
            <a:r>
              <a:rPr lang="zh-CN" altLang="en-US" b="1" dirty="0">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价值观代表一系列基本的信念：</a:t>
            </a:r>
            <a:endParaRPr lang="zh-CN" altLang="en-US" sz="2400" b="1" dirty="0">
              <a:latin typeface="黑体" panose="02010609060101010101" pitchFamily="49" charset="-122"/>
              <a:ea typeface="楷体_GB2312" pitchFamily="49" charset="-122"/>
            </a:endParaRPr>
          </a:p>
          <a:p>
            <a:pPr marL="742950" lvl="1" indent="-285750" eaLnBrk="1" hangingPunct="1">
              <a:lnSpc>
                <a:spcPct val="130000"/>
              </a:lnSpc>
              <a:buClr>
                <a:srgbClr val="C00000"/>
              </a:buClr>
              <a:buFont typeface="Wingdings" panose="05000000000000000000" pitchFamily="2" charset="2"/>
              <a:buChar char="n"/>
            </a:pPr>
            <a:r>
              <a:rPr lang="zh-CN" altLang="en-US" b="1" dirty="0">
                <a:solidFill>
                  <a:srgbClr val="0F0066"/>
                </a:solidFill>
                <a:latin typeface="微软雅黑" panose="020B0503020204020204" pitchFamily="34" charset="-122"/>
                <a:ea typeface="微软雅黑" panose="020B0503020204020204" pitchFamily="34" charset="-122"/>
              </a:rPr>
              <a:t>从个人或社会的角度来看，某种具体的行为类型或存在状态比与之相反的行为类型或存在状态更可取。</a:t>
            </a:r>
            <a:endParaRPr lang="zh-CN" altLang="en-US" b="1" dirty="0">
              <a:solidFill>
                <a:srgbClr val="0F0066"/>
              </a:solidFill>
              <a:latin typeface="微软雅黑" panose="020B0503020204020204" pitchFamily="34" charset="-122"/>
              <a:ea typeface="微软雅黑" panose="020B0503020204020204" pitchFamily="34" charset="-122"/>
            </a:endParaRPr>
          </a:p>
          <a:p>
            <a:pPr marL="742950" lvl="1" indent="-285750" eaLnBrk="1" hangingPunct="1">
              <a:lnSpc>
                <a:spcPct val="130000"/>
              </a:lnSpc>
              <a:buClr>
                <a:srgbClr val="C00000"/>
              </a:buClr>
              <a:buFont typeface="Wingdings" panose="05000000000000000000" pitchFamily="2" charset="2"/>
              <a:buChar char="n"/>
            </a:pPr>
            <a:r>
              <a:rPr lang="zh-CN" altLang="en-US" b="1" dirty="0">
                <a:solidFill>
                  <a:srgbClr val="0F0066"/>
                </a:solidFill>
                <a:latin typeface="微软雅黑" panose="020B0503020204020204" pitchFamily="34" charset="-122"/>
                <a:ea typeface="微软雅黑" panose="020B0503020204020204" pitchFamily="34" charset="-122"/>
              </a:rPr>
              <a:t> 这个定义包含着判断的成分，这些成分反映了一个人关于正确与错误、好与坏、可取与不可取的观念。</a:t>
            </a:r>
            <a:endParaRPr lang="zh-CN" altLang="en-US" b="1" dirty="0">
              <a:solidFill>
                <a:srgbClr val="0F0066"/>
              </a:solidFill>
              <a:latin typeface="微软雅黑" panose="020B0503020204020204" pitchFamily="34" charset="-122"/>
              <a:ea typeface="微软雅黑" panose="020B0503020204020204" pitchFamily="34" charset="-122"/>
            </a:endParaRPr>
          </a:p>
          <a:p>
            <a:pPr marL="285750" indent="-285750" algn="l" eaLnBrk="1" hangingPunct="1">
              <a:lnSpc>
                <a:spcPct val="140000"/>
              </a:lnSpc>
              <a:buClr>
                <a:srgbClr val="C00000"/>
              </a:buClr>
              <a:buSzTx/>
              <a:buFont typeface="Wingdings" panose="05000000000000000000" charset="0"/>
              <a:buChar char="p"/>
            </a:pPr>
            <a:r>
              <a:rPr lang="zh-CN" altLang="en-US" b="1" dirty="0">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价值观包括内容和强度两种属性。</a:t>
            </a:r>
            <a:endParaRPr lang="zh-CN" altLang="en-US" sz="2400" b="1" dirty="0">
              <a:solidFill>
                <a:srgbClr val="C00000"/>
              </a:solidFill>
              <a:latin typeface="微软雅黑" panose="020B0503020204020204" pitchFamily="34" charset="-122"/>
              <a:ea typeface="微软雅黑" panose="020B0503020204020204" pitchFamily="34" charset="-122"/>
            </a:endParaRPr>
          </a:p>
          <a:p>
            <a:pPr marL="742950" lvl="1" indent="-285750" eaLnBrk="1" hangingPunct="1">
              <a:lnSpc>
                <a:spcPct val="130000"/>
              </a:lnSpc>
              <a:buClr>
                <a:srgbClr val="C00000"/>
              </a:buClr>
              <a:buFont typeface="Wingdings" panose="05000000000000000000" pitchFamily="2" charset="2"/>
              <a:buChar char="n"/>
            </a:pPr>
            <a:r>
              <a:rPr lang="zh-CN" altLang="en-US" b="1" dirty="0">
                <a:latin typeface="微软雅黑" panose="020B0503020204020204" pitchFamily="34" charset="-122"/>
                <a:ea typeface="微软雅黑" panose="020B0503020204020204" pitchFamily="34" charset="-122"/>
              </a:rPr>
              <a:t> </a:t>
            </a:r>
            <a:r>
              <a:rPr lang="zh-CN" altLang="en-US" b="1" dirty="0">
                <a:solidFill>
                  <a:srgbClr val="0F0066"/>
                </a:solidFill>
                <a:latin typeface="微软雅黑" panose="020B0503020204020204" pitchFamily="34" charset="-122"/>
                <a:ea typeface="微软雅黑" panose="020B0503020204020204" pitchFamily="34" charset="-122"/>
              </a:rPr>
              <a:t>内容属性告诉人们某种方式的行为或存在状态是否重要；</a:t>
            </a:r>
            <a:endParaRPr lang="zh-CN" altLang="en-US" b="1" dirty="0">
              <a:solidFill>
                <a:srgbClr val="0F0066"/>
              </a:solidFill>
              <a:latin typeface="微软雅黑" panose="020B0503020204020204" pitchFamily="34" charset="-122"/>
              <a:ea typeface="微软雅黑" panose="020B0503020204020204" pitchFamily="34" charset="-122"/>
            </a:endParaRPr>
          </a:p>
          <a:p>
            <a:pPr marL="742950" lvl="1" indent="-285750" eaLnBrk="1" hangingPunct="1">
              <a:lnSpc>
                <a:spcPct val="130000"/>
              </a:lnSpc>
              <a:buClr>
                <a:srgbClr val="C00000"/>
              </a:buClr>
              <a:buFont typeface="Wingdings" panose="05000000000000000000" pitchFamily="2" charset="2"/>
              <a:buChar char="n"/>
            </a:pPr>
            <a:r>
              <a:rPr lang="zh-CN" altLang="en-US" b="1" dirty="0">
                <a:solidFill>
                  <a:srgbClr val="0F0066"/>
                </a:solidFill>
                <a:latin typeface="微软雅黑" panose="020B0503020204020204" pitchFamily="34" charset="-122"/>
                <a:ea typeface="微软雅黑" panose="020B0503020204020204" pitchFamily="34" charset="-122"/>
              </a:rPr>
              <a:t> 强度属性表明其重要程度；</a:t>
            </a:r>
            <a:endParaRPr lang="zh-CN" altLang="en-US" b="1" dirty="0">
              <a:solidFill>
                <a:srgbClr val="0F0066"/>
              </a:solidFill>
              <a:latin typeface="微软雅黑" panose="020B0503020204020204" pitchFamily="34" charset="-122"/>
              <a:ea typeface="微软雅黑" panose="020B0503020204020204" pitchFamily="34" charset="-122"/>
            </a:endParaRPr>
          </a:p>
          <a:p>
            <a:pPr marL="742950" lvl="1" indent="-285750" eaLnBrk="1" hangingPunct="1">
              <a:lnSpc>
                <a:spcPct val="130000"/>
              </a:lnSpc>
              <a:buClr>
                <a:srgbClr val="C00000"/>
              </a:buClr>
              <a:buFont typeface="Wingdings" panose="05000000000000000000" pitchFamily="2" charset="2"/>
              <a:buChar char="n"/>
            </a:pPr>
            <a:r>
              <a:rPr lang="zh-CN" altLang="en-US" b="1" dirty="0">
                <a:solidFill>
                  <a:srgbClr val="0F0066"/>
                </a:solidFill>
                <a:latin typeface="微软雅黑" panose="020B0503020204020204" pitchFamily="34" charset="-122"/>
                <a:ea typeface="微软雅黑" panose="020B0503020204020204" pitchFamily="34" charset="-122"/>
              </a:rPr>
              <a:t> 当根据强度来排列一个人的价值观时，就可以获得一个人的价值系统。</a:t>
            </a:r>
            <a:endParaRPr lang="zh-CN" altLang="en-US" b="1" dirty="0">
              <a:solidFill>
                <a:srgbClr val="0F0066"/>
              </a:solidFill>
              <a:latin typeface="微软雅黑" panose="020B0503020204020204" pitchFamily="34" charset="-122"/>
              <a:ea typeface="微软雅黑" panose="020B0503020204020204" pitchFamily="34" charset="-122"/>
            </a:endParaRPr>
          </a:p>
          <a:p>
            <a:pPr marL="742950" lvl="1" indent="-285750" eaLnBrk="1" hangingPunct="1">
              <a:lnSpc>
                <a:spcPct val="130000"/>
              </a:lnSpc>
              <a:buClr>
                <a:srgbClr val="C00000"/>
              </a:buClr>
              <a:buFont typeface="Wingdings" panose="05000000000000000000" pitchFamily="2" charset="2"/>
              <a:buChar char="n"/>
            </a:pPr>
            <a:r>
              <a:rPr lang="zh-CN" altLang="en-US" b="1" dirty="0">
                <a:solidFill>
                  <a:srgbClr val="0F0066"/>
                </a:solidFill>
                <a:latin typeface="微软雅黑" panose="020B0503020204020204" pitchFamily="34" charset="-122"/>
                <a:ea typeface="微软雅黑" panose="020B0503020204020204" pitchFamily="34" charset="-122"/>
              </a:rPr>
              <a:t> 每个人的价值观都是一个层次，这个层次形成了每个人的价值系统。</a:t>
            </a:r>
            <a:endParaRPr lang="zh-CN" altLang="en-US" b="1" dirty="0">
              <a:solidFill>
                <a:srgbClr val="0F0066"/>
              </a:solidFill>
              <a:latin typeface="微软雅黑" panose="020B0503020204020204" pitchFamily="34" charset="-122"/>
              <a:ea typeface="微软雅黑" panose="020B0503020204020204" pitchFamily="34" charset="-122"/>
            </a:endParaRPr>
          </a:p>
          <a:p>
            <a:pPr marL="742950" lvl="1" indent="-285750" eaLnBrk="1" hangingPunct="1">
              <a:lnSpc>
                <a:spcPct val="130000"/>
              </a:lnSpc>
              <a:buClr>
                <a:srgbClr val="C00000"/>
              </a:buClr>
              <a:buFont typeface="Wingdings" panose="05000000000000000000" pitchFamily="2" charset="2"/>
              <a:buChar char="n"/>
            </a:pPr>
            <a:r>
              <a:rPr lang="zh-CN" altLang="en-US" b="1" dirty="0">
                <a:solidFill>
                  <a:srgbClr val="0F0066"/>
                </a:solidFill>
                <a:latin typeface="微软雅黑" panose="020B0503020204020204" pitchFamily="34" charset="-122"/>
                <a:ea typeface="微软雅黑" panose="020B0503020204020204" pitchFamily="34" charset="-122"/>
              </a:rPr>
              <a:t> 这个系统通过所赋予自由、快乐、自尊、诚实、服从、公平等观念的相对重要性的次序而形成层次。</a:t>
            </a:r>
            <a:endParaRPr lang="zh-CN" altLang="en-US" b="1" dirty="0">
              <a:solidFill>
                <a:srgbClr val="0F0066"/>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03781">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03781">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03781">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203781">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3781">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3781">
                                            <p:txEl>
                                              <p:pRg st="5" end="5"/>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20378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3781">
                                            <p:txEl>
                                              <p:pRg st="7" end="7"/>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203781">
                                            <p:txEl>
                                              <p:pRg st="8" end="8"/>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203781">
                                            <p:txEl>
                                              <p:pRg st="9" end="9"/>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203781">
                                            <p:txEl>
                                              <p:pRg st="10" end="10"/>
                                            </p:txEl>
                                          </p:spTgt>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203781">
                                            <p:txEl>
                                              <p:pRg st="11" end="11"/>
                                            </p:txEl>
                                          </p:spTgt>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0"/>
                                  </p:stCondLst>
                                  <p:childTnLst>
                                    <p:set>
                                      <p:cBhvr>
                                        <p:cTn id="45" dur="1" fill="hold">
                                          <p:stCondLst>
                                            <p:cond delay="0"/>
                                          </p:stCondLst>
                                        </p:cTn>
                                        <p:tgtEl>
                                          <p:spTgt spid="20378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1" grpId="0" animBg="1" uiExpand="1"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标题 1"/>
          <p:cNvSpPr>
            <a:spLocks noGrp="1"/>
          </p:cNvSpPr>
          <p:nvPr>
            <p:ph type="title" idx="4294967295"/>
          </p:nvPr>
        </p:nvSpPr>
        <p:spPr>
          <a:xfrm>
            <a:off x="457200" y="277813"/>
            <a:ext cx="8229600" cy="1017588"/>
          </a:xfrm>
          <a:solidFill>
            <a:srgbClr val="FFFF00"/>
          </a:solidFill>
        </p:spPr>
        <p:txBody>
          <a:bodyPr wrap="square" lIns="91440" tIns="45720" rIns="91440" bIns="45720" numCol="1" anchor="ctr" anchorCtr="1"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800" b="1" i="0" u="none" strike="noStrike" kern="0" cap="none" spc="0" normalizeH="0" baseline="0" noProof="0" dirty="0" smtClean="0">
                <a:ln>
                  <a:noFill/>
                </a:ln>
                <a:solidFill>
                  <a:srgbClr val="C0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7.2 </a:t>
            </a:r>
            <a:r>
              <a:rPr kumimoji="0" lang="zh-CN" altLang="en-US" sz="4800" b="1" i="0" u="none" strike="noStrike" kern="0" cap="none" spc="0" normalizeH="0" baseline="0" noProof="0" dirty="0" smtClean="0">
                <a:ln>
                  <a:noFill/>
                </a:ln>
                <a:solidFill>
                  <a:srgbClr val="C0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理性主义与价值信仰</a:t>
            </a:r>
            <a:endParaRPr kumimoji="0" lang="zh-CN" altLang="en-US" sz="4800" b="1" i="0" u="none" strike="noStrike" kern="0" cap="none" spc="0" normalizeH="0" baseline="0" noProof="0" dirty="0" smtClean="0">
              <a:ln>
                <a:noFill/>
              </a:ln>
              <a:solidFill>
                <a:srgbClr val="C0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22531" name="内容占位符 2"/>
          <p:cNvSpPr>
            <a:spLocks noGrp="1"/>
          </p:cNvSpPr>
          <p:nvPr>
            <p:ph idx="1"/>
          </p:nvPr>
        </p:nvSpPr>
        <p:spPr>
          <a:xfrm>
            <a:off x="457200" y="1344295"/>
            <a:ext cx="8354060" cy="5029200"/>
          </a:xfrm>
          <a:solidFill>
            <a:srgbClr val="66FFFF"/>
          </a:solidFill>
        </p:spPr>
        <p:txBody>
          <a:bodyPr wrap="square" lIns="91440" tIns="45720" rIns="91440" bIns="45720" numCol="1" anchor="t" anchorCtr="0" compatLnSpc="1"/>
          <a:lstStyle/>
          <a:p>
            <a:pPr marL="342900" marR="0" lvl="0" indent="-342900" algn="l" defTabSz="914400" rtl="0" eaLnBrk="0" fontAlgn="base" latinLnBrk="0" hangingPunct="0">
              <a:lnSpc>
                <a:spcPts val="2800"/>
              </a:lnSpc>
              <a:spcBef>
                <a:spcPts val="600"/>
              </a:spcBef>
              <a:spcAft>
                <a:spcPts val="600"/>
              </a:spcAft>
              <a:buClr>
                <a:schemeClr val="hlink"/>
              </a:buClr>
              <a:buSzPct val="80000"/>
              <a:buFont typeface="Wingdings" panose="05000000000000000000" pitchFamily="2" charset="2"/>
              <a:buChar char="Ø"/>
              <a:defRPr/>
            </a:pPr>
            <a:r>
              <a:rPr lang="zh-CN" altLang="en-US" sz="2400" noProof="0" dirty="0" smtClean="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理性主义一直是欧洲文明的主流，但</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古典文明中理性没有分支。中世纪</a:t>
            </a: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理性服务于信仰，科学匍匐于价值之下。</a:t>
            </a:r>
            <a:r>
              <a:rPr kumimoji="0" lang="en-US" altLang="zh-CN" sz="24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rPr>
              <a:t>到</a:t>
            </a:r>
            <a:r>
              <a:rPr lang="en-US" altLang="zh-CN" sz="2400" noProof="0" dirty="0" smtClean="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18</a:t>
            </a:r>
            <a:r>
              <a:rPr lang="zh-CN" altLang="en-US" sz="2400" noProof="0" dirty="0" smtClean="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世纪</a:t>
            </a:r>
            <a:r>
              <a:rPr lang="zh-CN" altLang="en-US" sz="2400" b="1"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科学与价值</a:t>
            </a:r>
            <a:r>
              <a:rPr lang="zh-CN" altLang="en-US" sz="2400" dirty="0">
                <a:effectLst/>
                <a:latin typeface="微软雅黑" panose="020B0503020204020204" pitchFamily="34" charset="-122"/>
                <a:ea typeface="微软雅黑" panose="020B0503020204020204" pitchFamily="34" charset="-122"/>
                <a:sym typeface="+mn-ea"/>
              </a:rPr>
              <a:t>的关系刚好相反了</a:t>
            </a:r>
            <a:r>
              <a:rPr lang="zh-CN" altLang="en-US" sz="2400" dirty="0">
                <a:effectLst/>
                <a:latin typeface="微软雅黑" panose="020B0503020204020204" pitchFamily="34" charset="-122"/>
                <a:ea typeface="微软雅黑" panose="020B0503020204020204" pitchFamily="34" charset="-122"/>
                <a:sym typeface="+mn-ea"/>
              </a:rPr>
              <a:t>，</a:t>
            </a:r>
            <a:r>
              <a:rPr lang="zh-CN" altLang="en-US" sz="2400" b="1"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科学和理性凌驾于价值之上，成为衡量万物的标尺和范例</a:t>
            </a:r>
            <a:r>
              <a:rPr lang="zh-CN" altLang="en-US" sz="2400" dirty="0">
                <a:effectLst/>
                <a:latin typeface="微软雅黑" panose="020B0503020204020204" pitchFamily="34" charset="-122"/>
                <a:ea typeface="微软雅黑" panose="020B0503020204020204" pitchFamily="34" charset="-122"/>
                <a:sym typeface="+mn-ea"/>
              </a:rPr>
              <a:t>，</a:t>
            </a:r>
            <a:r>
              <a:rPr lang="zh-CN" altLang="en-US" sz="2400" b="1"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价值在理性肆无忌惮地扩张中被削弱甚至是被吞噬了。</a:t>
            </a:r>
            <a:endParaRPr kumimoji="0" lang="en-US"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l" defTabSz="914400" rtl="0" eaLnBrk="0" fontAlgn="base" latinLnBrk="0" hangingPunct="0">
              <a:lnSpc>
                <a:spcPts val="2800"/>
              </a:lnSpc>
              <a:spcBef>
                <a:spcPts val="600"/>
              </a:spcBef>
              <a:spcAft>
                <a:spcPts val="600"/>
              </a:spcAft>
              <a:buClr>
                <a:schemeClr val="hlink"/>
              </a:buClr>
              <a:buSzPct val="80000"/>
              <a:buFont typeface="Wingdings" panose="05000000000000000000" pitchFamily="2" charset="2"/>
              <a:buChar char="Ø"/>
              <a:defRPr/>
            </a:pPr>
            <a:r>
              <a:rPr lang="zh-CN" altLang="en-US" sz="2400" noProof="0" dirty="0" smtClean="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工业革命和大机器生产的普及，</a:t>
            </a:r>
            <a:r>
              <a:rPr lang="zh-CN" altLang="en-US" sz="2400" b="1"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理性</a:t>
            </a:r>
            <a:r>
              <a:rPr lang="zh-CN" altLang="en-US" sz="2400" noProof="0" dirty="0" smtClean="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逐渐演变为人们获取更大利润、更有效地开发自然资源和发展生产力的一种</a:t>
            </a:r>
            <a:r>
              <a:rPr lang="zh-CN" altLang="en-US" sz="2400" b="1"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工具。</a:t>
            </a:r>
            <a:r>
              <a:rPr lang="zh-CN" altLang="en-US" sz="2400" b="1"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理性成了奴役人类的一种新方式。（</a:t>
            </a:r>
            <a:r>
              <a:rPr lang="zh-CN" altLang="en-US" sz="2400" b="1"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对科学的信仰）</a:t>
            </a:r>
            <a:endParaRPr lang="zh-CN" altLang="en-US" sz="2400" b="1"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marR="0" lvl="0" indent="-342900" algn="l" defTabSz="914400" rtl="0" eaLnBrk="0" fontAlgn="base" latinLnBrk="0" hangingPunct="0">
              <a:lnSpc>
                <a:spcPts val="2800"/>
              </a:lnSpc>
              <a:spcBef>
                <a:spcPts val="600"/>
              </a:spcBef>
              <a:spcAft>
                <a:spcPts val="600"/>
              </a:spcAft>
              <a:buClr>
                <a:schemeClr val="hlink"/>
              </a:buClr>
              <a:buSzPct val="80000"/>
              <a:buFont typeface="Wingdings" panose="05000000000000000000" pitchFamily="2" charset="2"/>
              <a:buChar char="Ø"/>
              <a:defRPr/>
            </a:pPr>
            <a:r>
              <a:rPr lang="zh-CN" altLang="en-US" sz="2400" noProof="0" dirty="0" smtClean="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从17世纪</a:t>
            </a:r>
            <a:r>
              <a:rPr lang="zh-CN" altLang="en-US" sz="2400" b="1"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科学</a:t>
            </a:r>
            <a:r>
              <a:rPr lang="zh-CN" altLang="en-US" sz="2400" noProof="0" dirty="0" smtClean="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逐渐取得独立地位，以清晰、确定的知识形象出现时</a:t>
            </a:r>
            <a:r>
              <a:rPr lang="zh-CN" altLang="en-US" sz="2400" dirty="0">
                <a:effectLst/>
                <a:sym typeface="+mn-ea"/>
              </a:rPr>
              <a:t>，</a:t>
            </a:r>
            <a:r>
              <a:rPr lang="zh-CN" altLang="en-US" sz="2400" b="1"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科学与价值就已经开始分离。 </a:t>
            </a:r>
            <a:endPar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l" defTabSz="914400" rtl="0" eaLnBrk="0" fontAlgn="base" latinLnBrk="0" hangingPunct="0">
              <a:lnSpc>
                <a:spcPts val="2800"/>
              </a:lnSpc>
              <a:spcBef>
                <a:spcPts val="600"/>
              </a:spcBef>
              <a:spcAft>
                <a:spcPts val="600"/>
              </a:spcAft>
              <a:buClr>
                <a:schemeClr val="hlink"/>
              </a:buClr>
              <a:buSzPct val="80000"/>
              <a:buFont typeface="Wingdings" panose="05000000000000000000" pitchFamily="2" charset="2"/>
              <a:buChar char="Ø"/>
              <a:defRPr/>
            </a:pPr>
            <a:r>
              <a:rPr lang="zh-CN" altLang="en-US" sz="2400" noProof="0" dirty="0" smtClean="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在</a:t>
            </a:r>
            <a:r>
              <a:rPr lang="zh-CN" altLang="en-US" sz="2400" b="1"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“人是机器”</a:t>
            </a:r>
            <a:r>
              <a:rPr lang="zh-CN" altLang="en-US" sz="2400" noProof="0" dirty="0" smtClean="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的语境中，</a:t>
            </a:r>
            <a:r>
              <a:rPr lang="zh-CN" altLang="en-US" sz="2400" b="1"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心灵、价值、意义</a:t>
            </a:r>
            <a:r>
              <a:rPr lang="zh-CN" altLang="en-US" sz="2400" noProof="0" dirty="0" smtClean="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等词语被挤压得无影无踪，这是</a:t>
            </a:r>
            <a:r>
              <a:rPr lang="zh-CN" altLang="en-US" sz="2400" b="1"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18世纪</a:t>
            </a:r>
            <a:r>
              <a:rPr lang="zh-CN" altLang="en-US" sz="2400" b="1"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科学与价值</a:t>
            </a:r>
            <a:r>
              <a:rPr lang="zh-CN" altLang="en-US" sz="2400" b="1"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关系的总特征。</a:t>
            </a:r>
            <a:endPar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l" defTabSz="914400" rtl="0" eaLnBrk="0" fontAlgn="base" latinLnBrk="0" hangingPunct="0">
              <a:lnSpc>
                <a:spcPts val="2800"/>
              </a:lnSpc>
              <a:spcBef>
                <a:spcPts val="600"/>
              </a:spcBef>
              <a:spcAft>
                <a:spcPts val="600"/>
              </a:spcAft>
              <a:buClr>
                <a:schemeClr val="hlink"/>
              </a:buClr>
              <a:buSzPct val="80000"/>
              <a:buFont typeface="Wingdings" panose="05000000000000000000" pitchFamily="2" charset="2"/>
              <a:buChar char="Ø"/>
              <a:defRPr/>
            </a:pPr>
            <a:endPar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txBox="1">
            <a:spLocks noGrp="1"/>
          </p:cNvSpPr>
          <p:nvPr/>
        </p:nvSpPr>
        <p:spPr bwMode="auto">
          <a:xfrm>
            <a:off x="6553200" y="6245225"/>
            <a:ext cx="2133600" cy="476250"/>
          </a:xfrm>
          <a:prstGeom prst="rect">
            <a:avLst/>
          </a:prstGeom>
          <a:noFill/>
          <a:ln>
            <a:miter lim="800000"/>
          </a:ln>
        </p:spPr>
        <p:txBody>
          <a:bodyPr anchor="b"/>
          <a:p>
            <a:pPr algn="r"/>
            <a:fld id="{9A0DB2DC-4C9A-4742-B13C-FB6460FD3503}" type="slidenum">
              <a:rPr lang="en-US" altLang="zh-CN" sz="1400" noProof="1" dirty="0">
                <a:effectLst>
                  <a:outerShdw blurRad="38100" dist="38100" dir="2700000">
                    <a:srgbClr val="000000"/>
                  </a:outerShdw>
                </a:effectLst>
                <a:latin typeface="Arial" panose="020B0604020202020204" pitchFamily="34" charset="0"/>
                <a:ea typeface="宋体" panose="02010600030101010101" pitchFamily="2" charset="-122"/>
                <a:cs typeface="+mn-cs"/>
              </a:rPr>
            </a:fld>
            <a:endParaRPr lang="en-US" altLang="zh-CN" sz="1400" noProof="1" dirty="0">
              <a:effectLst>
                <a:outerShdw blurRad="38100" dist="38100" dir="2700000">
                  <a:srgbClr val="000000"/>
                </a:outerShdw>
              </a:effectLst>
              <a:latin typeface="Arial" panose="020B0604020202020204" pitchFamily="34" charset="0"/>
            </a:endParaRPr>
          </a:p>
        </p:txBody>
      </p:sp>
    </p:spTree>
  </p:cSld>
  <p:clrMapOvr>
    <a:masterClrMapping/>
  </p:clrMapOvr>
  <p:transition spd="slow">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71"/>
          <p:cNvSpPr txBox="1">
            <a:spLocks noGrp="1" noChangeArrowheads="1"/>
          </p:cNvSpPr>
          <p:nvPr>
            <p:ph type="sldNum" sz="quarter" idx="12"/>
          </p:nvPr>
        </p:nvSpPr>
        <p:spPr bwMode="auto"/>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400" b="0"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
        <p:nvSpPr>
          <p:cNvPr id="86018" name="Rectangle 2"/>
          <p:cNvSpPr>
            <a:spLocks noGrp="1" noChangeArrowheads="1"/>
          </p:cNvSpPr>
          <p:nvPr>
            <p:ph type="title"/>
          </p:nvPr>
        </p:nvSpPr>
        <p:spPr>
          <a:xfrm>
            <a:off x="266700" y="278130"/>
            <a:ext cx="6438900" cy="1017905"/>
          </a:xfrm>
          <a:solidFill>
            <a:srgbClr val="FFFF00"/>
          </a:solidFill>
        </p:spPr>
        <p:txBody>
          <a:bodyPr vert="horz" wrap="square" lIns="91440" tIns="45720" rIns="91440" bIns="45720" numCol="1" anchor="ctr" anchorCtr="1" compatLnSpc="1"/>
          <a:lstStyle/>
          <a:p>
            <a:pPr marL="0" marR="0" lvl="0" indent="0" algn="l" defTabSz="914400" rtl="0" eaLnBrk="0" fontAlgn="base" latinLnBrk="0" hangingPunct="0">
              <a:lnSpc>
                <a:spcPct val="100000"/>
              </a:lnSpc>
              <a:spcBef>
                <a:spcPct val="0"/>
              </a:spcBef>
              <a:spcAft>
                <a:spcPct val="0"/>
              </a:spcAft>
              <a:buClrTx/>
              <a:buSzTx/>
              <a:buFontTx/>
              <a:buNone/>
              <a:defRPr/>
            </a:pPr>
            <a:r>
              <a:rPr lang="en-US" altLang="zh-CN" sz="4000" b="1" noProof="0" dirty="0" smtClean="0">
                <a:ln>
                  <a:noFill/>
                </a:ln>
                <a:solidFill>
                  <a:srgbClr val="FF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7.2.1</a:t>
            </a:r>
            <a:r>
              <a:rPr lang="zh-CN" altLang="en-US" sz="4000" b="1" noProof="0" dirty="0" smtClean="0">
                <a:ln>
                  <a:noFill/>
                </a:ln>
                <a:solidFill>
                  <a:srgbClr val="FF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rPr>
              <a:t>工具理性和价值理性</a:t>
            </a:r>
            <a:endParaRPr kumimoji="0" lang="zh-CN" altLang="en-US" sz="40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
        <p:nvSpPr>
          <p:cNvPr id="43011" name="Rectangle 3"/>
          <p:cNvSpPr>
            <a:spLocks noGrp="1"/>
          </p:cNvSpPr>
          <p:nvPr>
            <p:ph idx="1"/>
          </p:nvPr>
        </p:nvSpPr>
        <p:spPr>
          <a:xfrm>
            <a:off x="117475" y="2823845"/>
            <a:ext cx="8883650" cy="3733800"/>
          </a:xfrm>
        </p:spPr>
        <p:txBody>
          <a:bodyPr vert="horz" wrap="square" lIns="91440" tIns="45720" rIns="91440" bIns="45720" anchor="t"/>
          <a:lstStyle/>
          <a:p>
            <a:pPr algn="l" defTabSz="914400">
              <a:lnSpc>
                <a:spcPct val="95000"/>
              </a:lnSpc>
              <a:spcAft>
                <a:spcPct val="20000"/>
              </a:spcAft>
              <a:buChar char="Ø"/>
            </a:pPr>
            <a:r>
              <a:rPr lang="zh-CN" altLang="en-US" sz="2400" b="1" kern="1200" dirty="0">
                <a:solidFill>
                  <a:srgbClr val="C00000"/>
                </a:solidFill>
                <a:latin typeface="微软雅黑" panose="020B0503020204020204" pitchFamily="34" charset="-122"/>
                <a:ea typeface="微软雅黑" panose="020B0503020204020204" pitchFamily="34" charset="-122"/>
              </a:rPr>
              <a:t>休谟</a:t>
            </a:r>
            <a:r>
              <a:rPr lang="zh-CN" altLang="en-US" sz="2400" kern="1200" dirty="0">
                <a:latin typeface="微软雅黑" panose="020B0503020204020204" pitchFamily="34" charset="-122"/>
                <a:ea typeface="微软雅黑" panose="020B0503020204020204" pitchFamily="34" charset="-122"/>
              </a:rPr>
              <a:t>认为，</a:t>
            </a:r>
            <a:r>
              <a:rPr lang="zh-CN" altLang="en-US" sz="2400" b="1" kern="1200" dirty="0">
                <a:solidFill>
                  <a:srgbClr val="C00000"/>
                </a:solidFill>
                <a:latin typeface="微软雅黑" panose="020B0503020204020204" pitchFamily="34" charset="-122"/>
                <a:ea typeface="微软雅黑" panose="020B0503020204020204" pitchFamily="34" charset="-122"/>
              </a:rPr>
              <a:t>理性和道德属于两个范畴。从性质上看：</a:t>
            </a:r>
            <a:r>
              <a:rPr lang="zh-CN" altLang="en-US" sz="2400" b="1" kern="1200" dirty="0">
                <a:solidFill>
                  <a:srgbClr val="3333CC"/>
                </a:solidFill>
                <a:latin typeface="微软雅黑" panose="020B0503020204020204" pitchFamily="34" charset="-122"/>
                <a:ea typeface="微软雅黑" panose="020B0503020204020204" pitchFamily="34" charset="-122"/>
              </a:rPr>
              <a:t>理性</a:t>
            </a:r>
            <a:r>
              <a:rPr lang="zh-CN" altLang="en-US" sz="2400" kern="1200" dirty="0">
                <a:solidFill>
                  <a:srgbClr val="3333CC"/>
                </a:solidFill>
                <a:latin typeface="微软雅黑" panose="020B0503020204020204" pitchFamily="34" charset="-122"/>
                <a:ea typeface="微软雅黑" panose="020B0503020204020204" pitchFamily="34" charset="-122"/>
              </a:rPr>
              <a:t>是被动的，它既不能激发感情也不能产生行动；而</a:t>
            </a:r>
            <a:r>
              <a:rPr lang="zh-CN" altLang="en-US" sz="2400" b="1" kern="1200" dirty="0">
                <a:solidFill>
                  <a:srgbClr val="3333CC"/>
                </a:solidFill>
                <a:latin typeface="微软雅黑" panose="020B0503020204020204" pitchFamily="34" charset="-122"/>
                <a:ea typeface="微软雅黑" panose="020B0503020204020204" pitchFamily="34" charset="-122"/>
              </a:rPr>
              <a:t>道德</a:t>
            </a:r>
            <a:r>
              <a:rPr lang="zh-CN" altLang="en-US" sz="2400" kern="1200" dirty="0">
                <a:solidFill>
                  <a:srgbClr val="3333CC"/>
                </a:solidFill>
                <a:latin typeface="微软雅黑" panose="020B0503020204020204" pitchFamily="34" charset="-122"/>
                <a:ea typeface="微软雅黑" panose="020B0503020204020204" pitchFamily="34" charset="-122"/>
              </a:rPr>
              <a:t>是主动的，影响我们的情感和行为。</a:t>
            </a:r>
            <a:r>
              <a:rPr lang="zh-CN" altLang="en-US" sz="2400" b="1" kern="1200" dirty="0">
                <a:solidFill>
                  <a:srgbClr val="C00000"/>
                </a:solidFill>
                <a:latin typeface="微软雅黑" panose="020B0503020204020204" pitchFamily="34" charset="-122"/>
                <a:ea typeface="微软雅黑" panose="020B0503020204020204" pitchFamily="34" charset="-122"/>
              </a:rPr>
              <a:t>从功能上看：</a:t>
            </a:r>
            <a:r>
              <a:rPr lang="zh-CN" altLang="en-US" sz="2400" b="1" kern="1200" dirty="0">
                <a:solidFill>
                  <a:srgbClr val="3333CC"/>
                </a:solidFill>
                <a:latin typeface="微软雅黑" panose="020B0503020204020204" pitchFamily="34" charset="-122"/>
                <a:ea typeface="微软雅黑" panose="020B0503020204020204" pitchFamily="34" charset="-122"/>
              </a:rPr>
              <a:t>理性</a:t>
            </a:r>
            <a:r>
              <a:rPr lang="zh-CN" altLang="en-US" sz="2400" kern="1200" dirty="0">
                <a:solidFill>
                  <a:srgbClr val="3333CC"/>
                </a:solidFill>
                <a:latin typeface="微软雅黑" panose="020B0503020204020204" pitchFamily="34" charset="-122"/>
                <a:ea typeface="微软雅黑" panose="020B0503020204020204" pitchFamily="34" charset="-122"/>
              </a:rPr>
              <a:t>的对象是关系到事实，其作用在于发现真伪；而</a:t>
            </a:r>
            <a:r>
              <a:rPr lang="zh-CN" altLang="en-US" sz="2400" b="1" kern="1200" dirty="0">
                <a:solidFill>
                  <a:srgbClr val="3333CC"/>
                </a:solidFill>
                <a:latin typeface="微软雅黑" panose="020B0503020204020204" pitchFamily="34" charset="-122"/>
                <a:ea typeface="微软雅黑" panose="020B0503020204020204" pitchFamily="34" charset="-122"/>
              </a:rPr>
              <a:t>道德</a:t>
            </a:r>
            <a:r>
              <a:rPr lang="zh-CN" altLang="en-US" sz="2400" kern="1200" dirty="0">
                <a:solidFill>
                  <a:srgbClr val="3333CC"/>
                </a:solidFill>
                <a:latin typeface="微软雅黑" panose="020B0503020204020204" pitchFamily="34" charset="-122"/>
                <a:ea typeface="微软雅黑" panose="020B0503020204020204" pitchFamily="34" charset="-122"/>
              </a:rPr>
              <a:t>涉及到价值，其作用在于发现行为的对和错。</a:t>
            </a:r>
            <a:endParaRPr lang="zh-CN" altLang="en-US" sz="2400" kern="1200" dirty="0">
              <a:solidFill>
                <a:srgbClr val="3333CC"/>
              </a:solidFill>
              <a:latin typeface="微软雅黑" panose="020B0503020204020204" pitchFamily="34" charset="-122"/>
              <a:ea typeface="微软雅黑" panose="020B0503020204020204" pitchFamily="34" charset="-122"/>
            </a:endParaRPr>
          </a:p>
          <a:p>
            <a:pPr algn="l" defTabSz="914400">
              <a:lnSpc>
                <a:spcPct val="95000"/>
              </a:lnSpc>
              <a:spcAft>
                <a:spcPct val="20000"/>
              </a:spcAft>
              <a:buChar char="Ø"/>
            </a:pPr>
            <a:r>
              <a:rPr lang="zh-CN" altLang="en-US" sz="2400" kern="1200" dirty="0">
                <a:latin typeface="微软雅黑" panose="020B0503020204020204" pitchFamily="34" charset="-122"/>
                <a:ea typeface="微软雅黑" panose="020B0503020204020204" pitchFamily="34" charset="-122"/>
              </a:rPr>
              <a:t>“求是”与“应</a:t>
            </a:r>
            <a:r>
              <a:rPr lang="zh-CN" altLang="en-US" sz="2400" kern="1200" dirty="0">
                <a:latin typeface="微软雅黑" panose="020B0503020204020204" pitchFamily="34" charset="-122"/>
                <a:ea typeface="微软雅黑" panose="020B0503020204020204" pitchFamily="34" charset="-122"/>
              </a:rPr>
              <a:t>该”也被称为</a:t>
            </a:r>
            <a:r>
              <a:rPr lang="zh-CN" altLang="en-US" sz="2400" b="1" kern="1200" dirty="0">
                <a:solidFill>
                  <a:srgbClr val="C00000"/>
                </a:solidFill>
                <a:latin typeface="微软雅黑" panose="020B0503020204020204" pitchFamily="34" charset="-122"/>
                <a:ea typeface="微软雅黑" panose="020B0503020204020204" pitchFamily="34" charset="-122"/>
              </a:rPr>
              <a:t>工具理性</a:t>
            </a:r>
            <a:r>
              <a:rPr lang="zh-CN" altLang="en-US" sz="2400" kern="1200" dirty="0">
                <a:latin typeface="微软雅黑" panose="020B0503020204020204" pitchFamily="34" charset="-122"/>
                <a:ea typeface="微软雅黑" panose="020B0503020204020204" pitchFamily="34" charset="-122"/>
              </a:rPr>
              <a:t>和</a:t>
            </a:r>
            <a:r>
              <a:rPr lang="zh-CN" altLang="en-US" sz="2400" b="1" kern="1200" dirty="0">
                <a:solidFill>
                  <a:srgbClr val="C00000"/>
                </a:solidFill>
                <a:latin typeface="微软雅黑" panose="020B0503020204020204" pitchFamily="34" charset="-122"/>
                <a:ea typeface="微软雅黑" panose="020B0503020204020204" pitchFamily="34" charset="-122"/>
              </a:rPr>
              <a:t>价值理性</a:t>
            </a:r>
            <a:r>
              <a:rPr lang="zh-CN" altLang="en-US" sz="2400" kern="1200" dirty="0">
                <a:latin typeface="微软雅黑" panose="020B0503020204020204" pitchFamily="34" charset="-122"/>
                <a:ea typeface="微软雅黑" panose="020B0503020204020204" pitchFamily="34" charset="-122"/>
              </a:rPr>
              <a:t>，它</a:t>
            </a:r>
            <a:r>
              <a:rPr lang="zh-CN" altLang="en-US" sz="2400" kern="1200" dirty="0">
                <a:latin typeface="微软雅黑" panose="020B0503020204020204" pitchFamily="34" charset="-122"/>
                <a:ea typeface="微软雅黑" panose="020B0503020204020204" pitchFamily="34" charset="-122"/>
              </a:rPr>
              <a:t>们的关系被扩展到“</a:t>
            </a:r>
            <a:r>
              <a:rPr lang="zh-CN" altLang="en-US" sz="2400" b="1" kern="1200" dirty="0">
                <a:solidFill>
                  <a:srgbClr val="C00000"/>
                </a:solidFill>
                <a:latin typeface="微软雅黑" panose="020B0503020204020204" pitchFamily="34" charset="-122"/>
                <a:ea typeface="微软雅黑" panose="020B0503020204020204" pitchFamily="34" charset="-122"/>
              </a:rPr>
              <a:t>事实</a:t>
            </a:r>
            <a:r>
              <a:rPr lang="zh-CN" altLang="en-US" sz="2400" kern="1200" dirty="0">
                <a:latin typeface="微软雅黑" panose="020B0503020204020204" pitchFamily="34" charset="-122"/>
                <a:ea typeface="微软雅黑" panose="020B0503020204020204" pitchFamily="34" charset="-122"/>
              </a:rPr>
              <a:t>”与“</a:t>
            </a:r>
            <a:r>
              <a:rPr lang="zh-CN" altLang="en-US" sz="2400" b="1" kern="1200" dirty="0">
                <a:solidFill>
                  <a:srgbClr val="C00000"/>
                </a:solidFill>
                <a:latin typeface="微软雅黑" panose="020B0503020204020204" pitchFamily="34" charset="-122"/>
                <a:ea typeface="微软雅黑" panose="020B0503020204020204" pitchFamily="34" charset="-122"/>
              </a:rPr>
              <a:t>价值</a:t>
            </a:r>
            <a:r>
              <a:rPr lang="zh-CN" altLang="en-US" sz="2400" kern="1200" dirty="0">
                <a:latin typeface="微软雅黑" panose="020B0503020204020204" pitchFamily="34" charset="-122"/>
                <a:ea typeface="微软雅黑" panose="020B0503020204020204" pitchFamily="34" charset="-122"/>
              </a:rPr>
              <a:t>”的问题。</a:t>
            </a:r>
            <a:r>
              <a:rPr lang="zh-CN" altLang="en-US" sz="2400" b="1" kern="1200" dirty="0">
                <a:solidFill>
                  <a:srgbClr val="C00000"/>
                </a:solidFill>
                <a:latin typeface="微软雅黑" panose="020B0503020204020204" pitchFamily="34" charset="-122"/>
                <a:ea typeface="微软雅黑" panose="020B0503020204020204" pitchFamily="34" charset="-122"/>
              </a:rPr>
              <a:t>休谟</a:t>
            </a:r>
            <a:r>
              <a:rPr lang="zh-CN" altLang="en-US" sz="2400" kern="1200" dirty="0">
                <a:latin typeface="微软雅黑" panose="020B0503020204020204" pitchFamily="34" charset="-122"/>
                <a:ea typeface="微软雅黑" panose="020B0503020204020204" pitchFamily="34" charset="-122"/>
              </a:rPr>
              <a:t>问题已经成为加大在经验世界和道德义务之间裂缝的思想来源，充当科学家免受道德和政治批评的盾牌，这已远远超出</a:t>
            </a:r>
            <a:r>
              <a:rPr lang="zh-CN" altLang="en-US" sz="2400" b="1" kern="1200" dirty="0">
                <a:solidFill>
                  <a:srgbClr val="C00000"/>
                </a:solidFill>
                <a:latin typeface="微软雅黑" panose="020B0503020204020204" pitchFamily="34" charset="-122"/>
                <a:ea typeface="微软雅黑" panose="020B0503020204020204" pitchFamily="34" charset="-122"/>
              </a:rPr>
              <a:t>休谟</a:t>
            </a:r>
            <a:r>
              <a:rPr lang="zh-CN" altLang="en-US" sz="2400" kern="1200" dirty="0">
                <a:latin typeface="微软雅黑" panose="020B0503020204020204" pitchFamily="34" charset="-122"/>
                <a:ea typeface="微软雅黑" panose="020B0503020204020204" pitchFamily="34" charset="-122"/>
              </a:rPr>
              <a:t>的本意。</a:t>
            </a:r>
            <a:endParaRPr lang="zh-CN" altLang="en-US" sz="2400" kern="1200" dirty="0">
              <a:latin typeface="微软雅黑" panose="020B0503020204020204" pitchFamily="34" charset="-122"/>
              <a:ea typeface="微软雅黑" panose="020B0503020204020204" pitchFamily="34" charset="-122"/>
            </a:endParaRPr>
          </a:p>
        </p:txBody>
      </p:sp>
      <p:sp>
        <p:nvSpPr>
          <p:cNvPr id="43012" name="Rectangle 4"/>
          <p:cNvSpPr/>
          <p:nvPr/>
        </p:nvSpPr>
        <p:spPr>
          <a:xfrm>
            <a:off x="228600" y="1299845"/>
            <a:ext cx="6477000" cy="1600200"/>
          </a:xfrm>
          <a:prstGeom prst="rect">
            <a:avLst/>
          </a:prstGeom>
          <a:noFill/>
          <a:ln w="9525">
            <a:noFill/>
          </a:ln>
        </p:spPr>
        <p:txBody>
          <a:bodyPr anchor="t"/>
          <a:p>
            <a:pPr marL="342900" indent="-342900" eaLnBrk="0" hangingPunct="0">
              <a:lnSpc>
                <a:spcPct val="95000"/>
              </a:lnSpc>
              <a:spcBef>
                <a:spcPct val="20000"/>
              </a:spcBef>
              <a:spcAft>
                <a:spcPct val="20000"/>
              </a:spcAft>
              <a:buClr>
                <a:schemeClr val="hlink"/>
              </a:buClr>
              <a:buSzPct val="800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在理性主义</a:t>
            </a:r>
            <a:r>
              <a:rPr lang="zh-CN" altLang="en-US" sz="2400" dirty="0">
                <a:latin typeface="微软雅黑" panose="020B0503020204020204" pitchFamily="34" charset="-122"/>
                <a:ea typeface="微软雅黑" panose="020B0503020204020204" pitchFamily="34" charset="-122"/>
              </a:rPr>
              <a:t>者眼里，</a:t>
            </a:r>
            <a:r>
              <a:rPr lang="zh-CN" altLang="en-US" sz="2400" dirty="0">
                <a:solidFill>
                  <a:srgbClr val="C00000"/>
                </a:solidFill>
                <a:latin typeface="微软雅黑" panose="020B0503020204020204" pitchFamily="34" charset="-122"/>
                <a:ea typeface="微软雅黑" panose="020B0503020204020204" pitchFamily="34" charset="-122"/>
              </a:rPr>
              <a:t>情感被看作反社会的因素，因为它冲动，不服从理性的规则。</a:t>
            </a:r>
            <a:r>
              <a:rPr lang="zh-CN" altLang="en-US" sz="2400" dirty="0">
                <a:latin typeface="微软雅黑" panose="020B0503020204020204" pitchFamily="34" charset="-122"/>
                <a:ea typeface="微软雅黑" panose="020B0503020204020204" pitchFamily="34" charset="-122"/>
              </a:rPr>
              <a:t>但</a:t>
            </a:r>
            <a:r>
              <a:rPr lang="zh-CN" altLang="en-US" sz="2400" b="1" dirty="0">
                <a:solidFill>
                  <a:srgbClr val="C00000"/>
                </a:solidFill>
                <a:latin typeface="微软雅黑" panose="020B0503020204020204" pitchFamily="34" charset="-122"/>
                <a:ea typeface="微软雅黑" panose="020B0503020204020204" pitchFamily="34" charset="-122"/>
              </a:rPr>
              <a:t>休谟</a:t>
            </a:r>
            <a:r>
              <a:rPr lang="zh-CN" altLang="en-US" sz="2400" dirty="0">
                <a:latin typeface="微软雅黑" panose="020B0503020204020204" pitchFamily="34" charset="-122"/>
                <a:ea typeface="微软雅黑" panose="020B0503020204020204" pitchFamily="34" charset="-122"/>
              </a:rPr>
              <a:t>认为：</a:t>
            </a:r>
            <a:r>
              <a:rPr lang="zh-CN" altLang="en-US" sz="2400" dirty="0">
                <a:solidFill>
                  <a:srgbClr val="3333CC"/>
                </a:solidFill>
                <a:latin typeface="微软雅黑" panose="020B0503020204020204" pitchFamily="34" charset="-122"/>
                <a:ea typeface="微软雅黑" panose="020B0503020204020204" pitchFamily="34" charset="-122"/>
              </a:rPr>
              <a:t>理性本身不足以产生任何行为；真正支配人类行为的是情感而不是理性。</a:t>
            </a:r>
            <a:endParaRPr lang="zh-CN" altLang="en-US" sz="2400" dirty="0">
              <a:solidFill>
                <a:srgbClr val="3333CC"/>
              </a:solidFill>
              <a:latin typeface="微软雅黑" panose="020B0503020204020204" pitchFamily="34" charset="-122"/>
              <a:ea typeface="微软雅黑" panose="020B0503020204020204" pitchFamily="34" charset="-122"/>
            </a:endParaRPr>
          </a:p>
        </p:txBody>
      </p:sp>
      <p:pic>
        <p:nvPicPr>
          <p:cNvPr id="43013" name="Picture 5" descr="大卫·休谟"/>
          <p:cNvPicPr>
            <a:picLocks noChangeAspect="1"/>
          </p:cNvPicPr>
          <p:nvPr/>
        </p:nvPicPr>
        <p:blipFill>
          <a:blip r:embed="rId1"/>
          <a:stretch>
            <a:fillRect/>
          </a:stretch>
        </p:blipFill>
        <p:spPr>
          <a:xfrm>
            <a:off x="6816090" y="17145"/>
            <a:ext cx="2211705" cy="2684145"/>
          </a:xfrm>
          <a:prstGeom prst="rect">
            <a:avLst/>
          </a:prstGeom>
          <a:noFill/>
          <a:ln w="9525">
            <a:noFill/>
          </a:ln>
        </p:spPr>
      </p:pic>
      <p:sp>
        <p:nvSpPr>
          <p:cNvPr id="43014" name="Rectangle 7"/>
          <p:cNvSpPr/>
          <p:nvPr/>
        </p:nvSpPr>
        <p:spPr>
          <a:xfrm>
            <a:off x="7064375" y="2224405"/>
            <a:ext cx="640080" cy="368300"/>
          </a:xfrm>
          <a:prstGeom prst="rect">
            <a:avLst/>
          </a:prstGeom>
          <a:noFill/>
          <a:ln w="9525">
            <a:noFill/>
          </a:ln>
        </p:spPr>
        <p:txBody>
          <a:bodyPr wrap="none" anchor="t">
            <a:spAutoFit/>
          </a:bodyPr>
          <a:p>
            <a:r>
              <a:rPr lang="zh-CN" altLang="en-US" b="1" dirty="0">
                <a:solidFill>
                  <a:srgbClr val="FFFF00"/>
                </a:solidFill>
                <a:latin typeface="微软雅黑" panose="020B0503020204020204" pitchFamily="34" charset="-122"/>
                <a:ea typeface="微软雅黑" panose="020B0503020204020204" pitchFamily="34" charset="-122"/>
              </a:rPr>
              <a:t>休谟</a:t>
            </a:r>
            <a:endParaRPr lang="zh-CN" altLang="en-US" b="1" dirty="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p:transition spd="slow">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3" name="Picture 4" descr="工业革命3"/>
          <p:cNvPicPr>
            <a:picLocks noChangeAspect="1"/>
          </p:cNvPicPr>
          <p:nvPr/>
        </p:nvPicPr>
        <p:blipFill>
          <a:blip r:embed="rId1"/>
          <a:stretch>
            <a:fillRect/>
          </a:stretch>
        </p:blipFill>
        <p:spPr>
          <a:xfrm>
            <a:off x="215265" y="3968750"/>
            <a:ext cx="3821430" cy="2889250"/>
          </a:xfrm>
          <a:prstGeom prst="rect">
            <a:avLst/>
          </a:prstGeom>
          <a:noFill/>
          <a:ln w="9525">
            <a:noFill/>
          </a:ln>
        </p:spPr>
      </p:pic>
      <p:pic>
        <p:nvPicPr>
          <p:cNvPr id="44034" name="Picture 5" descr="工业革命1"/>
          <p:cNvPicPr>
            <a:picLocks noChangeAspect="1"/>
          </p:cNvPicPr>
          <p:nvPr/>
        </p:nvPicPr>
        <p:blipFill>
          <a:blip r:embed="rId2"/>
          <a:srcRect b="14993"/>
          <a:stretch>
            <a:fillRect/>
          </a:stretch>
        </p:blipFill>
        <p:spPr>
          <a:xfrm>
            <a:off x="4111625" y="3968750"/>
            <a:ext cx="4657725" cy="2889250"/>
          </a:xfrm>
          <a:prstGeom prst="rect">
            <a:avLst/>
          </a:prstGeom>
          <a:noFill/>
          <a:ln w="9525">
            <a:noFill/>
          </a:ln>
        </p:spPr>
      </p:pic>
      <p:sp>
        <p:nvSpPr>
          <p:cNvPr id="6" name="标题 5"/>
          <p:cNvSpPr>
            <a:spLocks noGrp="1"/>
          </p:cNvSpPr>
          <p:nvPr>
            <p:ph type="title" idx="4294967295"/>
          </p:nvPr>
        </p:nvSpPr>
        <p:spPr>
          <a:xfrm>
            <a:off x="318770" y="278130"/>
            <a:ext cx="8368030" cy="789305"/>
          </a:xfrm>
          <a:solidFill>
            <a:srgbClr val="FFFF00"/>
          </a:solidFill>
        </p:spPr>
        <p:txBody>
          <a:bodyPr wrap="square" lIns="91440" tIns="45720" rIns="91440" bIns="45720" numCol="1" anchor="ctr" anchorCtr="1"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8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7.2.2 </a:t>
            </a:r>
            <a:r>
              <a:rPr kumimoji="0" lang="zh-CN" altLang="en-US" sz="48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工具理性</a:t>
            </a:r>
            <a:endParaRPr kumimoji="0" lang="zh-CN" altLang="en-US" sz="48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内容占位符 6"/>
          <p:cNvSpPr>
            <a:spLocks noGrp="1"/>
          </p:cNvSpPr>
          <p:nvPr>
            <p:ph idx="1"/>
          </p:nvPr>
        </p:nvSpPr>
        <p:spPr>
          <a:xfrm>
            <a:off x="318135" y="1143000"/>
            <a:ext cx="8419465" cy="2743200"/>
          </a:xfrm>
          <a:solidFill>
            <a:schemeClr val="accent1">
              <a:lumMod val="20000"/>
              <a:lumOff val="80000"/>
            </a:schemeClr>
          </a:solidFill>
        </p:spPr>
        <p:txBody>
          <a:bodyPr wrap="square" lIns="91440" tIns="45720" rIns="91440" bIns="45720" numCol="1" anchor="t" anchorCtr="0" compatLnSpc="1"/>
          <a:lstStyle/>
          <a:p>
            <a:pPr marL="342900" marR="0" lvl="0" indent="-342900" algn="l" defTabSz="914400" rtl="0" eaLnBrk="0" fontAlgn="base" latinLnBrk="0" hangingPunct="0">
              <a:lnSpc>
                <a:spcPts val="2800"/>
              </a:lnSpc>
              <a:spcBef>
                <a:spcPts val="600"/>
              </a:spcBef>
              <a:spcAft>
                <a:spcPts val="600"/>
              </a:spcAft>
              <a:buClr>
                <a:schemeClr val="hlink"/>
              </a:buClr>
              <a:buSzPct val="80000"/>
              <a:buFont typeface="Wingdings" panose="05000000000000000000" pitchFamily="2" charset="2"/>
              <a:buChar char="Ø"/>
              <a:defRPr/>
            </a:pPr>
            <a:r>
              <a:rPr kumimoji="0" lang="zh-CN" altLang="en-US" sz="2400" i="0" u="none" strike="noStrike" kern="0" cap="none" spc="0" normalizeH="0" baseline="0" noProof="0" smtClean="0">
                <a:ln>
                  <a:noFill/>
                </a:ln>
                <a:effectLst/>
                <a:uLnTx/>
                <a:uFillTx/>
                <a:latin typeface="微软雅黑" panose="020B0503020204020204" pitchFamily="34" charset="-122"/>
                <a:ea typeface="微软雅黑" panose="020B0503020204020204" pitchFamily="34" charset="-122"/>
              </a:rPr>
              <a:t>所谓</a:t>
            </a: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工具理性</a:t>
            </a:r>
            <a:r>
              <a:rPr kumimoji="0" lang="zh-CN" altLang="en-US" sz="2400" b="0" i="0" u="none" strike="noStrike" kern="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rPr>
              <a:t>，是狭义的理性，</a:t>
            </a:r>
            <a:r>
              <a:rPr kumimoji="0" lang="zh-CN" altLang="en-US" sz="2400" b="0" i="0" u="none" strike="noStrike" kern="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rPr>
              <a:t>即把理性视为一种工具，利用它来组织合理、有效的生产或社会管理体系。正是在</a:t>
            </a:r>
            <a:r>
              <a:rPr kumimoji="0" lang="zh-CN" altLang="en-US" sz="2400" b="0" i="0" u="none" strike="noStrike" kern="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mn-cs"/>
              </a:rPr>
              <a:t>工具理性</a:t>
            </a:r>
            <a:r>
              <a:rPr kumimoji="0" lang="zh-CN" altLang="en-US" sz="2400" b="0" i="0" u="none" strike="noStrike" kern="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rPr>
              <a:t>的指导下，加上工业革命以后大机器的运用，西欧各国社会生产率取得了突飞猛进的发展。</a:t>
            </a:r>
            <a:endParaRPr kumimoji="0" lang="en-US" altLang="zh-CN" sz="2400" b="0" i="0" u="none" strike="noStrike" kern="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ts val="2800"/>
              </a:lnSpc>
              <a:spcBef>
                <a:spcPts val="600"/>
              </a:spcBef>
              <a:spcAft>
                <a:spcPts val="600"/>
              </a:spcAft>
              <a:buClr>
                <a:schemeClr val="hlink"/>
              </a:buClr>
              <a:buSzPct val="80000"/>
              <a:buFont typeface="Wingdings" panose="05000000000000000000" pitchFamily="2" charset="2"/>
              <a:buChar char="Ø"/>
              <a:defRPr/>
            </a:pPr>
            <a:r>
              <a:rPr kumimoji="0" lang="zh-CN" altLang="en-US" sz="2400" b="0" i="0" u="none" strike="noStrike" kern="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rPr>
              <a:t>然而</a:t>
            </a: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工具理性</a:t>
            </a:r>
            <a:r>
              <a:rPr kumimoji="0" lang="zh-CN" altLang="en-US" sz="2400" b="0" i="0" u="none" strike="noStrike" kern="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rPr>
              <a:t>有先天的缺陷和弊端，它一味追求效率、进步与秩序，一味追求新兴资产阶级的利润，却很少考虑直接从事生产的劳动者的利益和切身的感受。</a:t>
            </a:r>
            <a:endParaRPr kumimoji="0" lang="zh-CN" altLang="en-US" sz="2400" b="0" i="0" u="none" strike="noStrike" kern="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8" name="灯片编号占位符 7"/>
          <p:cNvSpPr txBox="1">
            <a:spLocks noGrp="1"/>
          </p:cNvSpPr>
          <p:nvPr/>
        </p:nvSpPr>
        <p:spPr bwMode="auto">
          <a:xfrm>
            <a:off x="6553200" y="6245225"/>
            <a:ext cx="2133600" cy="476250"/>
          </a:xfrm>
          <a:prstGeom prst="rect">
            <a:avLst/>
          </a:prstGeom>
          <a:noFill/>
          <a:ln>
            <a:miter lim="800000"/>
          </a:ln>
        </p:spPr>
        <p:txBody>
          <a:bodyPr anchor="b"/>
          <a:p>
            <a:pPr algn="r"/>
            <a:fld id="{9A0DB2DC-4C9A-4742-B13C-FB6460FD3503}" type="slidenum">
              <a:rPr lang="en-US" altLang="zh-CN" sz="1400" noProof="1" dirty="0">
                <a:effectLst>
                  <a:outerShdw blurRad="38100" dist="38100" dir="2700000">
                    <a:srgbClr val="000000"/>
                  </a:outerShdw>
                </a:effectLst>
                <a:latin typeface="Arial" panose="020B0604020202020204" pitchFamily="34" charset="0"/>
                <a:ea typeface="宋体" panose="02010600030101010101" pitchFamily="2" charset="-122"/>
                <a:cs typeface="+mn-cs"/>
              </a:rPr>
            </a:fld>
            <a:endParaRPr lang="en-US" altLang="zh-CN" sz="1400" noProof="1" dirty="0">
              <a:effectLst>
                <a:outerShdw blurRad="38100" dist="38100" dir="2700000">
                  <a:srgbClr val="000000"/>
                </a:outerShdw>
              </a:effectLst>
              <a:latin typeface="Arial" panose="020B0604020202020204" pitchFamily="34" charset="0"/>
            </a:endParaRPr>
          </a:p>
        </p:txBody>
      </p:sp>
    </p:spTree>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6081" name="Picture 5" descr="启蒙运动"/>
          <p:cNvPicPr>
            <a:picLocks noChangeAspect="1"/>
          </p:cNvPicPr>
          <p:nvPr/>
        </p:nvPicPr>
        <p:blipFill>
          <a:blip r:embed="rId1"/>
          <a:stretch>
            <a:fillRect/>
          </a:stretch>
        </p:blipFill>
        <p:spPr>
          <a:xfrm>
            <a:off x="358775" y="3422015"/>
            <a:ext cx="4495800" cy="3292475"/>
          </a:xfrm>
          <a:prstGeom prst="rect">
            <a:avLst/>
          </a:prstGeom>
          <a:noFill/>
          <a:ln w="9525">
            <a:noFill/>
          </a:ln>
        </p:spPr>
      </p:pic>
      <p:pic>
        <p:nvPicPr>
          <p:cNvPr id="46082" name="Picture 7" descr="启蒙运动1"/>
          <p:cNvPicPr>
            <a:picLocks noChangeAspect="1"/>
          </p:cNvPicPr>
          <p:nvPr/>
        </p:nvPicPr>
        <p:blipFill>
          <a:blip r:embed="rId2"/>
          <a:stretch>
            <a:fillRect/>
          </a:stretch>
        </p:blipFill>
        <p:spPr>
          <a:xfrm>
            <a:off x="4890135" y="4765358"/>
            <a:ext cx="4038600" cy="2020887"/>
          </a:xfrm>
          <a:prstGeom prst="rect">
            <a:avLst/>
          </a:prstGeom>
          <a:noFill/>
          <a:ln w="9525">
            <a:noFill/>
          </a:ln>
        </p:spPr>
      </p:pic>
      <p:pic>
        <p:nvPicPr>
          <p:cNvPr id="46083" name="Picture 9" descr="启蒙运动2"/>
          <p:cNvPicPr>
            <a:picLocks noChangeAspect="1"/>
          </p:cNvPicPr>
          <p:nvPr/>
        </p:nvPicPr>
        <p:blipFill>
          <a:blip r:embed="rId3"/>
          <a:stretch>
            <a:fillRect/>
          </a:stretch>
        </p:blipFill>
        <p:spPr>
          <a:xfrm>
            <a:off x="4855210" y="3366135"/>
            <a:ext cx="3581400" cy="1765300"/>
          </a:xfrm>
          <a:prstGeom prst="rect">
            <a:avLst/>
          </a:prstGeom>
          <a:noFill/>
          <a:ln w="9525">
            <a:noFill/>
          </a:ln>
        </p:spPr>
      </p:pic>
      <p:sp>
        <p:nvSpPr>
          <p:cNvPr id="5" name="标题 4"/>
          <p:cNvSpPr>
            <a:spLocks noGrp="1"/>
          </p:cNvSpPr>
          <p:nvPr>
            <p:ph type="title" idx="4294967295"/>
          </p:nvPr>
        </p:nvSpPr>
        <p:spPr>
          <a:xfrm>
            <a:off x="402590" y="278130"/>
            <a:ext cx="8284845" cy="789305"/>
          </a:xfrm>
          <a:solidFill>
            <a:srgbClr val="FFFF00"/>
          </a:solidFill>
        </p:spPr>
        <p:txBody>
          <a:bodyPr wrap="square" lIns="91440" tIns="45720" rIns="91440" bIns="45720" numCol="1" anchor="ctr" anchorCtr="1"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8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7.2.3 </a:t>
            </a:r>
            <a:r>
              <a:rPr kumimoji="0" lang="zh-CN" altLang="en-US" sz="48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价值理性</a:t>
            </a:r>
            <a:endParaRPr kumimoji="0" lang="zh-CN" altLang="en-US" sz="48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内容占位符 5"/>
          <p:cNvSpPr>
            <a:spLocks noGrp="1"/>
          </p:cNvSpPr>
          <p:nvPr>
            <p:ph idx="1"/>
          </p:nvPr>
        </p:nvSpPr>
        <p:spPr>
          <a:xfrm>
            <a:off x="304800" y="1151890"/>
            <a:ext cx="8382635" cy="2133600"/>
          </a:xfrm>
          <a:solidFill>
            <a:schemeClr val="accent1">
              <a:lumMod val="40000"/>
              <a:lumOff val="60000"/>
            </a:schemeClr>
          </a:solidFill>
        </p:spPr>
        <p:txBody>
          <a:bodyPr wrap="square" lIns="91440" tIns="45720" rIns="91440" bIns="45720" numCol="1" anchor="t" anchorCtr="0" compatLnSpc="1"/>
          <a:lstStyle/>
          <a:p>
            <a:pPr marL="342900" marR="0" lvl="0" indent="-342900" algn="just" defTabSz="914400" rtl="0" eaLnBrk="0" fontAlgn="base" latinLnBrk="0" hangingPunct="0">
              <a:lnSpc>
                <a:spcPts val="3000"/>
              </a:lnSpc>
              <a:spcBef>
                <a:spcPts val="600"/>
              </a:spcBef>
              <a:spcAft>
                <a:spcPts val="600"/>
              </a:spcAft>
              <a:buClr>
                <a:schemeClr val="hlink"/>
              </a:buClr>
              <a:buSzPct val="80000"/>
              <a:buFont typeface="Wingdings" panose="05000000000000000000" pitchFamily="2" charset="2"/>
              <a:buChar char="Ø"/>
              <a:defRPr/>
            </a:pPr>
            <a:r>
              <a:rPr kumimoji="0" lang="zh-CN" altLang="en-US" sz="240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rPr>
              <a:t>所谓</a:t>
            </a: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价值理性</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，强调</a:t>
            </a:r>
            <a:r>
              <a:rPr kumimoji="0" lang="zh-CN" altLang="en-US" sz="24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用理性的精神构筑新的价值体系，</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为建立一个新型社会提供理论依据。从这个角度讲，建立宪政的过程，又是一个落实人的主体地位的过程。</a:t>
            </a:r>
            <a:endParaRPr kumimoji="0" lang="en-US"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0" fontAlgn="base" latinLnBrk="0" hangingPunct="0">
              <a:lnSpc>
                <a:spcPts val="3000"/>
              </a:lnSpc>
              <a:spcBef>
                <a:spcPts val="600"/>
              </a:spcBef>
              <a:spcAft>
                <a:spcPts val="600"/>
              </a:spcAft>
              <a:buClr>
                <a:schemeClr val="hlink"/>
              </a:buClr>
              <a:buSzPct val="80000"/>
              <a:buFont typeface="Wingdings" panose="05000000000000000000" pitchFamily="2" charset="2"/>
              <a:buChar char="Ø"/>
              <a:defRPr/>
            </a:pP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通过这一过程，至少从理论上说，</a:t>
            </a:r>
            <a:r>
              <a:rPr kumimoji="0" lang="zh-CN" altLang="en-US" sz="2400" b="0"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人的尊严、人的权利、</a:t>
            </a: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人的主体地位</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逐渐落实到西方各国的政治制度中。</a:t>
            </a:r>
            <a:endParaRPr kumimoji="0" lang="zh-CN" altLang="en-US" sz="2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 name="灯片编号占位符 6"/>
          <p:cNvSpPr txBox="1">
            <a:spLocks noGrp="1"/>
          </p:cNvSpPr>
          <p:nvPr/>
        </p:nvSpPr>
        <p:spPr bwMode="auto">
          <a:xfrm>
            <a:off x="6553200" y="6245225"/>
            <a:ext cx="2133600" cy="476250"/>
          </a:xfrm>
          <a:prstGeom prst="rect">
            <a:avLst/>
          </a:prstGeom>
          <a:noFill/>
          <a:ln>
            <a:miter lim="800000"/>
          </a:ln>
        </p:spPr>
        <p:txBody>
          <a:bodyPr anchor="b"/>
          <a:p>
            <a:pPr algn="r"/>
            <a:fld id="{9A0DB2DC-4C9A-4742-B13C-FB6460FD3503}" type="slidenum">
              <a:rPr lang="en-US" altLang="zh-CN" sz="1400" noProof="1" dirty="0">
                <a:effectLst>
                  <a:outerShdw blurRad="38100" dist="38100" dir="2700000">
                    <a:srgbClr val="000000"/>
                  </a:outerShdw>
                </a:effectLst>
                <a:latin typeface="Arial" panose="020B0604020202020204" pitchFamily="34" charset="0"/>
                <a:ea typeface="宋体" panose="02010600030101010101" pitchFamily="2" charset="-122"/>
                <a:cs typeface="+mn-cs"/>
              </a:rPr>
            </a:fld>
            <a:endParaRPr lang="en-US" altLang="zh-CN" sz="1400" noProof="1" dirty="0">
              <a:effectLst>
                <a:outerShdw blurRad="38100" dist="38100" dir="2700000">
                  <a:srgbClr val="000000"/>
                </a:outerShdw>
              </a:effectLst>
              <a:latin typeface="Arial" panose="020B0604020202020204" pitchFamily="34" charset="0"/>
            </a:endParaRPr>
          </a:p>
        </p:txBody>
      </p:sp>
    </p:spTree>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83845"/>
            <a:ext cx="8229600" cy="1027430"/>
          </a:xfrm>
          <a:solidFill>
            <a:srgbClr val="FFFF00"/>
          </a:solidFill>
        </p:spPr>
        <p:txBody>
          <a:bodyPr vert="horz" wrap="square" lIns="91440" tIns="45720" rIns="91440" bIns="45720" numCol="1" anchor="ctr" anchorCtr="1"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48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7.2.3 </a:t>
            </a:r>
            <a:r>
              <a:rPr kumimoji="0" lang="zh-CN" altLang="en-US" sz="48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Times New Roman" panose="02020603050405020304" pitchFamily="18" charset="0"/>
              </a:rPr>
              <a:t>价值理性</a:t>
            </a:r>
            <a:endParaRPr kumimoji="0" lang="zh-CN" altLang="en-US" sz="48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内容占位符 2"/>
          <p:cNvSpPr>
            <a:spLocks noGrp="1"/>
          </p:cNvSpPr>
          <p:nvPr>
            <p:ph idx="1"/>
          </p:nvPr>
        </p:nvSpPr>
        <p:spPr>
          <a:xfrm>
            <a:off x="186055" y="1456690"/>
            <a:ext cx="8740775" cy="4787900"/>
          </a:xfrm>
        </p:spPr>
        <p:txBody>
          <a:bodyPr vert="horz" wrap="square" lIns="91440" tIns="45720" rIns="91440" bIns="45720" numCol="1" anchor="t" anchorCtr="0" compatLnSpc="1"/>
          <a:lstStyle/>
          <a:p>
            <a:pPr marL="342900" marR="0" lvl="0" indent="-342900" algn="l" defTabSz="914400" rtl="0" eaLnBrk="0" fontAlgn="base" latinLnBrk="0" hangingPunct="0">
              <a:lnSpc>
                <a:spcPts val="2800"/>
              </a:lnSpc>
              <a:spcBef>
                <a:spcPts val="600"/>
              </a:spcBef>
              <a:spcAft>
                <a:spcPts val="600"/>
              </a:spcAft>
              <a:buClr>
                <a:schemeClr val="hlink"/>
              </a:buClr>
              <a:buSzPct val="80000"/>
              <a:buFont typeface="Wingdings" panose="05000000000000000000" pitchFamily="2" charset="2"/>
              <a:buChar char="Ø"/>
              <a:defRPr/>
            </a:pP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价值理性</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是</a:t>
            </a:r>
            <a:r>
              <a:rPr kumimoji="0" lang="zh-CN" altLang="en-US"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一种以主体为中心的理性。</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尽管泛主体论者认为人与万物都是主体，但依然认为</a:t>
            </a: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人是世界的唯一主体，</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主客二分不是历史的错误，没有主客二分就没有真正意义上的人的主体</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，但也反对主体面对客体的任意妄为。</a:t>
            </a:r>
            <a:endParaRPr kumimoji="0" lang="en-US"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l" defTabSz="914400" rtl="0" eaLnBrk="0" fontAlgn="base" latinLnBrk="0" hangingPunct="0">
              <a:lnSpc>
                <a:spcPts val="2800"/>
              </a:lnSpc>
              <a:spcBef>
                <a:spcPts val="600"/>
              </a:spcBef>
              <a:spcAft>
                <a:spcPts val="600"/>
              </a:spcAft>
              <a:buClr>
                <a:schemeClr val="hlink"/>
              </a:buClr>
              <a:buSzPct val="80000"/>
              <a:buFont typeface="Wingdings" panose="05000000000000000000" pitchFamily="2" charset="2"/>
              <a:buChar char="Ø"/>
              <a:defRPr/>
            </a:pP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有意义的世界：</a:t>
            </a: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价值理性</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的世界是一个</a:t>
            </a: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人文的世界</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，它不是在人之外的，冰冷的客观实体，而是和人水乳交融的，主客体混合为一体的世界。</a:t>
            </a:r>
            <a:r>
              <a:rPr kumimoji="0" lang="zh-CN" altLang="en-US"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这个世界里的重心所在，是人对价值和意义的追问，是对人的最终归宿和终极关怀。</a:t>
            </a:r>
            <a:endParaRPr kumimoji="0" lang="en-US" altLang="zh-CN"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l" defTabSz="914400" rtl="0" eaLnBrk="0" fontAlgn="base" latinLnBrk="0" hangingPunct="0">
              <a:lnSpc>
                <a:spcPts val="2800"/>
              </a:lnSpc>
              <a:spcBef>
                <a:spcPts val="600"/>
              </a:spcBef>
              <a:spcAft>
                <a:spcPts val="600"/>
              </a:spcAft>
              <a:buClr>
                <a:schemeClr val="hlink"/>
              </a:buClr>
              <a:buSzPct val="80000"/>
              <a:buFont typeface="Wingdings" panose="05000000000000000000" pitchFamily="2" charset="2"/>
              <a:buChar char="Ø"/>
              <a:defRPr/>
            </a:pP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价值评判从“真善美”到生命的意志。</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存在主义认为人是在无意义的宇宙中生活，人的存在本身也没有意义，但人可以在存在的基础上</a:t>
            </a:r>
            <a:r>
              <a:rPr lang="zh-CN" altLang="en-US" sz="2400" noProof="0" dirty="0" smtClean="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造就</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自我，活得精彩。</a:t>
            </a:r>
            <a:r>
              <a:rPr kumimoji="0" lang="zh-CN" altLang="en-US" sz="2400" b="0"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存在主义主张以人为中心、尊重人的个性和自由。</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24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够不够理性？</a:t>
            </a:r>
            <a:endParaRPr kumimoji="0" lang="en-US" altLang="zh-CN" sz="2400" b="0"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txBox="1">
            <a:spLocks noGrp="1"/>
          </p:cNvSpPr>
          <p:nvPr>
            <p:ph type="sldNum" sz="quarter" idx="12"/>
          </p:nvPr>
        </p:nvSpPr>
        <p:spPr bwMode="auto"/>
        <p:txBody>
          <a:bodyPr vert="horz" wrap="square" lIns="91440" tIns="45720" rIns="91440" bIns="45720" numCol="1" anchor="b" anchorCtr="0" compatLnSpc="1"/>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r" defTabSz="914400" rtl="0" eaLnBrk="1" fontAlgn="base" latinLnBrk="0" hangingPunct="1">
              <a:lnSpc>
                <a:spcPct val="100000"/>
              </a:lnSpc>
              <a:spcBef>
                <a:spcPct val="0"/>
              </a:spcBef>
              <a:spcAft>
                <a:spcPct val="0"/>
              </a:spcAft>
              <a:buClrTx/>
              <a:buSzTx/>
              <a:buFontTx/>
              <a:buNone/>
            </a:pPr>
            <a:fld id="{9A0DB2DC-4C9A-4742-B13C-FB6460FD3503}" type="slidenum">
              <a:rPr kumimoji="0" lang="en-US" altLang="zh-CN" sz="1400" b="0"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1" dirty="0">
              <a:solidFill>
                <a:schemeClr val="tx1"/>
              </a:solidFill>
              <a:effectLst>
                <a:outerShdw blurRad="38100" dist="38100" dir="2700000">
                  <a:srgbClr val="000000"/>
                </a:outerShdw>
              </a:effectLst>
              <a:latin typeface="Arial" panose="020B0604020202020204" pitchFamily="34" charset="0"/>
              <a:ea typeface="宋体" panose="02010600030101010101" pitchFamily="2" charset="-122"/>
              <a:cs typeface="+mn-cs"/>
            </a:endParaRPr>
          </a:p>
        </p:txBody>
      </p:sp>
    </p:spTree>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3"/>
          <p:cNvSpPr txBox="1">
            <a:spLocks noGrp="1"/>
          </p:cNvSpPr>
          <p:nvPr>
            <p:ph type="sldNum" sz="quarter" idx="12"/>
          </p:nvPr>
        </p:nvSpPr>
        <p:spPr>
          <a:xfrm>
            <a:off x="457200" y="6243638"/>
            <a:ext cx="2133600" cy="457200"/>
          </a:xfrm>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5pPr>
          </a:lstStyle>
          <a:p>
            <a:pPr lvl="0" eaLnBrk="1" hangingPunct="1"/>
            <a:r>
              <a:rPr lang="zh-CN" altLang="en-US" sz="1200" dirty="0">
                <a:solidFill>
                  <a:srgbClr val="1A1A4E"/>
                </a:solidFill>
                <a:latin typeface="楷体_GB2312" pitchFamily="49" charset="-122"/>
                <a:ea typeface="楷体_GB2312" pitchFamily="49" charset="-122"/>
              </a:rPr>
              <a:t>第</a:t>
            </a:r>
            <a:fld id="{9A0DB2DC-4C9A-4742-B13C-FB6460FD3503}" type="slidenum">
              <a:rPr lang="zh-CN" altLang="en-US" sz="1200" dirty="0">
                <a:solidFill>
                  <a:srgbClr val="1A1A4E"/>
                </a:solidFill>
                <a:latin typeface="楷体_GB2312" pitchFamily="49" charset="-122"/>
                <a:ea typeface="楷体_GB2312" pitchFamily="49" charset="-122"/>
              </a:rPr>
            </a:fld>
            <a:r>
              <a:rPr lang="zh-CN" altLang="en-US" sz="1200" dirty="0">
                <a:solidFill>
                  <a:srgbClr val="1A1A4E"/>
                </a:solidFill>
                <a:latin typeface="楷体_GB2312" pitchFamily="49" charset="-122"/>
                <a:ea typeface="楷体_GB2312" pitchFamily="49" charset="-122"/>
              </a:rPr>
              <a:t>页，共</a:t>
            </a:r>
            <a:r>
              <a:rPr lang="en-US" altLang="zh-CN" sz="1200" dirty="0">
                <a:solidFill>
                  <a:srgbClr val="1A1A4E"/>
                </a:solidFill>
                <a:latin typeface="楷体_GB2312" pitchFamily="49" charset="-122"/>
                <a:ea typeface="楷体_GB2312" pitchFamily="49" charset="-122"/>
              </a:rPr>
              <a:t>28</a:t>
            </a:r>
            <a:r>
              <a:rPr lang="zh-CN" altLang="en-US" sz="1200" dirty="0">
                <a:solidFill>
                  <a:srgbClr val="1A1A4E"/>
                </a:solidFill>
                <a:latin typeface="楷体_GB2312" pitchFamily="49" charset="-122"/>
                <a:ea typeface="楷体_GB2312" pitchFamily="49" charset="-122"/>
              </a:rPr>
              <a:t>页</a:t>
            </a:r>
            <a:endParaRPr lang="zh-CN" altLang="en-US" sz="1200" dirty="0">
              <a:solidFill>
                <a:srgbClr val="1A1A4E"/>
              </a:solidFill>
              <a:latin typeface="楷体_GB2312" pitchFamily="49" charset="-122"/>
              <a:ea typeface="楷体_GB2312" pitchFamily="49" charset="-122"/>
            </a:endParaRPr>
          </a:p>
        </p:txBody>
      </p:sp>
      <p:sp>
        <p:nvSpPr>
          <p:cNvPr id="8195" name="Rectangle 2"/>
          <p:cNvSpPr/>
          <p:nvPr/>
        </p:nvSpPr>
        <p:spPr>
          <a:xfrm>
            <a:off x="285750" y="260350"/>
            <a:ext cx="8424863" cy="1008063"/>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r>
              <a:rPr lang="en-US" altLang="zh-CN" sz="4800" b="1" dirty="0">
                <a:solidFill>
                  <a:schemeClr val="bg1"/>
                </a:solidFill>
                <a:latin typeface="微软雅黑" panose="020B0503020204020204" pitchFamily="34" charset="-122"/>
                <a:ea typeface="微软雅黑" panose="020B0503020204020204" pitchFamily="34" charset="-122"/>
              </a:rPr>
              <a:t>7.3 </a:t>
            </a:r>
            <a:r>
              <a:rPr lang="zh-CN" altLang="en-US" sz="4800" b="1" dirty="0">
                <a:solidFill>
                  <a:schemeClr val="bg1"/>
                </a:solidFill>
                <a:latin typeface="微软雅黑" panose="020B0503020204020204" pitchFamily="34" charset="-122"/>
                <a:ea typeface="微软雅黑" panose="020B0503020204020204" pitchFamily="34" charset="-122"/>
              </a:rPr>
              <a:t>价值观念与价值体系</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203779" name="Rectangle 3"/>
          <p:cNvSpPr/>
          <p:nvPr/>
        </p:nvSpPr>
        <p:spPr>
          <a:xfrm>
            <a:off x="250825" y="1412875"/>
            <a:ext cx="8642350" cy="5256213"/>
          </a:xfrm>
          <a:prstGeom prst="rect">
            <a:avLst/>
          </a:prstGeom>
          <a:solidFill>
            <a:srgbClr val="00FFFF"/>
          </a:solidFill>
          <a:ln w="22225" cap="flat" cmpd="sng">
            <a:solidFill>
              <a:srgbClr val="FFCC00"/>
            </a:solidFill>
            <a:prstDash val="solid"/>
            <a:miter/>
            <a:headEnd type="none" w="med" len="med"/>
            <a:tailEnd type="none" w="med" len="med"/>
          </a:ln>
        </p:spPr>
        <p:txBody>
          <a:bodyPr lIns="54000" rIns="54000" anchor="ctr"/>
          <a:lstStyle/>
          <a:p>
            <a:pPr latinLnBrk="1">
              <a:lnSpc>
                <a:spcPct val="120000"/>
              </a:lnSpc>
              <a:buFont typeface="Wingdings" panose="05000000000000000000" pitchFamily="2" charset="2"/>
              <a:buChar char="Ø"/>
            </a:pPr>
            <a:r>
              <a:rPr lang="zh-CN" altLang="en-US" b="1" dirty="0">
                <a:latin typeface="Times New Roman" panose="02020603050405020304" pitchFamily="18" charset="0"/>
                <a:ea typeface="楷体_GB2312" pitchFamily="49" charset="-122"/>
              </a:rPr>
              <a:t> </a:t>
            </a:r>
            <a:r>
              <a:rPr lang="zh-CN" altLang="en-US" sz="2000" b="1" dirty="0">
                <a:latin typeface="微软雅黑" panose="020B0503020204020204" pitchFamily="34" charset="-122"/>
                <a:ea typeface="微软雅黑" panose="020B0503020204020204" pitchFamily="34" charset="-122"/>
              </a:rPr>
              <a:t>对政治、道德、金钱等事物的舍取与否进行主观判断，形成</a:t>
            </a:r>
            <a:r>
              <a:rPr lang="zh-CN" altLang="en-US" sz="2400" b="1" dirty="0">
                <a:solidFill>
                  <a:srgbClr val="C00000"/>
                </a:solidFill>
                <a:latin typeface="微软雅黑" panose="020B0503020204020204" pitchFamily="34" charset="-122"/>
                <a:ea typeface="微软雅黑" panose="020B0503020204020204" pitchFamily="34" charset="-122"/>
              </a:rPr>
              <a:t>价值观念</a:t>
            </a:r>
            <a:r>
              <a:rPr lang="zh-CN" altLang="en-US" sz="2400" b="1" dirty="0">
                <a:solidFill>
                  <a:srgbClr val="FF0000"/>
                </a:solidFill>
                <a:latin typeface="微软雅黑" panose="020B0503020204020204" pitchFamily="34" charset="-122"/>
                <a:ea typeface="微软雅黑" panose="020B0503020204020204" pitchFamily="34" charset="-122"/>
              </a:rPr>
              <a:t>。</a:t>
            </a:r>
            <a:endParaRPr lang="zh-CN" altLang="en-US" sz="2400" b="1" dirty="0">
              <a:solidFill>
                <a:srgbClr val="FF0000"/>
              </a:solidFill>
              <a:latin typeface="微软雅黑" panose="020B0503020204020204" pitchFamily="34" charset="-122"/>
              <a:ea typeface="微软雅黑" panose="020B0503020204020204" pitchFamily="34" charset="-122"/>
            </a:endParaRPr>
          </a:p>
          <a:p>
            <a:pPr latinLnBrk="1">
              <a:lnSpc>
                <a:spcPct val="120000"/>
              </a:lnSpc>
              <a:buFont typeface="Wingdings" panose="05000000000000000000" pitchFamily="2" charset="2"/>
              <a:buChar char="Ø"/>
            </a:pPr>
            <a:r>
              <a:rPr lang="zh-CN" altLang="en-US" sz="2000" b="1" dirty="0">
                <a:solidFill>
                  <a:srgbClr val="FF0000"/>
                </a:solidFill>
                <a:latin typeface="微软雅黑" panose="020B0503020204020204" pitchFamily="34" charset="-122"/>
                <a:ea typeface="微软雅黑" panose="020B0503020204020204" pitchFamily="34" charset="-122"/>
              </a:rPr>
              <a:t>价值观念</a:t>
            </a:r>
            <a:r>
              <a:rPr lang="zh-CN" altLang="en-US" sz="2000" b="1" dirty="0">
                <a:latin typeface="微软雅黑" panose="020B0503020204020204" pitchFamily="34" charset="-122"/>
                <a:ea typeface="微软雅黑" panose="020B0503020204020204" pitchFamily="34" charset="-122"/>
              </a:rPr>
              <a:t>是在</a:t>
            </a:r>
            <a:r>
              <a:rPr lang="zh-CN" altLang="en-US" sz="2000" b="1" dirty="0">
                <a:solidFill>
                  <a:srgbClr val="FF0000"/>
                </a:solidFill>
                <a:latin typeface="微软雅黑" panose="020B0503020204020204" pitchFamily="34" charset="-122"/>
                <a:ea typeface="微软雅黑" panose="020B0503020204020204" pitchFamily="34" charset="-122"/>
              </a:rPr>
              <a:t>人生观</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FF0000"/>
                </a:solidFill>
                <a:latin typeface="微软雅黑" panose="020B0503020204020204" pitchFamily="34" charset="-122"/>
                <a:ea typeface="微软雅黑" panose="020B0503020204020204" pitchFamily="34" charset="-122"/>
              </a:rPr>
              <a:t>世界观</a:t>
            </a:r>
            <a:r>
              <a:rPr lang="zh-CN" altLang="en-US" sz="2000" b="1" dirty="0">
                <a:latin typeface="微软雅黑" panose="020B0503020204020204" pitchFamily="34" charset="-122"/>
                <a:ea typeface="微软雅黑" panose="020B0503020204020204" pitchFamily="34" charset="-122"/>
              </a:rPr>
              <a:t>的基础上，对各种事物、行为以及可能做出的选择进行评价的标准和据此采取的某种行为的态度及倾向。</a:t>
            </a:r>
            <a:endParaRPr lang="zh-CN" altLang="en-US" sz="2000" b="1" dirty="0">
              <a:latin typeface="微软雅黑" panose="020B0503020204020204" pitchFamily="34" charset="-122"/>
              <a:ea typeface="微软雅黑" panose="020B0503020204020204" pitchFamily="34" charset="-122"/>
            </a:endParaRPr>
          </a:p>
          <a:p>
            <a:pPr latinLnBrk="1">
              <a:lnSpc>
                <a:spcPct val="120000"/>
              </a:lnSpc>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 当零碎的、不完整的</a:t>
            </a:r>
            <a:r>
              <a:rPr lang="zh-CN" altLang="en-US" sz="2000" b="1" dirty="0">
                <a:solidFill>
                  <a:srgbClr val="FF0000"/>
                </a:solidFill>
                <a:latin typeface="微软雅黑" panose="020B0503020204020204" pitchFamily="34" charset="-122"/>
                <a:ea typeface="微软雅黑" panose="020B0503020204020204" pitchFamily="34" charset="-122"/>
              </a:rPr>
              <a:t>价值观念</a:t>
            </a:r>
            <a:r>
              <a:rPr lang="zh-CN" altLang="en-US" sz="2000" b="1" dirty="0">
                <a:latin typeface="微软雅黑" panose="020B0503020204020204" pitchFamily="34" charset="-122"/>
                <a:ea typeface="微软雅黑" panose="020B0503020204020204" pitchFamily="34" charset="-122"/>
              </a:rPr>
              <a:t>形成了理性的、系统的观点时，一个人就拥有了自己的</a:t>
            </a:r>
            <a:r>
              <a:rPr lang="zh-CN" altLang="en-US" sz="2400" b="1" dirty="0">
                <a:solidFill>
                  <a:srgbClr val="C00000"/>
                </a:solidFill>
                <a:latin typeface="微软雅黑" panose="020B0503020204020204" pitchFamily="34" charset="-122"/>
                <a:ea typeface="微软雅黑" panose="020B0503020204020204" pitchFamily="34" charset="-122"/>
              </a:rPr>
              <a:t>价值观</a:t>
            </a:r>
            <a:r>
              <a:rPr lang="zh-CN" altLang="en-US" sz="2000" b="1" dirty="0">
                <a:solidFill>
                  <a:srgbClr val="C00000"/>
                </a:solidFill>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800100" lvl="1" indent="-342900" latinLnBrk="1">
              <a:lnSpc>
                <a:spcPct val="120000"/>
              </a:lnSpc>
              <a:buClr>
                <a:srgbClr val="C00000"/>
              </a:buClr>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 </a:t>
            </a:r>
            <a:r>
              <a:rPr lang="zh-CN" altLang="en-US" sz="2000" b="1" dirty="0">
                <a:solidFill>
                  <a:srgbClr val="C00000"/>
                </a:solidFill>
                <a:latin typeface="微软雅黑" panose="020B0503020204020204" pitchFamily="34" charset="-122"/>
                <a:ea typeface="微软雅黑" panose="020B0503020204020204" pitchFamily="34" charset="-122"/>
              </a:rPr>
              <a:t>价值观念</a:t>
            </a:r>
            <a:r>
              <a:rPr lang="zh-CN" altLang="en-US" sz="2000" b="1" dirty="0">
                <a:solidFill>
                  <a:srgbClr val="0F0066"/>
                </a:solidFill>
                <a:latin typeface="微软雅黑" panose="020B0503020204020204" pitchFamily="34" charset="-122"/>
                <a:ea typeface="微软雅黑" panose="020B0503020204020204" pitchFamily="34" charset="-122"/>
              </a:rPr>
              <a:t>的高级形式就是</a:t>
            </a:r>
            <a:r>
              <a:rPr lang="zh-CN" altLang="en-US" sz="2000" b="1" dirty="0">
                <a:solidFill>
                  <a:srgbClr val="C00000"/>
                </a:solidFill>
                <a:latin typeface="微软雅黑" panose="020B0503020204020204" pitchFamily="34" charset="-122"/>
                <a:ea typeface="微软雅黑" panose="020B0503020204020204" pitchFamily="34" charset="-122"/>
              </a:rPr>
              <a:t>价值观</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800100" lvl="1" indent="-342900" latinLnBrk="1">
              <a:lnSpc>
                <a:spcPct val="120000"/>
              </a:lnSpc>
              <a:buClr>
                <a:srgbClr val="C00000"/>
              </a:buClr>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 </a:t>
            </a:r>
            <a:r>
              <a:rPr lang="zh-CN" altLang="en-US" sz="2000" b="1" dirty="0">
                <a:solidFill>
                  <a:srgbClr val="0F0066"/>
                </a:solidFill>
                <a:latin typeface="微软雅黑" panose="020B0503020204020204" pitchFamily="34" charset="-122"/>
                <a:ea typeface="微软雅黑" panose="020B0503020204020204" pitchFamily="34" charset="-122"/>
              </a:rPr>
              <a:t>人类社会的各种规范，实际上是</a:t>
            </a:r>
            <a:r>
              <a:rPr lang="zh-CN" altLang="en-US" sz="2000" b="1" dirty="0">
                <a:solidFill>
                  <a:srgbClr val="FF0000"/>
                </a:solidFill>
                <a:latin typeface="微软雅黑" panose="020B0503020204020204" pitchFamily="34" charset="-122"/>
                <a:ea typeface="微软雅黑" panose="020B0503020204020204" pitchFamily="34" charset="-122"/>
              </a:rPr>
              <a:t>特定价值观或价值标准</a:t>
            </a:r>
            <a:r>
              <a:rPr lang="zh-CN" altLang="en-US" sz="2000" b="1" dirty="0">
                <a:solidFill>
                  <a:srgbClr val="0F0066"/>
                </a:solidFill>
                <a:latin typeface="微软雅黑" panose="020B0503020204020204" pitchFamily="34" charset="-122"/>
                <a:ea typeface="微软雅黑" panose="020B0503020204020204" pitchFamily="34" charset="-122"/>
              </a:rPr>
              <a:t>的具体体现。</a:t>
            </a:r>
            <a:endParaRPr lang="zh-CN" altLang="en-US" sz="2000" b="1" dirty="0">
              <a:solidFill>
                <a:srgbClr val="0F0066"/>
              </a:solidFill>
              <a:latin typeface="微软雅黑" panose="020B0503020204020204" pitchFamily="34" charset="-122"/>
              <a:ea typeface="微软雅黑" panose="020B0503020204020204" pitchFamily="34" charset="-122"/>
            </a:endParaRPr>
          </a:p>
          <a:p>
            <a:pPr latinLnBrk="1">
              <a:lnSpc>
                <a:spcPct val="120000"/>
              </a:lnSpc>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价值观</a:t>
            </a:r>
            <a:r>
              <a:rPr lang="zh-CN" altLang="en-US" sz="2000" b="1" dirty="0">
                <a:latin typeface="微软雅黑" panose="020B0503020204020204" pitchFamily="34" charset="-122"/>
                <a:ea typeface="微软雅黑" panose="020B0503020204020204" pitchFamily="34" charset="-122"/>
              </a:rPr>
              <a:t>是指一个人对周围的客观事物（包括人、事、物）的意义、重要性的总评价和总看法。</a:t>
            </a:r>
            <a:endParaRPr lang="zh-CN" altLang="en-US" sz="2000" b="1" dirty="0">
              <a:latin typeface="微软雅黑" panose="020B0503020204020204" pitchFamily="34" charset="-122"/>
              <a:ea typeface="微软雅黑" panose="020B0503020204020204" pitchFamily="34" charset="-122"/>
            </a:endParaRPr>
          </a:p>
          <a:p>
            <a:pPr marL="800100" lvl="1" indent="-342900" latinLnBrk="1">
              <a:lnSpc>
                <a:spcPct val="120000"/>
              </a:lnSpc>
              <a:buClr>
                <a:srgbClr val="C00000"/>
              </a:buClr>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 </a:t>
            </a:r>
            <a:r>
              <a:rPr lang="zh-CN" altLang="en-US" sz="2000" b="1" dirty="0">
                <a:solidFill>
                  <a:srgbClr val="0F0066"/>
                </a:solidFill>
                <a:latin typeface="微软雅黑" panose="020B0503020204020204" pitchFamily="34" charset="-122"/>
                <a:ea typeface="微软雅黑" panose="020B0503020204020204" pitchFamily="34" charset="-122"/>
              </a:rPr>
              <a:t>一方面表现为</a:t>
            </a:r>
            <a:r>
              <a:rPr lang="zh-CN" altLang="en-US" sz="2000" b="1" dirty="0">
                <a:solidFill>
                  <a:srgbClr val="FF0000"/>
                </a:solidFill>
                <a:latin typeface="微软雅黑" panose="020B0503020204020204" pitchFamily="34" charset="-122"/>
                <a:ea typeface="微软雅黑" panose="020B0503020204020204" pitchFamily="34" charset="-122"/>
              </a:rPr>
              <a:t>价值取向、价值追求，</a:t>
            </a:r>
            <a:r>
              <a:rPr lang="zh-CN" altLang="en-US" sz="2000" b="1" dirty="0">
                <a:solidFill>
                  <a:srgbClr val="0F0066"/>
                </a:solidFill>
                <a:latin typeface="微软雅黑" panose="020B0503020204020204" pitchFamily="34" charset="-122"/>
                <a:ea typeface="微软雅黑" panose="020B0503020204020204" pitchFamily="34" charset="-122"/>
              </a:rPr>
              <a:t>凝结为一定的</a:t>
            </a:r>
            <a:r>
              <a:rPr lang="zh-CN" altLang="en-US" sz="2000" b="1" dirty="0">
                <a:solidFill>
                  <a:srgbClr val="FF0000"/>
                </a:solidFill>
                <a:latin typeface="微软雅黑" panose="020B0503020204020204" pitchFamily="34" charset="-122"/>
                <a:ea typeface="微软雅黑" panose="020B0503020204020204" pitchFamily="34" charset="-122"/>
              </a:rPr>
              <a:t>价值目标</a:t>
            </a:r>
            <a:r>
              <a:rPr lang="zh-CN" altLang="en-US" sz="2000" b="1" dirty="0">
                <a:solidFill>
                  <a:srgbClr val="0F0066"/>
                </a:solidFill>
                <a:latin typeface="微软雅黑" panose="020B0503020204020204" pitchFamily="34" charset="-122"/>
                <a:ea typeface="微软雅黑" panose="020B0503020204020204" pitchFamily="34" charset="-122"/>
              </a:rPr>
              <a:t>；</a:t>
            </a:r>
            <a:endParaRPr lang="zh-CN" altLang="en-US" sz="2000" b="1" dirty="0">
              <a:solidFill>
                <a:srgbClr val="0F0066"/>
              </a:solidFill>
              <a:latin typeface="微软雅黑" panose="020B0503020204020204" pitchFamily="34" charset="-122"/>
              <a:ea typeface="微软雅黑" panose="020B0503020204020204" pitchFamily="34" charset="-122"/>
            </a:endParaRPr>
          </a:p>
          <a:p>
            <a:pPr marL="800100" lvl="1" indent="-342900" latinLnBrk="1">
              <a:lnSpc>
                <a:spcPct val="120000"/>
              </a:lnSpc>
              <a:buClr>
                <a:srgbClr val="C00000"/>
              </a:buClr>
              <a:buFont typeface="Wingdings" panose="05000000000000000000" pitchFamily="2" charset="2"/>
              <a:buChar char="n"/>
            </a:pPr>
            <a:r>
              <a:rPr lang="zh-CN" altLang="en-US" sz="2000" b="1" dirty="0">
                <a:latin typeface="微软雅黑" panose="020B0503020204020204" pitchFamily="34" charset="-122"/>
                <a:ea typeface="微软雅黑" panose="020B0503020204020204" pitchFamily="34" charset="-122"/>
              </a:rPr>
              <a:t> </a:t>
            </a:r>
            <a:r>
              <a:rPr lang="zh-CN" altLang="en-US" sz="2000" b="1" dirty="0">
                <a:solidFill>
                  <a:srgbClr val="0F0066"/>
                </a:solidFill>
                <a:latin typeface="微软雅黑" panose="020B0503020204020204" pitchFamily="34" charset="-122"/>
                <a:ea typeface="微软雅黑" panose="020B0503020204020204" pitchFamily="34" charset="-122"/>
              </a:rPr>
              <a:t>另一方面表现为价值尺度和准则，成为人们判断价值事物有无价值及价值大小的</a:t>
            </a:r>
            <a:r>
              <a:rPr lang="en-US" altLang="zh-CN" sz="2400" b="1" noProof="0" smtClean="0">
                <a:ln>
                  <a:noFill/>
                </a:ln>
                <a:solidFill>
                  <a:srgbClr val="C00000"/>
                </a:solidFill>
                <a:effectLst/>
                <a:uLnTx/>
                <a:uFillTx/>
                <a:latin typeface="微软雅黑" panose="020B0503020204020204" pitchFamily="34" charset="-122"/>
                <a:ea typeface="微软雅黑" panose="020B0503020204020204" pitchFamily="34" charset="-122"/>
              </a:rPr>
              <a:t>评价标准。</a:t>
            </a:r>
            <a:endParaRPr lang="zh-CN" altLang="en-US" sz="2000" b="1" dirty="0">
              <a:solidFill>
                <a:srgbClr val="0F0066"/>
              </a:solidFill>
              <a:latin typeface="微软雅黑" panose="020B0503020204020204" pitchFamily="34" charset="-122"/>
              <a:ea typeface="微软雅黑" panose="020B0503020204020204" pitchFamily="34" charset="-122"/>
            </a:endParaRPr>
          </a:p>
          <a:p>
            <a:pPr latinLnBrk="1">
              <a:lnSpc>
                <a:spcPct val="120000"/>
              </a:lnSpc>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 对诸事物的看法和评价在心目中的主次、轻重的排序，构成</a:t>
            </a:r>
            <a:r>
              <a:rPr lang="zh-CN" altLang="en-US" sz="2400" b="1" dirty="0">
                <a:solidFill>
                  <a:srgbClr val="C00000"/>
                </a:solidFill>
                <a:latin typeface="微软雅黑" panose="020B0503020204020204" pitchFamily="34" charset="-122"/>
                <a:ea typeface="微软雅黑" panose="020B0503020204020204" pitchFamily="34" charset="-122"/>
              </a:rPr>
              <a:t>价值体系</a:t>
            </a:r>
            <a:r>
              <a:rPr lang="zh-CN" altLang="en-US" sz="2000" b="1" dirty="0">
                <a:solidFill>
                  <a:srgbClr val="C0000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203779">
                                            <p:bg/>
                                          </p:spTgt>
                                        </p:tgtEl>
                                        <p:attrNameLst>
                                          <p:attrName>style.visibility</p:attrName>
                                        </p:attrNameLst>
                                      </p:cBhvr>
                                      <p:to>
                                        <p:strVal val="visible"/>
                                      </p:to>
                                    </p:set>
                                    <p:animEffect transition="in" filter="blinds(vertical)">
                                      <p:cBhvr>
                                        <p:cTn id="7" dur="500"/>
                                        <p:tgtEl>
                                          <p:spTgt spid="203779">
                                            <p:bg/>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03779">
                                            <p:txEl>
                                              <p:pRg st="0" end="0"/>
                                            </p:txEl>
                                          </p:spTgt>
                                        </p:tgtEl>
                                        <p:attrNameLst>
                                          <p:attrName>style.visibility</p:attrName>
                                        </p:attrNameLst>
                                      </p:cBhvr>
                                      <p:to>
                                        <p:strVal val="visible"/>
                                      </p:to>
                                    </p:set>
                                    <p:animEffect transition="in" filter="blinds(horizontal)">
                                      <p:cBhvr>
                                        <p:cTn id="11" dur="500"/>
                                        <p:tgtEl>
                                          <p:spTgt spid="20377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03779">
                                            <p:txEl>
                                              <p:pRg st="1" end="1"/>
                                            </p:txEl>
                                          </p:spTgt>
                                        </p:tgtEl>
                                        <p:attrNameLst>
                                          <p:attrName>style.visibility</p:attrName>
                                        </p:attrNameLst>
                                      </p:cBhvr>
                                      <p:to>
                                        <p:strVal val="visible"/>
                                      </p:to>
                                    </p:set>
                                    <p:animEffect transition="in" filter="blinds(horizontal)">
                                      <p:cBhvr>
                                        <p:cTn id="16" dur="500"/>
                                        <p:tgtEl>
                                          <p:spTgt spid="20377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03779">
                                            <p:txEl>
                                              <p:pRg st="2" end="2"/>
                                            </p:txEl>
                                          </p:spTgt>
                                        </p:tgtEl>
                                        <p:attrNameLst>
                                          <p:attrName>style.visibility</p:attrName>
                                        </p:attrNameLst>
                                      </p:cBhvr>
                                      <p:to>
                                        <p:strVal val="visible"/>
                                      </p:to>
                                    </p:set>
                                    <p:animEffect transition="in" filter="blinds(horizontal)">
                                      <p:cBhvr>
                                        <p:cTn id="21" dur="500"/>
                                        <p:tgtEl>
                                          <p:spTgt spid="203779">
                                            <p:txEl>
                                              <p:pRg st="2" end="2"/>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03779">
                                            <p:txEl>
                                              <p:pRg st="3" end="3"/>
                                            </p:txEl>
                                          </p:spTgt>
                                        </p:tgtEl>
                                        <p:attrNameLst>
                                          <p:attrName>style.visibility</p:attrName>
                                        </p:attrNameLst>
                                      </p:cBhvr>
                                      <p:to>
                                        <p:strVal val="visible"/>
                                      </p:to>
                                    </p:set>
                                    <p:animEffect transition="in" filter="blinds(horizontal)">
                                      <p:cBhvr>
                                        <p:cTn id="24" dur="500"/>
                                        <p:tgtEl>
                                          <p:spTgt spid="203779">
                                            <p:txEl>
                                              <p:pRg st="3" end="3"/>
                                            </p:txEl>
                                          </p:spTgt>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03779">
                                            <p:txEl>
                                              <p:pRg st="4" end="4"/>
                                            </p:txEl>
                                          </p:spTgt>
                                        </p:tgtEl>
                                        <p:attrNameLst>
                                          <p:attrName>style.visibility</p:attrName>
                                        </p:attrNameLst>
                                      </p:cBhvr>
                                      <p:to>
                                        <p:strVal val="visible"/>
                                      </p:to>
                                    </p:set>
                                    <p:animEffect transition="in" filter="blinds(horizontal)">
                                      <p:cBhvr>
                                        <p:cTn id="27" dur="500"/>
                                        <p:tgtEl>
                                          <p:spTgt spid="203779">
                                            <p:txEl>
                                              <p:pRg st="4" end="4"/>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03779">
                                            <p:txEl>
                                              <p:pRg st="5" end="5"/>
                                            </p:txEl>
                                          </p:spTgt>
                                        </p:tgtEl>
                                        <p:attrNameLst>
                                          <p:attrName>style.visibility</p:attrName>
                                        </p:attrNameLst>
                                      </p:cBhvr>
                                      <p:to>
                                        <p:strVal val="visible"/>
                                      </p:to>
                                    </p:set>
                                    <p:animEffect transition="in" filter="blinds(horizontal)">
                                      <p:cBhvr>
                                        <p:cTn id="30" dur="500"/>
                                        <p:tgtEl>
                                          <p:spTgt spid="203779">
                                            <p:txEl>
                                              <p:pRg st="5" end="5"/>
                                            </p:txEl>
                                          </p:spTgt>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03779">
                                            <p:txEl>
                                              <p:pRg st="6" end="6"/>
                                            </p:txEl>
                                          </p:spTgt>
                                        </p:tgtEl>
                                        <p:attrNameLst>
                                          <p:attrName>style.visibility</p:attrName>
                                        </p:attrNameLst>
                                      </p:cBhvr>
                                      <p:to>
                                        <p:strVal val="visible"/>
                                      </p:to>
                                    </p:set>
                                    <p:animEffect transition="in" filter="blinds(horizontal)">
                                      <p:cBhvr>
                                        <p:cTn id="33" dur="500"/>
                                        <p:tgtEl>
                                          <p:spTgt spid="203779">
                                            <p:txEl>
                                              <p:pRg st="6" end="6"/>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03779">
                                            <p:txEl>
                                              <p:pRg st="7" end="7"/>
                                            </p:txEl>
                                          </p:spTgt>
                                        </p:tgtEl>
                                        <p:attrNameLst>
                                          <p:attrName>style.visibility</p:attrName>
                                        </p:attrNameLst>
                                      </p:cBhvr>
                                      <p:to>
                                        <p:strVal val="visible"/>
                                      </p:to>
                                    </p:set>
                                    <p:animEffect transition="in" filter="blinds(horizontal)">
                                      <p:cBhvr>
                                        <p:cTn id="36" dur="500"/>
                                        <p:tgtEl>
                                          <p:spTgt spid="203779">
                                            <p:txEl>
                                              <p:pRg st="7" end="7"/>
                                            </p:txEl>
                                          </p:spTgt>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03779">
                                            <p:txEl>
                                              <p:pRg st="8" end="8"/>
                                            </p:txEl>
                                          </p:spTgt>
                                        </p:tgtEl>
                                        <p:attrNameLst>
                                          <p:attrName>style.visibility</p:attrName>
                                        </p:attrNameLst>
                                      </p:cBhvr>
                                      <p:to>
                                        <p:strVal val="visible"/>
                                      </p:to>
                                    </p:set>
                                    <p:animEffect transition="in" filter="blinds(horizontal)">
                                      <p:cBhvr>
                                        <p:cTn id="39" dur="500"/>
                                        <p:tgtEl>
                                          <p:spTgt spid="2037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animBg="1" uiExpand="1" build="allAtOnce"/>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灯片编号占位符 6"/>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226306" name="Rectangle 2"/>
          <p:cNvSpPr>
            <a:spLocks noGrp="1" noChangeArrowheads="1"/>
          </p:cNvSpPr>
          <p:nvPr>
            <p:ph type="title"/>
          </p:nvPr>
        </p:nvSpPr>
        <p:spPr>
          <a:xfrm>
            <a:off x="457200" y="277813"/>
            <a:ext cx="8229600" cy="847725"/>
          </a:xfrm>
          <a:gradFill rotWithShape="1">
            <a:gsLst>
              <a:gs pos="0">
                <a:srgbClr val="CCFF66"/>
              </a:gs>
              <a:gs pos="100000">
                <a:srgbClr val="FFFF99"/>
              </a:gs>
            </a:gsLst>
            <a:lin ang="0" scaled="1"/>
          </a:gradFill>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 </a:t>
            </a:r>
            <a:r>
              <a:rPr kumimoji="0" lang="zh-CN" altLang="en-US"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7.3.1 </a:t>
            </a:r>
            <a:r>
              <a:rPr kumimoji="0" lang="zh-CN" altLang="en-US"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价值观的层级性</a:t>
            </a:r>
            <a:endParaRPr kumimoji="0" lang="zh-CN" altLang="en-US"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14340" name="Rectangle 3"/>
          <p:cNvSpPr>
            <a:spLocks noGrp="1"/>
          </p:cNvSpPr>
          <p:nvPr>
            <p:ph type="body" sz="half" idx="1"/>
          </p:nvPr>
        </p:nvSpPr>
        <p:spPr>
          <a:xfrm>
            <a:off x="457200" y="1268413"/>
            <a:ext cx="4402138" cy="4752975"/>
          </a:xfrm>
          <a:gradFill rotWithShape="1">
            <a:gsLst>
              <a:gs pos="0">
                <a:srgbClr val="FFFF00">
                  <a:alpha val="100000"/>
                </a:srgbClr>
              </a:gs>
              <a:gs pos="100000">
                <a:schemeClr val="bg1">
                  <a:alpha val="100000"/>
                </a:schemeClr>
              </a:gs>
            </a:gsLst>
            <a:lin ang="0" scaled="1"/>
            <a:tileRect/>
          </a:gradFill>
        </p:spPr>
        <p:txBody>
          <a:bodyPr vert="horz" wrap="square" lIns="91440" tIns="45720" rIns="91440" bIns="45720" anchor="t"/>
          <a:lstStyle/>
          <a:p>
            <a:pPr eaLnBrk="1" hangingPunct="1">
              <a:spcBef>
                <a:spcPct val="45000"/>
              </a:spcBef>
              <a:buClr>
                <a:schemeClr val="accent1"/>
              </a:buClr>
              <a:buSzPct val="65000"/>
              <a:buFont typeface="Wingdings" panose="05000000000000000000" pitchFamily="2" charset="2"/>
            </a:pPr>
            <a:r>
              <a:rPr lang="zh-CN" altLang="en-US" sz="2400" b="1" dirty="0">
                <a:solidFill>
                  <a:srgbClr val="993300"/>
                </a:solidFill>
                <a:latin typeface="微软雅黑" panose="020B0503020204020204" pitchFamily="34" charset="-122"/>
                <a:ea typeface="微软雅黑" panose="020B0503020204020204" pitchFamily="34" charset="-122"/>
              </a:rPr>
              <a:t>人们的生活和教育经历互不相同，因此价值观也多种多样。</a:t>
            </a:r>
            <a:endParaRPr lang="zh-CN" altLang="en-US" sz="2400" b="1" dirty="0">
              <a:solidFill>
                <a:srgbClr val="993300"/>
              </a:solidFill>
              <a:latin typeface="微软雅黑" panose="020B0503020204020204" pitchFamily="34" charset="-122"/>
              <a:ea typeface="微软雅黑" panose="020B0503020204020204" pitchFamily="34" charset="-122"/>
            </a:endParaRPr>
          </a:p>
          <a:p>
            <a:pPr eaLnBrk="1" hangingPunct="1">
              <a:buClr>
                <a:schemeClr val="accent1"/>
              </a:buClr>
              <a:buSzPct val="65000"/>
              <a:buFont typeface="Wingdings" panose="05000000000000000000" pitchFamily="2" charset="2"/>
            </a:pPr>
            <a:r>
              <a:rPr lang="zh-CN" altLang="en-US" sz="2400" b="1" dirty="0">
                <a:solidFill>
                  <a:srgbClr val="993300"/>
                </a:solidFill>
                <a:latin typeface="微软雅黑" panose="020B0503020204020204" pitchFamily="34" charset="-122"/>
                <a:ea typeface="微软雅黑" panose="020B0503020204020204" pitchFamily="34" charset="-122"/>
              </a:rPr>
              <a:t>行为科学家</a:t>
            </a:r>
            <a:r>
              <a:rPr lang="zh-CN" altLang="en-US" sz="2400" b="1" dirty="0">
                <a:solidFill>
                  <a:srgbClr val="002060"/>
                </a:solidFill>
                <a:latin typeface="微软雅黑" panose="020B0503020204020204" pitchFamily="34" charset="-122"/>
                <a:ea typeface="微软雅黑" panose="020B0503020204020204" pitchFamily="34" charset="-122"/>
              </a:rPr>
              <a:t>格雷夫斯</a:t>
            </a:r>
            <a:r>
              <a:rPr lang="zh-CN" altLang="en-US" sz="2400" b="1" dirty="0">
                <a:solidFill>
                  <a:srgbClr val="993300"/>
                </a:solidFill>
                <a:latin typeface="微软雅黑" panose="020B0503020204020204" pitchFamily="34" charset="-122"/>
                <a:ea typeface="微软雅黑" panose="020B0503020204020204" pitchFamily="34" charset="-122"/>
              </a:rPr>
              <a:t>为了把错综复杂的价值观进行归类，他曾对企业组织内各</a:t>
            </a:r>
            <a:endParaRPr lang="zh-CN" altLang="en-US" sz="2400" b="1" dirty="0">
              <a:solidFill>
                <a:srgbClr val="993300"/>
              </a:solidFill>
              <a:latin typeface="微软雅黑" panose="020B0503020204020204" pitchFamily="34" charset="-122"/>
              <a:ea typeface="微软雅黑" panose="020B0503020204020204" pitchFamily="34" charset="-122"/>
            </a:endParaRPr>
          </a:p>
          <a:p>
            <a:pPr eaLnBrk="1" hangingPunct="1">
              <a:buClr>
                <a:schemeClr val="accent1"/>
              </a:buClr>
              <a:buSzPct val="65000"/>
              <a:buFont typeface="Wingdings" panose="05000000000000000000" pitchFamily="2" charset="2"/>
              <a:buNone/>
            </a:pPr>
            <a:r>
              <a:rPr lang="zh-CN" altLang="en-US" sz="2400" b="1" dirty="0">
                <a:solidFill>
                  <a:srgbClr val="993300"/>
                </a:solidFill>
                <a:latin typeface="微软雅黑" panose="020B0503020204020204" pitchFamily="34" charset="-122"/>
                <a:ea typeface="微软雅黑" panose="020B0503020204020204" pitchFamily="34" charset="-122"/>
              </a:rPr>
              <a:t>    式人物做了大量调查，就</a:t>
            </a:r>
            <a:endParaRPr lang="zh-CN" altLang="en-US" sz="2400" b="1" dirty="0">
              <a:solidFill>
                <a:srgbClr val="993300"/>
              </a:solidFill>
              <a:latin typeface="微软雅黑" panose="020B0503020204020204" pitchFamily="34" charset="-122"/>
              <a:ea typeface="微软雅黑" panose="020B0503020204020204" pitchFamily="34" charset="-122"/>
            </a:endParaRPr>
          </a:p>
          <a:p>
            <a:pPr eaLnBrk="1" hangingPunct="1">
              <a:buClr>
                <a:schemeClr val="accent1"/>
              </a:buClr>
              <a:buSzPct val="65000"/>
              <a:buFont typeface="Wingdings" panose="05000000000000000000" pitchFamily="2" charset="2"/>
              <a:buNone/>
            </a:pPr>
            <a:r>
              <a:rPr lang="zh-CN" altLang="en-US" sz="2400" b="1" dirty="0">
                <a:solidFill>
                  <a:srgbClr val="993300"/>
                </a:solidFill>
                <a:latin typeface="微软雅黑" panose="020B0503020204020204" pitchFamily="34" charset="-122"/>
                <a:ea typeface="微软雅黑" panose="020B0503020204020204" pitchFamily="34" charset="-122"/>
              </a:rPr>
              <a:t>    他们的价值观和生活作</a:t>
            </a:r>
            <a:endParaRPr lang="zh-CN" altLang="en-US" sz="2400" b="1" dirty="0">
              <a:solidFill>
                <a:srgbClr val="993300"/>
              </a:solidFill>
              <a:latin typeface="微软雅黑" panose="020B0503020204020204" pitchFamily="34" charset="-122"/>
              <a:ea typeface="微软雅黑" panose="020B0503020204020204" pitchFamily="34" charset="-122"/>
            </a:endParaRPr>
          </a:p>
          <a:p>
            <a:pPr eaLnBrk="1" hangingPunct="1">
              <a:buClr>
                <a:schemeClr val="accent1"/>
              </a:buClr>
              <a:buSzPct val="65000"/>
              <a:buFont typeface="Wingdings" panose="05000000000000000000" pitchFamily="2" charset="2"/>
              <a:buNone/>
            </a:pPr>
            <a:r>
              <a:rPr lang="zh-CN" altLang="en-US" sz="2400" b="1" dirty="0">
                <a:solidFill>
                  <a:srgbClr val="993300"/>
                </a:solidFill>
                <a:latin typeface="微软雅黑" panose="020B0503020204020204" pitchFamily="34" charset="-122"/>
                <a:ea typeface="微软雅黑" panose="020B0503020204020204" pitchFamily="34" charset="-122"/>
              </a:rPr>
              <a:t>    风进行分析，最后概</a:t>
            </a:r>
            <a:endParaRPr lang="zh-CN" altLang="en-US" sz="2400" b="1" dirty="0">
              <a:solidFill>
                <a:srgbClr val="993300"/>
              </a:solidFill>
              <a:latin typeface="微软雅黑" panose="020B0503020204020204" pitchFamily="34" charset="-122"/>
              <a:ea typeface="微软雅黑" panose="020B0503020204020204" pitchFamily="34" charset="-122"/>
            </a:endParaRPr>
          </a:p>
          <a:p>
            <a:pPr eaLnBrk="1" hangingPunct="1">
              <a:buClr>
                <a:schemeClr val="accent1"/>
              </a:buClr>
              <a:buSzPct val="65000"/>
              <a:buFont typeface="Wingdings" panose="05000000000000000000" pitchFamily="2" charset="2"/>
              <a:buNone/>
            </a:pPr>
            <a:r>
              <a:rPr lang="zh-CN" altLang="en-US" sz="2400" b="1" dirty="0">
                <a:solidFill>
                  <a:srgbClr val="993300"/>
                </a:solidFill>
                <a:latin typeface="微软雅黑" panose="020B0503020204020204" pitchFamily="34" charset="-122"/>
                <a:ea typeface="微软雅黑" panose="020B0503020204020204" pitchFamily="34" charset="-122"/>
              </a:rPr>
              <a:t>    括出以下</a:t>
            </a:r>
            <a:r>
              <a:rPr lang="zh-CN" altLang="en-US" sz="2400" b="1" dirty="0">
                <a:solidFill>
                  <a:srgbClr val="002060"/>
                </a:solidFill>
                <a:latin typeface="微软雅黑" panose="020B0503020204020204" pitchFamily="34" charset="-122"/>
                <a:ea typeface="微软雅黑" panose="020B0503020204020204" pitchFamily="34" charset="-122"/>
              </a:rPr>
              <a:t>七个</a:t>
            </a:r>
            <a:r>
              <a:rPr lang="zh-CN" altLang="en-US" sz="2400" b="1" dirty="0">
                <a:solidFill>
                  <a:srgbClr val="993300"/>
                </a:solidFill>
                <a:latin typeface="微软雅黑" panose="020B0503020204020204" pitchFamily="34" charset="-122"/>
                <a:ea typeface="微软雅黑" panose="020B0503020204020204" pitchFamily="34" charset="-122"/>
              </a:rPr>
              <a:t>等级</a:t>
            </a:r>
            <a:r>
              <a:rPr lang="zh-CN" altLang="en-US" sz="2400" b="1" dirty="0">
                <a:solidFill>
                  <a:srgbClr val="0033CC"/>
                </a:solidFill>
                <a:ea typeface="黑体" panose="02010609060101010101" pitchFamily="49" charset="-122"/>
              </a:rPr>
              <a:t>：</a:t>
            </a:r>
            <a:r>
              <a:rPr lang="zh-CN" altLang="en-US" sz="2400" b="1" dirty="0"/>
              <a:t> </a:t>
            </a:r>
            <a:endParaRPr lang="zh-CN" altLang="en-US" sz="2400" b="1" dirty="0"/>
          </a:p>
        </p:txBody>
      </p:sp>
      <p:sp>
        <p:nvSpPr>
          <p:cNvPr id="14341" name="AutoShape 5"/>
          <p:cNvSpPr/>
          <p:nvPr/>
        </p:nvSpPr>
        <p:spPr>
          <a:xfrm>
            <a:off x="3059113" y="1628775"/>
            <a:ext cx="6121400" cy="4537075"/>
          </a:xfrm>
          <a:prstGeom prst="triangle">
            <a:avLst>
              <a:gd name="adj" fmla="val 50000"/>
            </a:avLst>
          </a:prstGeom>
          <a:solidFill>
            <a:srgbClr val="FFCC00"/>
          </a:solidFill>
          <a:ln w="9525" cap="flat" cmpd="sng">
            <a:solidFill>
              <a:schemeClr val="tx1"/>
            </a:solidFill>
            <a:prstDash val="solid"/>
            <a:miter/>
            <a:headEnd type="none" w="med" len="med"/>
            <a:tailEnd type="none" w="med" len="med"/>
          </a:ln>
        </p:spPr>
        <p:txBody>
          <a:bodyPr wrap="none" anchor="ctr"/>
          <a:lstStyle/>
          <a:p>
            <a:pPr eaLnBrk="1" hangingPunct="1"/>
            <a:endParaRPr lang="zh-CN" altLang="en-US" dirty="0">
              <a:latin typeface="Arial" panose="020B0604020202020204" pitchFamily="34" charset="0"/>
            </a:endParaRPr>
          </a:p>
        </p:txBody>
      </p:sp>
      <p:sp>
        <p:nvSpPr>
          <p:cNvPr id="14342" name="Line 6"/>
          <p:cNvSpPr/>
          <p:nvPr/>
        </p:nvSpPr>
        <p:spPr>
          <a:xfrm>
            <a:off x="3562350" y="5424488"/>
            <a:ext cx="5113338" cy="0"/>
          </a:xfrm>
          <a:prstGeom prst="line">
            <a:avLst/>
          </a:prstGeom>
          <a:ln w="9525" cap="flat" cmpd="sng">
            <a:solidFill>
              <a:schemeClr val="tx1"/>
            </a:solidFill>
            <a:prstDash val="solid"/>
            <a:headEnd type="none" w="med" len="med"/>
            <a:tailEnd type="none" w="med" len="med"/>
          </a:ln>
        </p:spPr>
      </p:sp>
      <p:sp>
        <p:nvSpPr>
          <p:cNvPr id="14343" name="Line 7"/>
          <p:cNvSpPr/>
          <p:nvPr/>
        </p:nvSpPr>
        <p:spPr>
          <a:xfrm>
            <a:off x="3995738" y="4797425"/>
            <a:ext cx="4248150" cy="0"/>
          </a:xfrm>
          <a:prstGeom prst="line">
            <a:avLst/>
          </a:prstGeom>
          <a:ln w="9525" cap="flat" cmpd="sng">
            <a:solidFill>
              <a:schemeClr val="tx1"/>
            </a:solidFill>
            <a:prstDash val="solid"/>
            <a:headEnd type="none" w="med" len="med"/>
            <a:tailEnd type="none" w="med" len="med"/>
          </a:ln>
        </p:spPr>
      </p:sp>
      <p:sp>
        <p:nvSpPr>
          <p:cNvPr id="14344" name="Line 8"/>
          <p:cNvSpPr/>
          <p:nvPr/>
        </p:nvSpPr>
        <p:spPr>
          <a:xfrm>
            <a:off x="4427538" y="4149725"/>
            <a:ext cx="3384550" cy="0"/>
          </a:xfrm>
          <a:prstGeom prst="line">
            <a:avLst/>
          </a:prstGeom>
          <a:ln w="9525" cap="flat" cmpd="sng">
            <a:solidFill>
              <a:schemeClr val="tx1"/>
            </a:solidFill>
            <a:prstDash val="solid"/>
            <a:headEnd type="none" w="med" len="med"/>
            <a:tailEnd type="none" w="med" len="med"/>
          </a:ln>
        </p:spPr>
      </p:sp>
      <p:sp>
        <p:nvSpPr>
          <p:cNvPr id="14345" name="Line 9"/>
          <p:cNvSpPr/>
          <p:nvPr/>
        </p:nvSpPr>
        <p:spPr>
          <a:xfrm>
            <a:off x="4860925" y="3487738"/>
            <a:ext cx="2519363" cy="0"/>
          </a:xfrm>
          <a:prstGeom prst="line">
            <a:avLst/>
          </a:prstGeom>
          <a:ln w="9525" cap="flat" cmpd="sng">
            <a:solidFill>
              <a:schemeClr val="tx1"/>
            </a:solidFill>
            <a:prstDash val="solid"/>
            <a:headEnd type="none" w="med" len="med"/>
            <a:tailEnd type="none" w="med" len="med"/>
          </a:ln>
        </p:spPr>
      </p:sp>
      <p:sp>
        <p:nvSpPr>
          <p:cNvPr id="14346" name="Line 10"/>
          <p:cNvSpPr/>
          <p:nvPr/>
        </p:nvSpPr>
        <p:spPr>
          <a:xfrm>
            <a:off x="5245100" y="2924175"/>
            <a:ext cx="1728788" cy="0"/>
          </a:xfrm>
          <a:prstGeom prst="line">
            <a:avLst/>
          </a:prstGeom>
          <a:ln w="9525" cap="flat" cmpd="sng">
            <a:solidFill>
              <a:schemeClr val="tx1"/>
            </a:solidFill>
            <a:prstDash val="solid"/>
            <a:headEnd type="none" w="med" len="med"/>
            <a:tailEnd type="none" w="med" len="med"/>
          </a:ln>
        </p:spPr>
      </p:sp>
      <p:sp>
        <p:nvSpPr>
          <p:cNvPr id="14347" name="Line 11"/>
          <p:cNvSpPr/>
          <p:nvPr/>
        </p:nvSpPr>
        <p:spPr>
          <a:xfrm>
            <a:off x="5651500" y="2314575"/>
            <a:ext cx="936625" cy="0"/>
          </a:xfrm>
          <a:prstGeom prst="line">
            <a:avLst/>
          </a:prstGeom>
          <a:ln w="9525" cap="flat" cmpd="sng">
            <a:solidFill>
              <a:schemeClr val="tx1"/>
            </a:solidFill>
            <a:prstDash val="solid"/>
            <a:headEnd type="none" w="med" len="med"/>
            <a:tailEnd type="none" w="med" len="med"/>
          </a:ln>
        </p:spPr>
      </p:sp>
      <p:sp>
        <p:nvSpPr>
          <p:cNvPr id="10253" name="Text Box 12"/>
          <p:cNvSpPr txBox="1"/>
          <p:nvPr/>
        </p:nvSpPr>
        <p:spPr>
          <a:xfrm>
            <a:off x="4572000" y="5516563"/>
            <a:ext cx="2160588" cy="457200"/>
          </a:xfrm>
          <a:prstGeom prst="rect">
            <a:avLst/>
          </a:prstGeom>
          <a:noFill/>
          <a:ln w="9525">
            <a:noFill/>
          </a:ln>
        </p:spPr>
        <p:txBody>
          <a:bodyPr>
            <a:spAutoFit/>
          </a:bodyPr>
          <a:lstStyle/>
          <a:p>
            <a:pPr eaLnBrk="1" hangingPunct="1">
              <a:spcBef>
                <a:spcPct val="50000"/>
              </a:spcBef>
            </a:pPr>
            <a:r>
              <a:rPr lang="zh-CN" altLang="en-US" sz="2400" b="1" dirty="0">
                <a:solidFill>
                  <a:srgbClr val="002060"/>
                </a:solidFill>
                <a:latin typeface="微软雅黑" panose="020B0503020204020204" pitchFamily="34" charset="-122"/>
                <a:ea typeface="微软雅黑" panose="020B0503020204020204" pitchFamily="34" charset="-122"/>
              </a:rPr>
              <a:t>反 应 型</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0254" name="Text Box 13"/>
          <p:cNvSpPr txBox="1"/>
          <p:nvPr/>
        </p:nvSpPr>
        <p:spPr>
          <a:xfrm>
            <a:off x="4859338" y="4868863"/>
            <a:ext cx="2160587" cy="457200"/>
          </a:xfrm>
          <a:prstGeom prst="rect">
            <a:avLst/>
          </a:prstGeom>
          <a:noFill/>
          <a:ln w="9525">
            <a:noFill/>
          </a:ln>
        </p:spPr>
        <p:txBody>
          <a:bodyPr>
            <a:spAutoFit/>
          </a:bodyPr>
          <a:lstStyle/>
          <a:p>
            <a:pPr eaLnBrk="1" hangingPunct="1">
              <a:spcBef>
                <a:spcPct val="50000"/>
              </a:spcBef>
            </a:pPr>
            <a:r>
              <a:rPr lang="zh-CN" altLang="en-US" sz="2400" b="1" dirty="0">
                <a:solidFill>
                  <a:srgbClr val="002060"/>
                </a:solidFill>
                <a:latin typeface="微软雅黑" panose="020B0503020204020204" pitchFamily="34" charset="-122"/>
                <a:ea typeface="微软雅黑" panose="020B0503020204020204" pitchFamily="34" charset="-122"/>
              </a:rPr>
              <a:t>部 落 型</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0255" name="Text Box 14"/>
          <p:cNvSpPr txBox="1"/>
          <p:nvPr/>
        </p:nvSpPr>
        <p:spPr>
          <a:xfrm>
            <a:off x="5075238" y="4221163"/>
            <a:ext cx="2160587" cy="457200"/>
          </a:xfrm>
          <a:prstGeom prst="rect">
            <a:avLst/>
          </a:prstGeom>
          <a:noFill/>
          <a:ln w="9525">
            <a:noFill/>
          </a:ln>
        </p:spPr>
        <p:txBody>
          <a:bodyPr>
            <a:spAutoFit/>
          </a:bodyPr>
          <a:lstStyle/>
          <a:p>
            <a:pPr eaLnBrk="1" hangingPunct="1">
              <a:spcBef>
                <a:spcPct val="50000"/>
              </a:spcBef>
            </a:pPr>
            <a:r>
              <a:rPr lang="zh-CN" altLang="en-US" sz="2400" b="1" dirty="0">
                <a:solidFill>
                  <a:srgbClr val="002060"/>
                </a:solidFill>
                <a:latin typeface="微软雅黑" panose="020B0503020204020204" pitchFamily="34" charset="-122"/>
                <a:ea typeface="微软雅黑" panose="020B0503020204020204" pitchFamily="34" charset="-122"/>
              </a:rPr>
              <a:t>自我中心型</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0256" name="Text Box 15"/>
          <p:cNvSpPr txBox="1"/>
          <p:nvPr/>
        </p:nvSpPr>
        <p:spPr>
          <a:xfrm>
            <a:off x="5291138" y="3573463"/>
            <a:ext cx="2160587" cy="457200"/>
          </a:xfrm>
          <a:prstGeom prst="rect">
            <a:avLst/>
          </a:prstGeom>
          <a:noFill/>
          <a:ln w="9525">
            <a:noFill/>
          </a:ln>
        </p:spPr>
        <p:txBody>
          <a:bodyPr>
            <a:spAutoFit/>
          </a:bodyPr>
          <a:lstStyle/>
          <a:p>
            <a:pPr eaLnBrk="1" hangingPunct="1">
              <a:spcBef>
                <a:spcPct val="50000"/>
              </a:spcBef>
            </a:pPr>
            <a:r>
              <a:rPr lang="zh-CN" altLang="en-US" sz="2400" b="1" dirty="0">
                <a:solidFill>
                  <a:srgbClr val="002060"/>
                </a:solidFill>
                <a:latin typeface="微软雅黑" panose="020B0503020204020204" pitchFamily="34" charset="-122"/>
                <a:ea typeface="微软雅黑" panose="020B0503020204020204" pitchFamily="34" charset="-122"/>
              </a:rPr>
              <a:t>坚持己见型</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0257" name="Text Box 16"/>
          <p:cNvSpPr txBox="1"/>
          <p:nvPr/>
        </p:nvSpPr>
        <p:spPr>
          <a:xfrm>
            <a:off x="5507038" y="2924175"/>
            <a:ext cx="2160587" cy="457200"/>
          </a:xfrm>
          <a:prstGeom prst="rect">
            <a:avLst/>
          </a:prstGeom>
          <a:noFill/>
          <a:ln w="9525">
            <a:noFill/>
          </a:ln>
        </p:spPr>
        <p:txBody>
          <a:bodyPr>
            <a:spAutoFit/>
          </a:bodyPr>
          <a:lstStyle/>
          <a:p>
            <a:pPr eaLnBrk="1" hangingPunct="1">
              <a:spcBef>
                <a:spcPct val="50000"/>
              </a:spcBef>
            </a:pPr>
            <a:r>
              <a:rPr lang="zh-CN" altLang="en-US" sz="2400" b="1" dirty="0">
                <a:solidFill>
                  <a:srgbClr val="002060"/>
                </a:solidFill>
                <a:latin typeface="微软雅黑" panose="020B0503020204020204" pitchFamily="34" charset="-122"/>
                <a:ea typeface="微软雅黑" panose="020B0503020204020204" pitchFamily="34" charset="-122"/>
              </a:rPr>
              <a:t>玩弄权术型</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0258" name="Text Box 17"/>
          <p:cNvSpPr txBox="1"/>
          <p:nvPr/>
        </p:nvSpPr>
        <p:spPr>
          <a:xfrm>
            <a:off x="5722938" y="2349500"/>
            <a:ext cx="2160587" cy="457200"/>
          </a:xfrm>
          <a:prstGeom prst="rect">
            <a:avLst/>
          </a:prstGeom>
          <a:noFill/>
          <a:ln w="9525">
            <a:noFill/>
          </a:ln>
        </p:spPr>
        <p:txBody>
          <a:bodyPr>
            <a:spAutoFit/>
          </a:bodyPr>
          <a:lstStyle/>
          <a:p>
            <a:pPr eaLnBrk="1" hangingPunct="1">
              <a:spcBef>
                <a:spcPct val="50000"/>
              </a:spcBef>
            </a:pPr>
            <a:r>
              <a:rPr lang="zh-CN" altLang="en-US" sz="2400" b="1" dirty="0">
                <a:solidFill>
                  <a:srgbClr val="002060"/>
                </a:solidFill>
                <a:latin typeface="微软雅黑" panose="020B0503020204020204" pitchFamily="34" charset="-122"/>
                <a:ea typeface="微软雅黑" panose="020B0503020204020204" pitchFamily="34" charset="-122"/>
              </a:rPr>
              <a:t>社交中心型</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0259" name="Text Box 18"/>
          <p:cNvSpPr txBox="1"/>
          <p:nvPr/>
        </p:nvSpPr>
        <p:spPr>
          <a:xfrm>
            <a:off x="5867400" y="1773238"/>
            <a:ext cx="2160588" cy="457200"/>
          </a:xfrm>
          <a:prstGeom prst="rect">
            <a:avLst/>
          </a:prstGeom>
          <a:noFill/>
          <a:ln w="9525">
            <a:noFill/>
          </a:ln>
        </p:spPr>
        <p:txBody>
          <a:bodyPr>
            <a:spAutoFit/>
          </a:bodyPr>
          <a:lstStyle/>
          <a:p>
            <a:pPr eaLnBrk="1" hangingPunct="1">
              <a:spcBef>
                <a:spcPct val="50000"/>
              </a:spcBef>
            </a:pPr>
            <a:r>
              <a:rPr lang="zh-CN" altLang="en-US" sz="2400" b="1" dirty="0">
                <a:solidFill>
                  <a:srgbClr val="002060"/>
                </a:solidFill>
                <a:latin typeface="微软雅黑" panose="020B0503020204020204" pitchFamily="34" charset="-122"/>
                <a:ea typeface="微软雅黑" panose="020B0503020204020204" pitchFamily="34" charset="-122"/>
              </a:rPr>
              <a:t>存在主义型</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26306">
                                            <p:txEl>
                                              <p:charRg st="4294967295" end="4294967295"/>
                                            </p:txEl>
                                          </p:spTgt>
                                        </p:tgtEl>
                                        <p:attrNameLst>
                                          <p:attrName>style.visibility</p:attrName>
                                        </p:attrNameLst>
                                      </p:cBhvr>
                                      <p:to>
                                        <p:strVal val="visible"/>
                                      </p:to>
                                    </p:set>
                                    <p:anim calcmode="lin" valueType="num">
                                      <p:cBhvr>
                                        <p:cTn id="7" dur="500" fill="hold"/>
                                        <p:tgtEl>
                                          <p:spTgt spid="226306">
                                            <p:txEl>
                                              <p:charRg st="4294967295" end="4294967295"/>
                                            </p:txEl>
                                          </p:spTgt>
                                        </p:tgtEl>
                                        <p:attrNameLst>
                                          <p:attrName>ppt_w</p:attrName>
                                        </p:attrNameLst>
                                      </p:cBhvr>
                                      <p:tavLst>
                                        <p:tav tm="0">
                                          <p:val>
                                            <p:fltVal val="0"/>
                                          </p:val>
                                        </p:tav>
                                        <p:tav tm="100000">
                                          <p:val>
                                            <p:strVal val="#ppt_w"/>
                                          </p:val>
                                        </p:tav>
                                      </p:tavLst>
                                    </p:anim>
                                    <p:anim calcmode="lin" valueType="num">
                                      <p:cBhvr>
                                        <p:cTn id="8" dur="500" fill="hold"/>
                                        <p:tgtEl>
                                          <p:spTgt spid="226306">
                                            <p:txEl>
                                              <p:charRg st="4294967295" end="4294967295"/>
                                            </p:txEl>
                                          </p:spTgt>
                                        </p:tgtEl>
                                        <p:attrNameLst>
                                          <p:attrName>ppt_h</p:attrName>
                                        </p:attrNameLst>
                                      </p:cBhvr>
                                      <p:tavLst>
                                        <p:tav tm="0">
                                          <p:val>
                                            <p:fltVal val="0"/>
                                          </p:val>
                                        </p:tav>
                                        <p:tav tm="100000">
                                          <p:val>
                                            <p:strVal val="#ppt_h"/>
                                          </p:val>
                                        </p:tav>
                                      </p:tavLst>
                                    </p:anim>
                                    <p:animEffect transition="in" filter="fade">
                                      <p:cBhvr>
                                        <p:cTn id="9" dur="500"/>
                                        <p:tgtEl>
                                          <p:spTgt spid="226306">
                                            <p:txEl>
                                              <p:charRg st="4294967295" end="4294967295"/>
                                            </p:txEl>
                                          </p:spTgt>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340">
                                            <p:txEl>
                                              <p:pRg st="4294967295" end="4294967295"/>
                                            </p:txEl>
                                          </p:spTgt>
                                        </p:tgtEl>
                                        <p:attrNameLst>
                                          <p:attrName>style.visibility</p:attrName>
                                        </p:attrNameLst>
                                      </p:cBhvr>
                                      <p:to>
                                        <p:strVal val="visible"/>
                                      </p:to>
                                    </p:set>
                                    <p:animEffect transition="in" filter="fade">
                                      <p:cBhvr>
                                        <p:cTn id="13" dur="1000">
                                          <p:stCondLst>
                                            <p:cond delay="0"/>
                                          </p:stCondLst>
                                        </p:cTn>
                                        <p:tgtEl>
                                          <p:spTgt spid="14340">
                                            <p:txEl>
                                              <p:pRg st="4294967295" end="4294967295"/>
                                            </p:tx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4340">
                                            <p:txEl>
                                              <p:pRg st="0" end="0"/>
                                            </p:txEl>
                                          </p:spTgt>
                                        </p:tgtEl>
                                        <p:attrNameLst>
                                          <p:attrName>style.visibility</p:attrName>
                                        </p:attrNameLst>
                                      </p:cBhvr>
                                      <p:to>
                                        <p:strVal val="visible"/>
                                      </p:to>
                                    </p:set>
                                    <p:animEffect transition="in" filter="fade">
                                      <p:cBhvr>
                                        <p:cTn id="17" dur="1000">
                                          <p:stCondLst>
                                            <p:cond delay="0"/>
                                          </p:stCondLst>
                                        </p:cTn>
                                        <p:tgtEl>
                                          <p:spTgt spid="14340">
                                            <p:txEl>
                                              <p:pRg st="0" end="0"/>
                                            </p:txEl>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14340">
                                            <p:txEl>
                                              <p:pRg st="1" end="1"/>
                                            </p:txEl>
                                          </p:spTgt>
                                        </p:tgtEl>
                                        <p:attrNameLst>
                                          <p:attrName>style.visibility</p:attrName>
                                        </p:attrNameLst>
                                      </p:cBhvr>
                                      <p:to>
                                        <p:strVal val="visible"/>
                                      </p:to>
                                    </p:set>
                                    <p:animEffect transition="in" filter="fade">
                                      <p:cBhvr>
                                        <p:cTn id="21" dur="1000">
                                          <p:stCondLst>
                                            <p:cond delay="0"/>
                                          </p:stCondLst>
                                        </p:cTn>
                                        <p:tgtEl>
                                          <p:spTgt spid="14340">
                                            <p:txEl>
                                              <p:pRg st="1" end="1"/>
                                            </p:txEl>
                                          </p:spTgt>
                                        </p:tgtEl>
                                      </p:cBhvr>
                                    </p:animEffect>
                                  </p:childTnLst>
                                </p:cTn>
                              </p:par>
                            </p:childTnLst>
                          </p:cTn>
                        </p:par>
                        <p:par>
                          <p:cTn id="22" fill="hold">
                            <p:stCondLst>
                              <p:cond delay="3500"/>
                            </p:stCondLst>
                            <p:childTnLst>
                              <p:par>
                                <p:cTn id="23" presetID="10" presetClass="entr" presetSubtype="0" fill="hold" grpId="0" nodeType="afterEffect">
                                  <p:stCondLst>
                                    <p:cond delay="200"/>
                                  </p:stCondLst>
                                  <p:childTnLst>
                                    <p:set>
                                      <p:cBhvr>
                                        <p:cTn id="24" dur="1" fill="hold">
                                          <p:stCondLst>
                                            <p:cond delay="0"/>
                                          </p:stCondLst>
                                        </p:cTn>
                                        <p:tgtEl>
                                          <p:spTgt spid="14340">
                                            <p:txEl>
                                              <p:pRg st="2" end="2"/>
                                            </p:txEl>
                                          </p:spTgt>
                                        </p:tgtEl>
                                        <p:attrNameLst>
                                          <p:attrName>style.visibility</p:attrName>
                                        </p:attrNameLst>
                                      </p:cBhvr>
                                      <p:to>
                                        <p:strVal val="visible"/>
                                      </p:to>
                                    </p:set>
                                    <p:animEffect transition="in" filter="fade">
                                      <p:cBhvr>
                                        <p:cTn id="25" dur="800">
                                          <p:stCondLst>
                                            <p:cond delay="0"/>
                                          </p:stCondLst>
                                        </p:cTn>
                                        <p:tgtEl>
                                          <p:spTgt spid="14340">
                                            <p:txEl>
                                              <p:pRg st="2" end="2"/>
                                            </p:txEl>
                                          </p:spTgt>
                                        </p:tgtEl>
                                      </p:cBhvr>
                                    </p:animEffect>
                                  </p:childTnLst>
                                </p:cTn>
                              </p:par>
                            </p:childTnLst>
                          </p:cTn>
                        </p:par>
                        <p:par>
                          <p:cTn id="26" fill="hold">
                            <p:stCondLst>
                              <p:cond delay="4700"/>
                            </p:stCondLst>
                            <p:childTnLst>
                              <p:par>
                                <p:cTn id="27" presetID="10" presetClass="entr" presetSubtype="0" fill="hold" grpId="0" nodeType="afterEffect">
                                  <p:stCondLst>
                                    <p:cond delay="0"/>
                                  </p:stCondLst>
                                  <p:childTnLst>
                                    <p:set>
                                      <p:cBhvr>
                                        <p:cTn id="28" dur="1" fill="hold">
                                          <p:stCondLst>
                                            <p:cond delay="0"/>
                                          </p:stCondLst>
                                        </p:cTn>
                                        <p:tgtEl>
                                          <p:spTgt spid="14340">
                                            <p:txEl>
                                              <p:pRg st="3" end="3"/>
                                            </p:txEl>
                                          </p:spTgt>
                                        </p:tgtEl>
                                        <p:attrNameLst>
                                          <p:attrName>style.visibility</p:attrName>
                                        </p:attrNameLst>
                                      </p:cBhvr>
                                      <p:to>
                                        <p:strVal val="visible"/>
                                      </p:to>
                                    </p:set>
                                    <p:animEffect transition="in" filter="fade">
                                      <p:cBhvr>
                                        <p:cTn id="29" dur="1000">
                                          <p:stCondLst>
                                            <p:cond delay="0"/>
                                          </p:stCondLst>
                                        </p:cTn>
                                        <p:tgtEl>
                                          <p:spTgt spid="14340">
                                            <p:txEl>
                                              <p:pRg st="3" end="3"/>
                                            </p:txEl>
                                          </p:spTgt>
                                        </p:tgtEl>
                                      </p:cBhvr>
                                    </p:animEffect>
                                  </p:childTnLst>
                                </p:cTn>
                              </p:par>
                            </p:childTnLst>
                          </p:cTn>
                        </p:par>
                        <p:par>
                          <p:cTn id="30" fill="hold">
                            <p:stCondLst>
                              <p:cond delay="5700"/>
                            </p:stCondLst>
                            <p:childTnLst>
                              <p:par>
                                <p:cTn id="31" presetID="10" presetClass="entr" presetSubtype="0" fill="hold" grpId="0" nodeType="afterEffect">
                                  <p:stCondLst>
                                    <p:cond delay="0"/>
                                  </p:stCondLst>
                                  <p:childTnLst>
                                    <p:set>
                                      <p:cBhvr>
                                        <p:cTn id="32" dur="1" fill="hold">
                                          <p:stCondLst>
                                            <p:cond delay="0"/>
                                          </p:stCondLst>
                                        </p:cTn>
                                        <p:tgtEl>
                                          <p:spTgt spid="14340">
                                            <p:txEl>
                                              <p:pRg st="4" end="4"/>
                                            </p:txEl>
                                          </p:spTgt>
                                        </p:tgtEl>
                                        <p:attrNameLst>
                                          <p:attrName>style.visibility</p:attrName>
                                        </p:attrNameLst>
                                      </p:cBhvr>
                                      <p:to>
                                        <p:strVal val="visible"/>
                                      </p:to>
                                    </p:set>
                                    <p:animEffect transition="in" filter="fade">
                                      <p:cBhvr>
                                        <p:cTn id="33" dur="1000">
                                          <p:stCondLst>
                                            <p:cond delay="0"/>
                                          </p:stCondLst>
                                        </p:cTn>
                                        <p:tgtEl>
                                          <p:spTgt spid="14340">
                                            <p:txEl>
                                              <p:pRg st="4" end="4"/>
                                            </p:txEl>
                                          </p:spTgt>
                                        </p:tgtEl>
                                      </p:cBhvr>
                                    </p:animEffect>
                                  </p:childTnLst>
                                </p:cTn>
                              </p:par>
                            </p:childTnLst>
                          </p:cTn>
                        </p:par>
                        <p:par>
                          <p:cTn id="34" fill="hold">
                            <p:stCondLst>
                              <p:cond delay="6700"/>
                            </p:stCondLst>
                            <p:childTnLst>
                              <p:par>
                                <p:cTn id="35" presetID="10" presetClass="entr" presetSubtype="0" fill="hold" grpId="0" nodeType="afterEffect">
                                  <p:stCondLst>
                                    <p:cond delay="0"/>
                                  </p:stCondLst>
                                  <p:childTnLst>
                                    <p:set>
                                      <p:cBhvr>
                                        <p:cTn id="36" dur="1" fill="hold">
                                          <p:stCondLst>
                                            <p:cond delay="0"/>
                                          </p:stCondLst>
                                        </p:cTn>
                                        <p:tgtEl>
                                          <p:spTgt spid="14340">
                                            <p:txEl>
                                              <p:pRg st="5" end="5"/>
                                            </p:txEl>
                                          </p:spTgt>
                                        </p:tgtEl>
                                        <p:attrNameLst>
                                          <p:attrName>style.visibility</p:attrName>
                                        </p:attrNameLst>
                                      </p:cBhvr>
                                      <p:to>
                                        <p:strVal val="visible"/>
                                      </p:to>
                                    </p:set>
                                    <p:animEffect transition="in" filter="fade">
                                      <p:cBhvr>
                                        <p:cTn id="37" dur="1000">
                                          <p:stCondLst>
                                            <p:cond delay="0"/>
                                          </p:stCondLst>
                                        </p:cTn>
                                        <p:tgtEl>
                                          <p:spTgt spid="14340">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0253"/>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childTnLst>
                                    <p:set>
                                      <p:cBhvr>
                                        <p:cTn id="44" dur="1" fill="hold">
                                          <p:stCondLst>
                                            <p:cond delay="0"/>
                                          </p:stCondLst>
                                        </p:cTn>
                                        <p:tgtEl>
                                          <p:spTgt spid="10254"/>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0255"/>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0256"/>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10257"/>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10258"/>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10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6" grpId="0" bldLvl="0" animBg="1"/>
      <p:bldP spid="14340" grpId="0" uiExpand="1" build="p"/>
      <p:bldP spid="10253" grpId="0"/>
      <p:bldP spid="10254" grpId="0"/>
      <p:bldP spid="10255" grpId="0"/>
      <p:bldP spid="10256" grpId="0"/>
      <p:bldP spid="10257" grpId="0"/>
      <p:bldP spid="10258" grpId="0"/>
      <p:bldP spid="102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ChangeArrowheads="1"/>
          </p:cNvSpPr>
          <p:nvPr/>
        </p:nvSpPr>
        <p:spPr bwMode="auto">
          <a:xfrm>
            <a:off x="372110" y="227965"/>
            <a:ext cx="8520430" cy="849630"/>
          </a:xfrm>
          <a:prstGeom prst="rect">
            <a:avLst/>
          </a:prstGeom>
          <a:solidFill>
            <a:schemeClr val="accent2"/>
          </a:solidFill>
          <a:ln w="9525">
            <a:noFill/>
            <a:miter lim="800000"/>
          </a:ln>
          <a:effectLst>
            <a:outerShdw dist="107763" dir="2700000" algn="ctr" rotWithShape="0">
              <a:schemeClr val="bg2">
                <a:alpha val="50000"/>
              </a:schemeClr>
            </a:outerShdw>
          </a:effectLst>
        </p:spPr>
        <p:txBody>
          <a:bodyPr anchor="ctr" anchorCtr="1"/>
          <a:lstStyle/>
          <a:p>
            <a:pPr marL="0" marR="0" lvl="0" indent="0" algn="just" defTabSz="914400" rtl="0" eaLnBrk="0" fontAlgn="ctr" latinLnBrk="0" hangingPunct="0">
              <a:lnSpc>
                <a:spcPct val="100000"/>
              </a:lnSpc>
              <a:spcBef>
                <a:spcPct val="0"/>
              </a:spcBef>
              <a:spcAft>
                <a:spcPct val="0"/>
              </a:spcAft>
              <a:buClrTx/>
              <a:buSzTx/>
              <a:buFontTx/>
              <a:buNone/>
              <a:defRPr/>
            </a:pPr>
            <a:r>
              <a:rPr lang="en-US" altLang="zh-CN" sz="4400" b="1" noProof="0" smtClean="0">
                <a:ln>
                  <a:noFill/>
                </a:ln>
                <a:solidFill>
                  <a:schemeClr val="bg1"/>
                </a:solidFill>
                <a:effectLst/>
                <a:uLnTx/>
                <a:uFillTx/>
                <a:latin typeface="微软雅黑" panose="020B0503020204020204" pitchFamily="34" charset="-122"/>
                <a:ea typeface="微软雅黑" panose="020B0503020204020204" pitchFamily="34" charset="-122"/>
                <a:sym typeface="+mn-ea"/>
              </a:rPr>
              <a:t>7.1 </a:t>
            </a:r>
            <a:r>
              <a:rPr lang="zh-CN" altLang="en-US" sz="4400" b="1" noProof="0" smtClean="0">
                <a:ln>
                  <a:noFill/>
                </a:ln>
                <a:solidFill>
                  <a:schemeClr val="bg1"/>
                </a:solidFill>
                <a:effectLst/>
                <a:uLnTx/>
                <a:uFillTx/>
                <a:latin typeface="微软雅黑" panose="020B0503020204020204" pitchFamily="34" charset="-122"/>
                <a:ea typeface="微软雅黑" panose="020B0503020204020204" pitchFamily="34" charset="-122"/>
                <a:sym typeface="+mn-ea"/>
              </a:rPr>
              <a:t>文化中包含的价值观念</a:t>
            </a:r>
            <a:endParaRPr kumimoji="0" lang="zh-CN" altLang="en-US" sz="4400" b="1" i="0" u="none" strike="noStrike" kern="120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05827" name="Rectangle 3"/>
          <p:cNvSpPr/>
          <p:nvPr/>
        </p:nvSpPr>
        <p:spPr>
          <a:xfrm>
            <a:off x="288925" y="1179195"/>
            <a:ext cx="8736965" cy="2416810"/>
          </a:xfrm>
          <a:prstGeom prst="rect">
            <a:avLst/>
          </a:prstGeom>
          <a:solidFill>
            <a:srgbClr val="00FFFF"/>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20000"/>
              </a:lnSpc>
              <a:buClr>
                <a:srgbClr val="C00000"/>
              </a:buClr>
              <a:buFont typeface="Wingdings" panose="05000000000000000000" charset="0"/>
              <a:buChar char="p"/>
            </a:pPr>
            <a:r>
              <a:rPr lang="zh-CN" altLang="en-US" sz="1800" b="1" dirty="0">
                <a:latin typeface="Times New Roman" panose="02020603050405020304" pitchFamily="18" charset="0"/>
                <a:ea typeface="楷体_GB2312" pitchFamily="49" charset="-122"/>
              </a:rPr>
              <a:t> </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一种文化所包含的价值观念，是该社会或者群体普遍保持的共同信仰或者信念</a:t>
            </a:r>
            <a:r>
              <a:rPr lang="zh-CN" altLang="en-US" sz="20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，即认为</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某些目的、关系、活动、情感是重要的。</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a:p>
            <a:pPr lvl="1" algn="l" latinLnBrk="1">
              <a:lnSpc>
                <a:spcPct val="120000"/>
              </a:lnSpc>
              <a:buClr>
                <a:srgbClr val="C00000"/>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价值观念体现在信仰、追求、精神动力和动机方面；</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lvl="1" algn="l" latinLnBrk="1">
              <a:lnSpc>
                <a:spcPct val="120000"/>
              </a:lnSpc>
              <a:buClr>
                <a:srgbClr val="C00000"/>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价值中最重要的因素就是信仰、信念。</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lvl="1" algn="l" latinLnBrk="1">
              <a:lnSpc>
                <a:spcPct val="120000"/>
              </a:lnSpc>
              <a:buClr>
                <a:srgbClr val="C00000"/>
              </a:buClr>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罗克奇：</a:t>
            </a:r>
            <a:r>
              <a:rPr lang="zh-CN" altLang="en-US"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价值是人需要和社会要求的认识表现，是关于期望的行动目的和行为方式规定的信仰或者面向未来的信仰。常见的价值观念有</a:t>
            </a:r>
            <a:r>
              <a:rPr lang="en-US" altLang="zh-CN"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5828" name="Rectangle 4"/>
          <p:cNvSpPr/>
          <p:nvPr/>
        </p:nvSpPr>
        <p:spPr>
          <a:xfrm>
            <a:off x="272415" y="3659505"/>
            <a:ext cx="8731885" cy="3013710"/>
          </a:xfrm>
          <a:prstGeom prst="rect">
            <a:avLst/>
          </a:prstGeom>
          <a:solidFill>
            <a:srgbClr val="FFFF99"/>
          </a:solidFill>
          <a:ln w="22225" cap="flat" cmpd="sng">
            <a:solidFill>
              <a:srgbClr val="3366FF"/>
            </a:solidFill>
            <a:prstDash val="solid"/>
            <a:miter/>
            <a:headEnd type="none" w="med" len="med"/>
            <a:tailEnd type="none" w="med" len="med"/>
          </a:ln>
        </p:spPr>
        <p:txBody>
          <a:bodyPr lIns="54000" rIns="54000" anchor="ctr"/>
          <a:lstStyle/>
          <a:p>
            <a:pPr marL="285750" indent="-285750" algn="l" latinLnBrk="1">
              <a:lnSpc>
                <a:spcPct val="100000"/>
              </a:lnSpc>
              <a:buClr>
                <a:srgbClr val="C00000"/>
              </a:buClr>
              <a:buSzPct val="85000"/>
              <a:buFont typeface="Wingdings" panose="05000000000000000000" charset="0"/>
              <a:buChar char="p"/>
            </a:pPr>
            <a:r>
              <a:rPr lang="zh-CN" altLang="en-US" sz="1800" dirty="0">
                <a:latin typeface="Times New Roman" panose="02020603050405020304" pitchFamily="18" charset="0"/>
              </a:rPr>
              <a:t> </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信仰是最高精神需要。</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精神需要重于物质。物质需要重于一切。物质需要不能代替精神需要。</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00000"/>
              </a:lnSpc>
              <a:buClr>
                <a:srgbClr val="C00000"/>
              </a:buClr>
              <a:buSzPct val="85000"/>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知识能够代替</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不能代替信仰信念？</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能力可以</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不可以代替信仰信念？</a:t>
            </a:r>
            <a:endParaRPr lang="zh-CN" altLang="en-US" sz="20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00000"/>
              </a:lnSpc>
              <a:buClr>
                <a:srgbClr val="C00000"/>
              </a:buClr>
              <a:buSzPct val="85000"/>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耐心（忍耐）和期望是人生精神动力。</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00000"/>
              </a:lnSpc>
              <a:buClr>
                <a:srgbClr val="C00000"/>
              </a:buClr>
              <a:buSzPct val="85000"/>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偶像崇拜是人生信念的来源 </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是缺乏自信的表现</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00000"/>
              </a:lnSpc>
              <a:buClr>
                <a:srgbClr val="C00000"/>
              </a:buClr>
              <a:buSzPct val="85000"/>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金钱、名利、地位、实力是人生最重要的信念 </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是人生虚幻。</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00000"/>
              </a:lnSpc>
              <a:buClr>
                <a:srgbClr val="C00000"/>
              </a:buClr>
              <a:buSzPct val="85000"/>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知识改变命运</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不能改变命运。</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00000"/>
              </a:lnSpc>
              <a:buClr>
                <a:srgbClr val="C00000"/>
              </a:buClr>
              <a:buSzPct val="85000"/>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人生而善 </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人生而有罪？</a:t>
            </a:r>
            <a:r>
              <a:rPr lang="zh-CN" altLang="en-US" sz="20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自私是人的天性</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人生无本性，是后天学的。</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00000"/>
              </a:lnSpc>
              <a:buClr>
                <a:srgbClr val="C00000"/>
              </a:buClr>
              <a:buSzPct val="85000"/>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人时而性恶 </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善。人性会改变。（</a:t>
            </a:r>
            <a:r>
              <a:rPr lang="zh-CN" altLang="en-US" sz="20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人有三性：动物性、人性、超越性。</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灯片编号占位符 1"/>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205827">
                                            <p:bg/>
                                          </p:spTgt>
                                        </p:tgtEl>
                                        <p:attrNameLst>
                                          <p:attrName>style.visibility</p:attrName>
                                        </p:attrNameLst>
                                      </p:cBhvr>
                                      <p:to>
                                        <p:strVal val="visible"/>
                                      </p:to>
                                    </p:set>
                                    <p:animEffect transition="in" filter="blinds(vertical)">
                                      <p:cBhvr>
                                        <p:cTn id="7" dur="500"/>
                                        <p:tgtEl>
                                          <p:spTgt spid="205827">
                                            <p:bg/>
                                          </p:spTgt>
                                        </p:tgtEl>
                                      </p:cBhvr>
                                    </p:animEffect>
                                  </p:childTnLst>
                                </p:cTn>
                              </p:par>
                              <p:par>
                                <p:cTn id="8" presetID="3" presetClass="entr" presetSubtype="5" fill="hold" grpId="0" nodeType="withEffect">
                                  <p:stCondLst>
                                    <p:cond delay="0"/>
                                  </p:stCondLst>
                                  <p:childTnLst>
                                    <p:set>
                                      <p:cBhvr>
                                        <p:cTn id="9" dur="1" fill="hold">
                                          <p:stCondLst>
                                            <p:cond delay="0"/>
                                          </p:stCondLst>
                                        </p:cTn>
                                        <p:tgtEl>
                                          <p:spTgt spid="205827">
                                            <p:txEl>
                                              <p:pRg st="0" end="0"/>
                                            </p:txEl>
                                          </p:spTgt>
                                        </p:tgtEl>
                                        <p:attrNameLst>
                                          <p:attrName>style.visibility</p:attrName>
                                        </p:attrNameLst>
                                      </p:cBhvr>
                                      <p:to>
                                        <p:strVal val="visible"/>
                                      </p:to>
                                    </p:set>
                                    <p:animEffect transition="in" filter="blinds(vertical)">
                                      <p:cBhvr>
                                        <p:cTn id="10" dur="500"/>
                                        <p:tgtEl>
                                          <p:spTgt spid="205827">
                                            <p:txEl>
                                              <p:pRg st="0" end="0"/>
                                            </p:txEl>
                                          </p:spTgt>
                                        </p:tgtEl>
                                      </p:cBhvr>
                                    </p:animEffect>
                                  </p:childTnLst>
                                </p:cTn>
                              </p:par>
                              <p:par>
                                <p:cTn id="11" presetID="3" presetClass="entr" presetSubtype="5" fill="hold" grpId="0" nodeType="withEffect">
                                  <p:stCondLst>
                                    <p:cond delay="0"/>
                                  </p:stCondLst>
                                  <p:childTnLst>
                                    <p:set>
                                      <p:cBhvr>
                                        <p:cTn id="12" dur="1" fill="hold">
                                          <p:stCondLst>
                                            <p:cond delay="0"/>
                                          </p:stCondLst>
                                        </p:cTn>
                                        <p:tgtEl>
                                          <p:spTgt spid="205827">
                                            <p:txEl>
                                              <p:pRg st="1" end="1"/>
                                            </p:txEl>
                                          </p:spTgt>
                                        </p:tgtEl>
                                        <p:attrNameLst>
                                          <p:attrName>style.visibility</p:attrName>
                                        </p:attrNameLst>
                                      </p:cBhvr>
                                      <p:to>
                                        <p:strVal val="visible"/>
                                      </p:to>
                                    </p:set>
                                    <p:animEffect transition="in" filter="blinds(vertical)">
                                      <p:cBhvr>
                                        <p:cTn id="13" dur="500"/>
                                        <p:tgtEl>
                                          <p:spTgt spid="205827">
                                            <p:txEl>
                                              <p:pRg st="1" end="1"/>
                                            </p:txEl>
                                          </p:spTgt>
                                        </p:tgtEl>
                                      </p:cBhvr>
                                    </p:animEffect>
                                  </p:childTnLst>
                                </p:cTn>
                              </p:par>
                              <p:par>
                                <p:cTn id="14" presetID="3" presetClass="entr" presetSubtype="5" fill="hold" grpId="0" nodeType="withEffect">
                                  <p:stCondLst>
                                    <p:cond delay="0"/>
                                  </p:stCondLst>
                                  <p:childTnLst>
                                    <p:set>
                                      <p:cBhvr>
                                        <p:cTn id="15" dur="1" fill="hold">
                                          <p:stCondLst>
                                            <p:cond delay="0"/>
                                          </p:stCondLst>
                                        </p:cTn>
                                        <p:tgtEl>
                                          <p:spTgt spid="205827">
                                            <p:txEl>
                                              <p:pRg st="2" end="2"/>
                                            </p:txEl>
                                          </p:spTgt>
                                        </p:tgtEl>
                                        <p:attrNameLst>
                                          <p:attrName>style.visibility</p:attrName>
                                        </p:attrNameLst>
                                      </p:cBhvr>
                                      <p:to>
                                        <p:strVal val="visible"/>
                                      </p:to>
                                    </p:set>
                                    <p:animEffect transition="in" filter="blinds(vertical)">
                                      <p:cBhvr>
                                        <p:cTn id="16" dur="500"/>
                                        <p:tgtEl>
                                          <p:spTgt spid="205827">
                                            <p:txEl>
                                              <p:pRg st="2" end="2"/>
                                            </p:txEl>
                                          </p:spTgt>
                                        </p:tgtEl>
                                      </p:cBhvr>
                                    </p:animEffect>
                                  </p:childTnLst>
                                </p:cTn>
                              </p:par>
                              <p:par>
                                <p:cTn id="17" presetID="3" presetClass="entr" presetSubtype="5" fill="hold" grpId="0" nodeType="withEffect">
                                  <p:stCondLst>
                                    <p:cond delay="0"/>
                                  </p:stCondLst>
                                  <p:childTnLst>
                                    <p:set>
                                      <p:cBhvr>
                                        <p:cTn id="18" dur="1" fill="hold">
                                          <p:stCondLst>
                                            <p:cond delay="0"/>
                                          </p:stCondLst>
                                        </p:cTn>
                                        <p:tgtEl>
                                          <p:spTgt spid="205827">
                                            <p:txEl>
                                              <p:pRg st="3" end="3"/>
                                            </p:txEl>
                                          </p:spTgt>
                                        </p:tgtEl>
                                        <p:attrNameLst>
                                          <p:attrName>style.visibility</p:attrName>
                                        </p:attrNameLst>
                                      </p:cBhvr>
                                      <p:to>
                                        <p:strVal val="visible"/>
                                      </p:to>
                                    </p:set>
                                    <p:animEffect transition="in" filter="blinds(vertical)">
                                      <p:cBhvr>
                                        <p:cTn id="19" dur="500"/>
                                        <p:tgtEl>
                                          <p:spTgt spid="205827">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0" presetClass="entr" presetSubtype="0" fill="hold" grpId="0" nodeType="clickEffect">
                                  <p:stCondLst>
                                    <p:cond delay="0"/>
                                  </p:stCondLst>
                                  <p:childTnLst>
                                    <p:set>
                                      <p:cBhvr>
                                        <p:cTn id="23" dur="1" fill="hold">
                                          <p:stCondLst>
                                            <p:cond delay="0"/>
                                          </p:stCondLst>
                                        </p:cTn>
                                        <p:tgtEl>
                                          <p:spTgt spid="205828">
                                            <p:bg/>
                                          </p:spTgt>
                                        </p:tgtEl>
                                        <p:attrNameLst>
                                          <p:attrName>style.visibility</p:attrName>
                                        </p:attrNameLst>
                                      </p:cBhvr>
                                      <p:to>
                                        <p:strVal val="visible"/>
                                      </p:to>
                                    </p:set>
                                    <p:animEffect transition="in" filter="wedge">
                                      <p:cBhvr>
                                        <p:cTn id="24" dur="500"/>
                                        <p:tgtEl>
                                          <p:spTgt spid="205828">
                                            <p:bg/>
                                          </p:spTgt>
                                        </p:tgtEl>
                                      </p:cBhvr>
                                    </p:animEffect>
                                  </p:childTnLst>
                                </p:cTn>
                              </p:par>
                              <p:par>
                                <p:cTn id="25" presetID="20" presetClass="entr" presetSubtype="0" fill="hold" grpId="0" nodeType="withEffect">
                                  <p:stCondLst>
                                    <p:cond delay="0"/>
                                  </p:stCondLst>
                                  <p:childTnLst>
                                    <p:set>
                                      <p:cBhvr>
                                        <p:cTn id="26" dur="1" fill="hold">
                                          <p:stCondLst>
                                            <p:cond delay="0"/>
                                          </p:stCondLst>
                                        </p:cTn>
                                        <p:tgtEl>
                                          <p:spTgt spid="205828">
                                            <p:txEl>
                                              <p:pRg st="0" end="0"/>
                                            </p:txEl>
                                          </p:spTgt>
                                        </p:tgtEl>
                                        <p:attrNameLst>
                                          <p:attrName>style.visibility</p:attrName>
                                        </p:attrNameLst>
                                      </p:cBhvr>
                                      <p:to>
                                        <p:strVal val="visible"/>
                                      </p:to>
                                    </p:set>
                                    <p:animEffect transition="in" filter="wedge">
                                      <p:cBhvr>
                                        <p:cTn id="27" dur="500"/>
                                        <p:tgtEl>
                                          <p:spTgt spid="205828">
                                            <p:txEl>
                                              <p:pRg st="0" end="0"/>
                                            </p:txEl>
                                          </p:spTgt>
                                        </p:tgtEl>
                                      </p:cBhvr>
                                    </p:animEffect>
                                  </p:childTnLst>
                                </p:cTn>
                              </p:par>
                              <p:par>
                                <p:cTn id="28" presetID="20" presetClass="entr" presetSubtype="0" fill="hold" grpId="0" nodeType="withEffect">
                                  <p:stCondLst>
                                    <p:cond delay="0"/>
                                  </p:stCondLst>
                                  <p:childTnLst>
                                    <p:set>
                                      <p:cBhvr>
                                        <p:cTn id="29" dur="1" fill="hold">
                                          <p:stCondLst>
                                            <p:cond delay="0"/>
                                          </p:stCondLst>
                                        </p:cTn>
                                        <p:tgtEl>
                                          <p:spTgt spid="205828">
                                            <p:txEl>
                                              <p:pRg st="1" end="1"/>
                                            </p:txEl>
                                          </p:spTgt>
                                        </p:tgtEl>
                                        <p:attrNameLst>
                                          <p:attrName>style.visibility</p:attrName>
                                        </p:attrNameLst>
                                      </p:cBhvr>
                                      <p:to>
                                        <p:strVal val="visible"/>
                                      </p:to>
                                    </p:set>
                                    <p:animEffect transition="in" filter="wedge">
                                      <p:cBhvr>
                                        <p:cTn id="30" dur="500"/>
                                        <p:tgtEl>
                                          <p:spTgt spid="205828">
                                            <p:txEl>
                                              <p:pRg st="1" end="1"/>
                                            </p:txEl>
                                          </p:spTgt>
                                        </p:tgtEl>
                                      </p:cBhvr>
                                    </p:animEffect>
                                  </p:childTnLst>
                                </p:cTn>
                              </p:par>
                              <p:par>
                                <p:cTn id="31" presetID="20" presetClass="entr" presetSubtype="0" fill="hold" grpId="0" nodeType="withEffect">
                                  <p:stCondLst>
                                    <p:cond delay="0"/>
                                  </p:stCondLst>
                                  <p:childTnLst>
                                    <p:set>
                                      <p:cBhvr>
                                        <p:cTn id="32" dur="1" fill="hold">
                                          <p:stCondLst>
                                            <p:cond delay="0"/>
                                          </p:stCondLst>
                                        </p:cTn>
                                        <p:tgtEl>
                                          <p:spTgt spid="205828">
                                            <p:txEl>
                                              <p:pRg st="2" end="2"/>
                                            </p:txEl>
                                          </p:spTgt>
                                        </p:tgtEl>
                                        <p:attrNameLst>
                                          <p:attrName>style.visibility</p:attrName>
                                        </p:attrNameLst>
                                      </p:cBhvr>
                                      <p:to>
                                        <p:strVal val="visible"/>
                                      </p:to>
                                    </p:set>
                                    <p:animEffect transition="in" filter="wedge">
                                      <p:cBhvr>
                                        <p:cTn id="33" dur="500"/>
                                        <p:tgtEl>
                                          <p:spTgt spid="205828">
                                            <p:txEl>
                                              <p:pRg st="2" end="2"/>
                                            </p:txEl>
                                          </p:spTgt>
                                        </p:tgtEl>
                                      </p:cBhvr>
                                    </p:animEffect>
                                  </p:childTnLst>
                                </p:cTn>
                              </p:par>
                              <p:par>
                                <p:cTn id="34" presetID="20" presetClass="entr" presetSubtype="0" fill="hold" grpId="0" nodeType="withEffect">
                                  <p:stCondLst>
                                    <p:cond delay="0"/>
                                  </p:stCondLst>
                                  <p:childTnLst>
                                    <p:set>
                                      <p:cBhvr>
                                        <p:cTn id="35" dur="1" fill="hold">
                                          <p:stCondLst>
                                            <p:cond delay="0"/>
                                          </p:stCondLst>
                                        </p:cTn>
                                        <p:tgtEl>
                                          <p:spTgt spid="205828">
                                            <p:txEl>
                                              <p:pRg st="3" end="3"/>
                                            </p:txEl>
                                          </p:spTgt>
                                        </p:tgtEl>
                                        <p:attrNameLst>
                                          <p:attrName>style.visibility</p:attrName>
                                        </p:attrNameLst>
                                      </p:cBhvr>
                                      <p:to>
                                        <p:strVal val="visible"/>
                                      </p:to>
                                    </p:set>
                                    <p:animEffect transition="in" filter="wedge">
                                      <p:cBhvr>
                                        <p:cTn id="36" dur="500"/>
                                        <p:tgtEl>
                                          <p:spTgt spid="205828">
                                            <p:txEl>
                                              <p:pRg st="3" end="3"/>
                                            </p:txEl>
                                          </p:spTgt>
                                        </p:tgtEl>
                                      </p:cBhvr>
                                    </p:animEffect>
                                  </p:childTnLst>
                                </p:cTn>
                              </p:par>
                              <p:par>
                                <p:cTn id="37" presetID="20" presetClass="entr" presetSubtype="0" fill="hold" grpId="0" nodeType="withEffect">
                                  <p:stCondLst>
                                    <p:cond delay="0"/>
                                  </p:stCondLst>
                                  <p:childTnLst>
                                    <p:set>
                                      <p:cBhvr>
                                        <p:cTn id="38" dur="1" fill="hold">
                                          <p:stCondLst>
                                            <p:cond delay="0"/>
                                          </p:stCondLst>
                                        </p:cTn>
                                        <p:tgtEl>
                                          <p:spTgt spid="205828">
                                            <p:txEl>
                                              <p:pRg st="4" end="4"/>
                                            </p:txEl>
                                          </p:spTgt>
                                        </p:tgtEl>
                                        <p:attrNameLst>
                                          <p:attrName>style.visibility</p:attrName>
                                        </p:attrNameLst>
                                      </p:cBhvr>
                                      <p:to>
                                        <p:strVal val="visible"/>
                                      </p:to>
                                    </p:set>
                                    <p:animEffect transition="in" filter="wedge">
                                      <p:cBhvr>
                                        <p:cTn id="39" dur="500"/>
                                        <p:tgtEl>
                                          <p:spTgt spid="205828">
                                            <p:txEl>
                                              <p:pRg st="4" end="4"/>
                                            </p:txEl>
                                          </p:spTgt>
                                        </p:tgtEl>
                                      </p:cBhvr>
                                    </p:animEffect>
                                  </p:childTnLst>
                                </p:cTn>
                              </p:par>
                              <p:par>
                                <p:cTn id="40" presetID="20" presetClass="entr" presetSubtype="0" fill="hold" grpId="0" nodeType="withEffect">
                                  <p:stCondLst>
                                    <p:cond delay="0"/>
                                  </p:stCondLst>
                                  <p:childTnLst>
                                    <p:set>
                                      <p:cBhvr>
                                        <p:cTn id="41" dur="1" fill="hold">
                                          <p:stCondLst>
                                            <p:cond delay="0"/>
                                          </p:stCondLst>
                                        </p:cTn>
                                        <p:tgtEl>
                                          <p:spTgt spid="205828">
                                            <p:txEl>
                                              <p:pRg st="5" end="5"/>
                                            </p:txEl>
                                          </p:spTgt>
                                        </p:tgtEl>
                                        <p:attrNameLst>
                                          <p:attrName>style.visibility</p:attrName>
                                        </p:attrNameLst>
                                      </p:cBhvr>
                                      <p:to>
                                        <p:strVal val="visible"/>
                                      </p:to>
                                    </p:set>
                                    <p:animEffect transition="in" filter="wedge">
                                      <p:cBhvr>
                                        <p:cTn id="42" dur="500"/>
                                        <p:tgtEl>
                                          <p:spTgt spid="205828">
                                            <p:txEl>
                                              <p:pRg st="5" end="5"/>
                                            </p:txEl>
                                          </p:spTgt>
                                        </p:tgtEl>
                                      </p:cBhvr>
                                    </p:animEffect>
                                  </p:childTnLst>
                                </p:cTn>
                              </p:par>
                              <p:par>
                                <p:cTn id="43" presetID="20" presetClass="entr" presetSubtype="0" fill="hold" grpId="0" nodeType="withEffect">
                                  <p:stCondLst>
                                    <p:cond delay="0"/>
                                  </p:stCondLst>
                                  <p:childTnLst>
                                    <p:set>
                                      <p:cBhvr>
                                        <p:cTn id="44" dur="1" fill="hold">
                                          <p:stCondLst>
                                            <p:cond delay="0"/>
                                          </p:stCondLst>
                                        </p:cTn>
                                        <p:tgtEl>
                                          <p:spTgt spid="205828">
                                            <p:txEl>
                                              <p:pRg st="6" end="6"/>
                                            </p:txEl>
                                          </p:spTgt>
                                        </p:tgtEl>
                                        <p:attrNameLst>
                                          <p:attrName>style.visibility</p:attrName>
                                        </p:attrNameLst>
                                      </p:cBhvr>
                                      <p:to>
                                        <p:strVal val="visible"/>
                                      </p:to>
                                    </p:set>
                                    <p:animEffect transition="in" filter="wedge">
                                      <p:cBhvr>
                                        <p:cTn id="45" dur="500"/>
                                        <p:tgtEl>
                                          <p:spTgt spid="205828">
                                            <p:txEl>
                                              <p:pRg st="6" end="6"/>
                                            </p:txEl>
                                          </p:spTgt>
                                        </p:tgtEl>
                                      </p:cBhvr>
                                    </p:animEffect>
                                  </p:childTnLst>
                                </p:cTn>
                              </p:par>
                              <p:par>
                                <p:cTn id="46" presetID="20" presetClass="entr" presetSubtype="0" fill="hold" grpId="0" nodeType="withEffect">
                                  <p:stCondLst>
                                    <p:cond delay="0"/>
                                  </p:stCondLst>
                                  <p:childTnLst>
                                    <p:set>
                                      <p:cBhvr>
                                        <p:cTn id="47" dur="1" fill="hold">
                                          <p:stCondLst>
                                            <p:cond delay="0"/>
                                          </p:stCondLst>
                                        </p:cTn>
                                        <p:tgtEl>
                                          <p:spTgt spid="205828">
                                            <p:txEl>
                                              <p:pRg st="7" end="7"/>
                                            </p:txEl>
                                          </p:spTgt>
                                        </p:tgtEl>
                                        <p:attrNameLst>
                                          <p:attrName>style.visibility</p:attrName>
                                        </p:attrNameLst>
                                      </p:cBhvr>
                                      <p:to>
                                        <p:strVal val="visible"/>
                                      </p:to>
                                    </p:set>
                                    <p:animEffect transition="in" filter="wedge">
                                      <p:cBhvr>
                                        <p:cTn id="48" dur="500"/>
                                        <p:tgtEl>
                                          <p:spTgt spid="20582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7" grpId="0" animBg="1" uiExpand="1" build="allAtOnce"/>
      <p:bldP spid="205828" grpId="0" animBg="1" uiExpand="1"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227330" name="Rectangle 2"/>
          <p:cNvSpPr>
            <a:spLocks noGrp="1" noChangeArrowheads="1"/>
          </p:cNvSpPr>
          <p:nvPr>
            <p:ph type="title"/>
          </p:nvPr>
        </p:nvSpPr>
        <p:spPr>
          <a:xfrm>
            <a:off x="457200" y="115888"/>
            <a:ext cx="8229600" cy="720725"/>
          </a:xfrm>
          <a:gradFill rotWithShape="1">
            <a:gsLst>
              <a:gs pos="0">
                <a:schemeClr val="hlink"/>
              </a:gs>
              <a:gs pos="100000">
                <a:srgbClr val="FF3300"/>
              </a:gs>
            </a:gsLst>
            <a:lin ang="0" scaled="1"/>
          </a:gradFill>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     </a:t>
            </a:r>
            <a:r>
              <a:rPr kumimoji="0" lang="zh-CN" altLang="en-US" sz="4400" b="1" i="0" u="none" strike="noStrike" kern="0" cap="none" spc="0" normalizeH="0" baseline="0" noProof="0" dirty="0" smtClean="0">
                <a:ln>
                  <a:noFill/>
                </a:ln>
                <a:solidFill>
                  <a:srgbClr val="FFFF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7.3.1 </a:t>
            </a:r>
            <a:r>
              <a:rPr kumimoji="0" lang="zh-CN" altLang="en-US" sz="4400" b="1" i="0" u="none" strike="noStrike" kern="0" cap="none" spc="0" normalizeH="0" baseline="0" noProof="0" dirty="0" smtClean="0">
                <a:ln>
                  <a:noFill/>
                </a:ln>
                <a:solidFill>
                  <a:srgbClr val="FFFF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价值观的</a:t>
            </a:r>
            <a:r>
              <a:rPr kumimoji="0" lang="zh-CN" altLang="en-US" sz="4400" b="1" i="0" u="none" strike="noStrike" kern="0" cap="none" spc="0" normalizeH="0" baseline="0" noProof="0" dirty="0" smtClean="0">
                <a:ln>
                  <a:noFill/>
                </a:ln>
                <a:solidFill>
                  <a:srgbClr val="FFFF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层级性</a:t>
            </a:r>
            <a:endParaRPr kumimoji="0" lang="zh-CN" altLang="en-US" sz="4400" b="1" i="0" u="none" strike="noStrike" kern="0" cap="none" spc="0" normalizeH="0" baseline="0" noProof="0" dirty="0" smtClean="0">
              <a:ln>
                <a:noFill/>
              </a:ln>
              <a:solidFill>
                <a:srgbClr val="FFFF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227331" name="Rectangle 3"/>
          <p:cNvSpPr>
            <a:spLocks noGrp="1" noChangeArrowheads="1"/>
          </p:cNvSpPr>
          <p:nvPr>
            <p:ph idx="1"/>
          </p:nvPr>
        </p:nvSpPr>
        <p:spPr>
          <a:xfrm>
            <a:off x="457200" y="942975"/>
            <a:ext cx="8229600" cy="5581650"/>
          </a:xfrm>
          <a:gradFill rotWithShape="1">
            <a:gsLst>
              <a:gs pos="0">
                <a:srgbClr val="B6C400"/>
              </a:gs>
              <a:gs pos="100000">
                <a:srgbClr val="FFCC99"/>
              </a:gs>
            </a:gsLst>
            <a:lin ang="0" scaled="1"/>
          </a:gradFill>
        </p:spPr>
        <p:txBody>
          <a:bodyPr vert="horz" wrap="square" lIns="91440" tIns="45720" rIns="91440" bIns="45720" numCol="1" anchor="t" anchorCtr="0" compatLnSpc="1"/>
          <a:lstStyle/>
          <a:p>
            <a:pPr marL="342900" marR="0" lvl="0" indent="-342900" algn="l" defTabSz="914400" rtl="0" eaLnBrk="1" fontAlgn="base" latinLnBrk="0" hangingPunct="1">
              <a:lnSpc>
                <a:spcPct val="110000"/>
              </a:lnSpc>
              <a:spcBef>
                <a:spcPts val="600"/>
              </a:spcBef>
              <a:spcAft>
                <a:spcPct val="0"/>
              </a:spcAft>
              <a:buClr>
                <a:schemeClr val="accent1"/>
              </a:buClr>
              <a:buSzPct val="65000"/>
              <a:buFont typeface="Wingdings" panose="05000000000000000000" pitchFamily="2" charset="2"/>
              <a:buChar char="n"/>
              <a:defRPr/>
            </a:pPr>
            <a:r>
              <a:rPr kumimoji="0" lang="zh-CN" altLang="en-US" sz="20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第一级</a:t>
            </a:r>
            <a:r>
              <a:rPr kumimoji="0" lang="zh-CN" altLang="en-US" sz="2000" b="1" i="0" u="none" strike="noStrike" kern="0" cap="none" spc="0" normalizeH="0" baseline="0" noProof="0" dirty="0" smtClean="0">
                <a:ln>
                  <a:noFill/>
                </a:ln>
                <a:solidFill>
                  <a:srgbClr val="00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，反应型</a:t>
            </a:r>
            <a:r>
              <a:rPr kumimoji="0" lang="zh-CN" altLang="en-US"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该类型的人并不意识自己和周围的人类是作为人类而存在的。他们可是照着自己基本的生理需要做出反应，而不顾其他任何条件。这种人非常少见，实际</a:t>
            </a:r>
            <a:r>
              <a:rPr kumimoji="0" lang="zh-CN" altLang="en-US"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等于婴儿</a:t>
            </a:r>
            <a:r>
              <a:rPr kumimoji="0" lang="zh-CN" altLang="en-US" sz="2000" b="0"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a:t>
            </a:r>
            <a:endParaRPr kumimoji="0" lang="zh-CN" altLang="en-US" sz="2000" b="0"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10000"/>
              </a:lnSpc>
              <a:spcBef>
                <a:spcPts val="600"/>
              </a:spcBef>
              <a:spcAft>
                <a:spcPct val="0"/>
              </a:spcAft>
              <a:buClr>
                <a:schemeClr val="accent1"/>
              </a:buClr>
              <a:buSzPct val="65000"/>
              <a:buFont typeface="Wingdings" panose="05000000000000000000" pitchFamily="2" charset="2"/>
              <a:buChar char="n"/>
              <a:defRPr/>
            </a:pPr>
            <a:r>
              <a:rPr kumimoji="0" lang="zh-CN" altLang="en-US" sz="2000" b="1" i="0" u="none" strike="noStrike" kern="0" cap="none" spc="0" normalizeH="0" baseline="0" noProof="0" dirty="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第二级，</a:t>
            </a:r>
            <a:r>
              <a:rPr kumimoji="0" lang="zh-CN" altLang="en-US" sz="2000" b="1" i="0" u="none" strike="noStrike" kern="0" cap="none" spc="0" normalizeH="0" baseline="0" noProof="0" dirty="0">
                <a:ln>
                  <a:noFill/>
                </a:ln>
                <a:solidFill>
                  <a:srgbClr val="00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部落型：</a:t>
            </a:r>
            <a:r>
              <a:rPr kumimoji="0" lang="zh-CN" altLang="en-US" sz="20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该类型的人</a:t>
            </a: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依赖成性</a:t>
            </a:r>
            <a:r>
              <a:rPr kumimoji="0" lang="zh-CN" altLang="en-US" sz="20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，服从于传统习惯和权势。</a:t>
            </a:r>
            <a:endParaRPr kumimoji="0" lang="zh-CN" altLang="en-US" sz="20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10000"/>
              </a:lnSpc>
              <a:spcBef>
                <a:spcPts val="600"/>
              </a:spcBef>
              <a:spcAft>
                <a:spcPct val="0"/>
              </a:spcAft>
              <a:buClr>
                <a:schemeClr val="accent1"/>
              </a:buClr>
              <a:buSzPct val="65000"/>
              <a:buFont typeface="Wingdings" panose="05000000000000000000" pitchFamily="2" charset="2"/>
              <a:buChar char="n"/>
              <a:defRPr/>
            </a:pPr>
            <a:r>
              <a:rPr kumimoji="0" lang="zh-CN" altLang="en-US" sz="2000" b="1" i="0" u="none" strike="noStrike" kern="0" cap="none" spc="0" normalizeH="0" baseline="0" noProof="0" dirty="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第三级，</a:t>
            </a:r>
            <a:r>
              <a:rPr kumimoji="0" lang="zh-CN" altLang="en-US" sz="2000" b="1" i="0" u="none" strike="noStrike" kern="0" cap="none" spc="0" normalizeH="0" baseline="0" noProof="0" dirty="0">
                <a:ln>
                  <a:noFill/>
                </a:ln>
                <a:solidFill>
                  <a:srgbClr val="00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自我中心型：</a:t>
            </a:r>
            <a:r>
              <a:rPr kumimoji="0" lang="zh-CN" altLang="en-US" sz="20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这种类型的人信仰冷酷的</a:t>
            </a: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个人主义，自私和爱挑衅</a:t>
            </a:r>
            <a:r>
              <a:rPr kumimoji="0" lang="zh-CN" altLang="en-US" sz="20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，主要服从于权力。 </a:t>
            </a:r>
            <a:endParaRPr kumimoji="0" lang="zh-CN" altLang="en-US" sz="20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10000"/>
              </a:lnSpc>
              <a:spcBef>
                <a:spcPts val="600"/>
              </a:spcBef>
              <a:spcAft>
                <a:spcPct val="0"/>
              </a:spcAft>
              <a:buClr>
                <a:schemeClr val="accent1"/>
              </a:buClr>
              <a:buSzPct val="65000"/>
              <a:buFont typeface="Wingdings" panose="05000000000000000000" pitchFamily="2" charset="2"/>
              <a:buChar char="n"/>
              <a:defRPr/>
            </a:pPr>
            <a:r>
              <a:rPr kumimoji="0" lang="zh-CN" altLang="en-US" sz="2000" b="1" i="0" u="none" strike="noStrike" kern="0" cap="none" spc="0" normalizeH="0" baseline="0" noProof="0" dirty="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第四级，</a:t>
            </a:r>
            <a:r>
              <a:rPr kumimoji="0" lang="zh-CN" altLang="en-US" sz="2000" b="1" i="0" u="none" strike="noStrike" kern="0" cap="none" spc="0" normalizeH="0" baseline="0" noProof="0" dirty="0">
                <a:ln>
                  <a:noFill/>
                </a:ln>
                <a:solidFill>
                  <a:srgbClr val="00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坚持己见型：</a:t>
            </a:r>
            <a:r>
              <a:rPr kumimoji="0" lang="zh-CN" altLang="en-US" sz="20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该类型的人</a:t>
            </a: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对模棱两可的意见不能容忍</a:t>
            </a:r>
            <a:r>
              <a:rPr kumimoji="0" lang="zh-CN" altLang="en-US" sz="20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，难于接受不同的价值观，希望别人接受他们的价值观。</a:t>
            </a:r>
            <a:endParaRPr kumimoji="0" lang="zh-CN" altLang="en-US" sz="20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10000"/>
              </a:lnSpc>
              <a:spcBef>
                <a:spcPts val="600"/>
              </a:spcBef>
              <a:spcAft>
                <a:spcPct val="0"/>
              </a:spcAft>
              <a:buClr>
                <a:schemeClr val="accent1"/>
              </a:buClr>
              <a:buSzPct val="65000"/>
              <a:buFont typeface="Wingdings" panose="05000000000000000000" pitchFamily="2" charset="2"/>
              <a:buChar char="n"/>
              <a:defRPr/>
            </a:pPr>
            <a:r>
              <a:rPr kumimoji="0" lang="zh-CN" altLang="en-US" sz="2000" b="1" i="0" u="none" strike="noStrike" kern="0" cap="none" spc="0" normalizeH="0" baseline="0" noProof="0" dirty="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第五级，</a:t>
            </a:r>
            <a:r>
              <a:rPr kumimoji="0" lang="zh-CN" altLang="en-US" sz="2000" b="1" i="0" u="none" strike="noStrike" kern="0" cap="none" spc="0" normalizeH="0" baseline="0" noProof="0" dirty="0">
                <a:ln>
                  <a:noFill/>
                </a:ln>
                <a:solidFill>
                  <a:srgbClr val="00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玩弄权术型：</a:t>
            </a:r>
            <a:r>
              <a:rPr kumimoji="0" lang="zh-CN" altLang="en-US" sz="20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该类型的人通过</a:t>
            </a: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摆弄别人，篡改事实</a:t>
            </a:r>
            <a:r>
              <a:rPr kumimoji="0" lang="zh-CN" altLang="en-US" sz="20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，以达到个人目的，非常现实，积极争取地位和社会影响。 </a:t>
            </a:r>
            <a:endParaRPr kumimoji="0" lang="zh-CN" altLang="en-US" sz="20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10000"/>
              </a:lnSpc>
              <a:spcBef>
                <a:spcPts val="600"/>
              </a:spcBef>
              <a:spcAft>
                <a:spcPct val="0"/>
              </a:spcAft>
              <a:buClr>
                <a:schemeClr val="accent1"/>
              </a:buClr>
              <a:buSzPct val="65000"/>
              <a:buFont typeface="Wingdings" panose="05000000000000000000" pitchFamily="2" charset="2"/>
              <a:buChar char="n"/>
              <a:defRPr/>
            </a:pPr>
            <a:r>
              <a:rPr kumimoji="0" lang="zh-CN" altLang="en-US" sz="2000" b="1" i="0" u="none" strike="noStrike" kern="0" cap="none" spc="0" normalizeH="0" baseline="0" noProof="0" dirty="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第六级，</a:t>
            </a:r>
            <a:r>
              <a:rPr kumimoji="0" lang="zh-CN" altLang="en-US" sz="2000" b="1" i="0" u="none" strike="noStrike" kern="0" cap="none" spc="0" normalizeH="0" baseline="0" noProof="0" dirty="0">
                <a:ln>
                  <a:noFill/>
                </a:ln>
                <a:solidFill>
                  <a:srgbClr val="00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社交中心型：</a:t>
            </a:r>
            <a:r>
              <a:rPr kumimoji="0" lang="zh-CN" altLang="en-US" sz="20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该类型的人把</a:t>
            </a: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被人喜爱和与人善处</a:t>
            </a:r>
            <a:r>
              <a:rPr kumimoji="0" lang="zh-CN" altLang="en-US" sz="20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看作重于自己的发展，受现实主义、权力主义和坚持己见者的排斥。</a:t>
            </a:r>
            <a:endParaRPr kumimoji="0" lang="zh-CN" altLang="en-US" sz="20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10000"/>
              </a:lnSpc>
              <a:spcBef>
                <a:spcPts val="600"/>
              </a:spcBef>
              <a:spcAft>
                <a:spcPct val="0"/>
              </a:spcAft>
              <a:buClr>
                <a:schemeClr val="accent1"/>
              </a:buClr>
              <a:buSzPct val="65000"/>
              <a:buFont typeface="Wingdings" panose="05000000000000000000" pitchFamily="2" charset="2"/>
              <a:buChar char="n"/>
              <a:defRPr/>
            </a:pPr>
            <a:r>
              <a:rPr kumimoji="0" lang="zh-CN" altLang="en-US" sz="2000" b="1" i="0" u="none" strike="noStrike" kern="0" cap="none" spc="0" normalizeH="0" baseline="0" noProof="0" dirty="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第七级，</a:t>
            </a:r>
            <a:r>
              <a:rPr kumimoji="0" lang="zh-CN" altLang="en-US" sz="2000" b="1" i="0" u="none" strike="noStrike" kern="0" cap="none" spc="0" normalizeH="0" baseline="0" noProof="0" dirty="0">
                <a:ln>
                  <a:noFill/>
                </a:ln>
                <a:solidFill>
                  <a:srgbClr val="00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存在主义型：</a:t>
            </a:r>
            <a:r>
              <a:rPr kumimoji="0" lang="zh-CN" altLang="en-US" sz="20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该类型的人能高度容忍模糊不清的意见和不同的观点，对制度和方针的僵化、空挂的职位、权力的强制使用等等弊端，</a:t>
            </a:r>
            <a:r>
              <a:rPr kumimoji="0" lang="zh-CN" altLang="en-US" sz="2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敢于直言</a:t>
            </a:r>
            <a:r>
              <a:rPr kumimoji="0" lang="zh-CN" altLang="en-US" sz="20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 　　</a:t>
            </a:r>
            <a:endParaRPr kumimoji="0" lang="zh-CN" altLang="en-US" sz="2000" b="0"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blinds/>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gradFill rotWithShape="1">
            <a:gsLst>
              <a:gs pos="0">
                <a:srgbClr val="FFFF00"/>
              </a:gs>
              <a:gs pos="100000">
                <a:srgbClr val="FF3300"/>
              </a:gs>
            </a:gsLst>
            <a:lin ang="0" scaled="1"/>
          </a:gradFill>
        </p:spPr>
        <p:txBody>
          <a:bodyPr vert="horz" wrap="square" lIns="91440" tIns="45720" rIns="91440" bIns="45720" numCol="1" anchor="t" anchorCtr="0" compatLnSpc="1"/>
          <a:lstStyle/>
          <a:p>
            <a:pPr marL="0" marR="0" lvl="0" indent="0" algn="l" defTabSz="914400" rtl="0" eaLnBrk="1" latinLnBrk="0" hangingPunct="1">
              <a:lnSpc>
                <a:spcPct val="120000"/>
              </a:lnSpc>
              <a:spcBef>
                <a:spcPct val="0"/>
              </a:spcBef>
              <a:spcAft>
                <a:spcPct val="0"/>
              </a:spcAft>
              <a:buClrTx/>
              <a:buSzTx/>
              <a:buFontTx/>
              <a:buNone/>
              <a:defRPr/>
            </a:pPr>
            <a:r>
              <a:rPr kumimoji="0" lang="en-US" altLang="zh-CN" sz="48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mj-lt"/>
                <a:ea typeface="+mj-ea"/>
                <a:cs typeface="+mj-cs"/>
              </a:rPr>
              <a:t>    </a:t>
            </a:r>
            <a:r>
              <a:rPr lang="zh-CN" altLang="en-US" sz="4800" b="1" noProof="0" dirty="0" smtClean="0">
                <a:ln>
                  <a:noFill/>
                </a:ln>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mn-ea"/>
              </a:rPr>
              <a:t>7.3.1 价值观的层级性</a:t>
            </a:r>
            <a:endParaRPr kumimoji="0" lang="zh-CN" altLang="en-US" sz="48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228355" name="Rectangle 3"/>
          <p:cNvSpPr>
            <a:spLocks noGrp="1" noChangeArrowheads="1"/>
          </p:cNvSpPr>
          <p:nvPr>
            <p:ph sz="half" idx="1"/>
          </p:nvPr>
        </p:nvSpPr>
        <p:spPr>
          <a:xfrm>
            <a:off x="457200" y="1600200"/>
            <a:ext cx="4394200" cy="2549525"/>
          </a:xfrm>
          <a:gradFill rotWithShape="1">
            <a:gsLst>
              <a:gs pos="0">
                <a:srgbClr val="FFFF00"/>
              </a:gs>
              <a:gs pos="100000">
                <a:srgbClr val="FFFF99"/>
              </a:gs>
            </a:gsLst>
            <a:lin ang="0" scaled="1"/>
          </a:gradFill>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ts val="1200"/>
              </a:spcBef>
              <a:spcAft>
                <a:spcPct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0F0066"/>
                </a:solidFill>
                <a:effectLst/>
                <a:uLnTx/>
                <a:uFillTx/>
                <a:latin typeface="微软雅黑" panose="020B0503020204020204" pitchFamily="34" charset="-122"/>
                <a:ea typeface="微软雅黑" panose="020B0503020204020204" pitchFamily="34" charset="-122"/>
                <a:cs typeface="+mn-cs"/>
              </a:rPr>
              <a:t>这个等级分类发表以后，管理学家</a:t>
            </a:r>
            <a:r>
              <a:rPr kumimoji="0" lang="zh-CN" altLang="en-US" sz="24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迈尔斯</a:t>
            </a:r>
            <a:r>
              <a:rPr kumimoji="0" lang="zh-CN" altLang="en-US" sz="2400" b="1" i="0" u="none" strike="noStrike" kern="0" cap="none" spc="0" normalizeH="0" baseline="0" noProof="0" dirty="0" smtClean="0">
                <a:ln>
                  <a:noFill/>
                </a:ln>
                <a:solidFill>
                  <a:srgbClr val="0F0066"/>
                </a:solidFill>
                <a:effectLst/>
                <a:uLnTx/>
                <a:uFillTx/>
                <a:latin typeface="微软雅黑" panose="020B0503020204020204" pitchFamily="34" charset="-122"/>
                <a:ea typeface="微软雅黑" panose="020B0503020204020204" pitchFamily="34" charset="-122"/>
                <a:cs typeface="+mn-cs"/>
              </a:rPr>
              <a:t>等人在</a:t>
            </a:r>
            <a:r>
              <a:rPr kumimoji="0" lang="en-US" altLang="zh-CN" sz="2400" b="1" i="0" u="none" strike="noStrike" kern="0" cap="none" spc="0" normalizeH="0" baseline="0" noProof="0" dirty="0" smtClean="0">
                <a:ln>
                  <a:noFill/>
                </a:ln>
                <a:solidFill>
                  <a:srgbClr val="0F0066"/>
                </a:solidFill>
                <a:effectLst/>
                <a:uLnTx/>
                <a:uFillTx/>
                <a:latin typeface="微软雅黑" panose="020B0503020204020204" pitchFamily="34" charset="-122"/>
                <a:ea typeface="微软雅黑" panose="020B0503020204020204" pitchFamily="34" charset="-122"/>
                <a:cs typeface="+mn-cs"/>
              </a:rPr>
              <a:t>1974</a:t>
            </a:r>
            <a:r>
              <a:rPr kumimoji="0" lang="zh-CN" altLang="en-US" sz="2400" b="1" i="0" u="none" strike="noStrike" kern="0" cap="none" spc="0" normalizeH="0" baseline="0" noProof="0" dirty="0" smtClean="0">
                <a:ln>
                  <a:noFill/>
                </a:ln>
                <a:solidFill>
                  <a:srgbClr val="0F0066"/>
                </a:solidFill>
                <a:effectLst/>
                <a:uLnTx/>
                <a:uFillTx/>
                <a:latin typeface="微软雅黑" panose="020B0503020204020204" pitchFamily="34" charset="-122"/>
                <a:ea typeface="微软雅黑" panose="020B0503020204020204" pitchFamily="34" charset="-122"/>
                <a:cs typeface="+mn-cs"/>
              </a:rPr>
              <a:t>年就美国企业的现状进行了对照研究。他们认为，一般企业人员的价值观分布于第二级和第七级之间。</a:t>
            </a:r>
            <a:endParaRPr kumimoji="0" lang="zh-CN" altLang="en-US" sz="2400" b="1" i="0" u="none" strike="noStrike" kern="0" cap="none" spc="0" normalizeH="0" baseline="0" noProof="0" dirty="0" smtClean="0">
              <a:ln>
                <a:noFill/>
              </a:ln>
              <a:solidFill>
                <a:srgbClr val="0F0066"/>
              </a:solidFill>
              <a:effectLst/>
              <a:uLnTx/>
              <a:uFillTx/>
              <a:latin typeface="微软雅黑" panose="020B0503020204020204" pitchFamily="34" charset="-122"/>
              <a:ea typeface="微软雅黑" panose="020B0503020204020204" pitchFamily="34" charset="-122"/>
              <a:cs typeface="+mn-cs"/>
            </a:endParaRPr>
          </a:p>
        </p:txBody>
      </p:sp>
      <p:sp>
        <p:nvSpPr>
          <p:cNvPr id="16388" name="内容占位符 1"/>
          <p:cNvSpPr>
            <a:spLocks noGrp="1"/>
          </p:cNvSpPr>
          <p:nvPr>
            <p:ph sz="half" idx="2"/>
          </p:nvPr>
        </p:nvSpPr>
        <p:spPr>
          <a:xfrm>
            <a:off x="468313" y="4292600"/>
            <a:ext cx="3816350" cy="1873250"/>
          </a:xfrm>
          <a:solidFill>
            <a:srgbClr val="FFFF00">
              <a:alpha val="100000"/>
            </a:srgbClr>
          </a:solidFill>
        </p:spPr>
        <p:txBody>
          <a:bodyPr vert="horz" wrap="square" lIns="91440" tIns="45720" rIns="91440" bIns="45720" anchor="t"/>
          <a:lstStyle/>
          <a:p>
            <a:pPr>
              <a:buSzPct val="65000"/>
            </a:pPr>
            <a:r>
              <a:rPr lang="zh-CN" altLang="en-US" sz="2400" b="1" dirty="0">
                <a:solidFill>
                  <a:srgbClr val="0F0066"/>
                </a:solidFill>
                <a:latin typeface="微软雅黑" panose="020B0503020204020204" pitchFamily="34" charset="-122"/>
                <a:ea typeface="微软雅黑" panose="020B0503020204020204" pitchFamily="34" charset="-122"/>
                <a:cs typeface="+mn-cs"/>
              </a:rPr>
              <a:t>就管理人员来说，过去大多属于第四级和第五级，现在这两个等级的人逐渐被第六、七级的人取代。 </a:t>
            </a:r>
            <a:endParaRPr lang="zh-CN" altLang="en-US" sz="2400" b="1" dirty="0">
              <a:solidFill>
                <a:srgbClr val="0F0066"/>
              </a:solidFill>
              <a:latin typeface="微软雅黑" panose="020B0503020204020204" pitchFamily="34" charset="-122"/>
              <a:ea typeface="微软雅黑" panose="020B0503020204020204" pitchFamily="34" charset="-122"/>
              <a:cs typeface="+mn-cs"/>
            </a:endParaRPr>
          </a:p>
          <a:p>
            <a:pPr>
              <a:buSzPct val="65000"/>
            </a:pPr>
            <a:endParaRPr lang="zh-CN" altLang="en-US" dirty="0">
              <a:latin typeface="+mn-lt"/>
              <a:ea typeface="+mn-ea"/>
              <a:cs typeface="+mn-cs"/>
            </a:endParaRPr>
          </a:p>
        </p:txBody>
      </p:sp>
      <p:sp>
        <p:nvSpPr>
          <p:cNvPr id="16389" name="灯片编号占位符 5"/>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16390" name="AutoShape 5"/>
          <p:cNvSpPr/>
          <p:nvPr/>
        </p:nvSpPr>
        <p:spPr>
          <a:xfrm>
            <a:off x="4319588" y="1412875"/>
            <a:ext cx="4826000" cy="4752975"/>
          </a:xfrm>
          <a:prstGeom prst="triangle">
            <a:avLst>
              <a:gd name="adj" fmla="val 50000"/>
            </a:avLst>
          </a:prstGeom>
          <a:solidFill>
            <a:srgbClr val="FFCC00"/>
          </a:solidFill>
          <a:ln w="9525" cap="flat" cmpd="sng">
            <a:solidFill>
              <a:schemeClr val="tx1"/>
            </a:solidFill>
            <a:prstDash val="solid"/>
            <a:miter/>
            <a:headEnd type="none" w="med" len="med"/>
            <a:tailEnd type="none" w="med" len="med"/>
          </a:ln>
        </p:spPr>
        <p:txBody>
          <a:bodyPr wrap="none" anchor="ctr"/>
          <a:lstStyle/>
          <a:p>
            <a:pPr eaLnBrk="1" hangingPunct="1"/>
            <a:endParaRPr lang="zh-CN" altLang="en-US" dirty="0">
              <a:latin typeface="Arial" panose="020B0604020202020204" pitchFamily="34" charset="0"/>
            </a:endParaRPr>
          </a:p>
        </p:txBody>
      </p:sp>
      <p:sp>
        <p:nvSpPr>
          <p:cNvPr id="16391" name="Text Box 12"/>
          <p:cNvSpPr txBox="1"/>
          <p:nvPr/>
        </p:nvSpPr>
        <p:spPr>
          <a:xfrm>
            <a:off x="4851400" y="5516563"/>
            <a:ext cx="1881188" cy="461962"/>
          </a:xfrm>
          <a:prstGeom prst="rect">
            <a:avLst/>
          </a:prstGeom>
          <a:noFill/>
          <a:ln w="9525">
            <a:noFill/>
          </a:ln>
        </p:spPr>
        <p:txBody>
          <a:bodyPr>
            <a:spAutoFit/>
          </a:bodyPr>
          <a:lstStyle/>
          <a:p>
            <a:pPr eaLnBrk="1" hangingPunct="1">
              <a:spcBef>
                <a:spcPct val="50000"/>
              </a:spcBef>
            </a:pPr>
            <a:r>
              <a:rPr lang="zh-CN" altLang="en-US" sz="2400" b="1" dirty="0">
                <a:solidFill>
                  <a:srgbClr val="002060"/>
                </a:solidFill>
                <a:latin typeface="微软雅黑" panose="020B0503020204020204" pitchFamily="34" charset="-122"/>
                <a:ea typeface="微软雅黑" panose="020B0503020204020204" pitchFamily="34" charset="-122"/>
              </a:rPr>
              <a:t>反 应 型</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6392" name="Text Box 13"/>
          <p:cNvSpPr txBox="1"/>
          <p:nvPr/>
        </p:nvSpPr>
        <p:spPr>
          <a:xfrm>
            <a:off x="5138738" y="4868863"/>
            <a:ext cx="1881187" cy="461962"/>
          </a:xfrm>
          <a:prstGeom prst="rect">
            <a:avLst/>
          </a:prstGeom>
          <a:noFill/>
          <a:ln w="9525">
            <a:noFill/>
          </a:ln>
        </p:spPr>
        <p:txBody>
          <a:bodyPr>
            <a:spAutoFit/>
          </a:bodyPr>
          <a:lstStyle/>
          <a:p>
            <a:pPr eaLnBrk="1" hangingPunct="1">
              <a:spcBef>
                <a:spcPct val="50000"/>
              </a:spcBef>
            </a:pPr>
            <a:r>
              <a:rPr lang="zh-CN" altLang="en-US" sz="2400" b="1" dirty="0">
                <a:solidFill>
                  <a:srgbClr val="002060"/>
                </a:solidFill>
                <a:latin typeface="微软雅黑" panose="020B0503020204020204" pitchFamily="34" charset="-122"/>
                <a:ea typeface="微软雅黑" panose="020B0503020204020204" pitchFamily="34" charset="-122"/>
              </a:rPr>
              <a:t>部 落 型</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6393" name="Text Box 14"/>
          <p:cNvSpPr txBox="1"/>
          <p:nvPr/>
        </p:nvSpPr>
        <p:spPr>
          <a:xfrm>
            <a:off x="5354638" y="4221163"/>
            <a:ext cx="1881187" cy="461962"/>
          </a:xfrm>
          <a:prstGeom prst="rect">
            <a:avLst/>
          </a:prstGeom>
          <a:noFill/>
          <a:ln w="9525">
            <a:noFill/>
          </a:ln>
        </p:spPr>
        <p:txBody>
          <a:bodyPr>
            <a:spAutoFit/>
          </a:bodyPr>
          <a:lstStyle/>
          <a:p>
            <a:pPr eaLnBrk="1" hangingPunct="1">
              <a:spcBef>
                <a:spcPct val="50000"/>
              </a:spcBef>
            </a:pPr>
            <a:r>
              <a:rPr lang="zh-CN" altLang="en-US" sz="2400" b="1" dirty="0">
                <a:solidFill>
                  <a:srgbClr val="002060"/>
                </a:solidFill>
                <a:latin typeface="微软雅黑" panose="020B0503020204020204" pitchFamily="34" charset="-122"/>
                <a:ea typeface="微软雅黑" panose="020B0503020204020204" pitchFamily="34" charset="-122"/>
              </a:rPr>
              <a:t>自我中心型</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6394" name="Text Box 15"/>
          <p:cNvSpPr txBox="1"/>
          <p:nvPr/>
        </p:nvSpPr>
        <p:spPr>
          <a:xfrm>
            <a:off x="5570538" y="3573463"/>
            <a:ext cx="1881187" cy="461962"/>
          </a:xfrm>
          <a:prstGeom prst="rect">
            <a:avLst/>
          </a:prstGeom>
          <a:noFill/>
          <a:ln w="9525">
            <a:noFill/>
          </a:ln>
        </p:spPr>
        <p:txBody>
          <a:bodyPr>
            <a:spAutoFit/>
          </a:bodyPr>
          <a:lstStyle/>
          <a:p>
            <a:pPr eaLnBrk="1" hangingPunct="1">
              <a:spcBef>
                <a:spcPct val="50000"/>
              </a:spcBef>
            </a:pPr>
            <a:r>
              <a:rPr lang="zh-CN" altLang="en-US" sz="2400" b="1" dirty="0">
                <a:solidFill>
                  <a:srgbClr val="002060"/>
                </a:solidFill>
                <a:latin typeface="微软雅黑" panose="020B0503020204020204" pitchFamily="34" charset="-122"/>
                <a:ea typeface="微软雅黑" panose="020B0503020204020204" pitchFamily="34" charset="-122"/>
              </a:rPr>
              <a:t>坚持己见型</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6395" name="Text Box 16"/>
          <p:cNvSpPr txBox="1"/>
          <p:nvPr/>
        </p:nvSpPr>
        <p:spPr>
          <a:xfrm>
            <a:off x="5786438" y="2924175"/>
            <a:ext cx="1881187" cy="461963"/>
          </a:xfrm>
          <a:prstGeom prst="rect">
            <a:avLst/>
          </a:prstGeom>
          <a:noFill/>
          <a:ln w="9525">
            <a:noFill/>
          </a:ln>
        </p:spPr>
        <p:txBody>
          <a:bodyPr>
            <a:spAutoFit/>
          </a:bodyPr>
          <a:lstStyle/>
          <a:p>
            <a:pPr eaLnBrk="1" hangingPunct="1">
              <a:spcBef>
                <a:spcPct val="50000"/>
              </a:spcBef>
            </a:pPr>
            <a:r>
              <a:rPr lang="zh-CN" altLang="en-US" sz="2400" b="1" dirty="0">
                <a:solidFill>
                  <a:srgbClr val="002060"/>
                </a:solidFill>
                <a:latin typeface="微软雅黑" panose="020B0503020204020204" pitchFamily="34" charset="-122"/>
                <a:ea typeface="微软雅黑" panose="020B0503020204020204" pitchFamily="34" charset="-122"/>
              </a:rPr>
              <a:t>玩弄权术型</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6396" name="Text Box 17"/>
          <p:cNvSpPr txBox="1"/>
          <p:nvPr/>
        </p:nvSpPr>
        <p:spPr>
          <a:xfrm>
            <a:off x="6002338" y="2349500"/>
            <a:ext cx="1881187" cy="461963"/>
          </a:xfrm>
          <a:prstGeom prst="rect">
            <a:avLst/>
          </a:prstGeom>
          <a:noFill/>
          <a:ln w="9525">
            <a:noFill/>
          </a:ln>
        </p:spPr>
        <p:txBody>
          <a:bodyPr>
            <a:spAutoFit/>
          </a:bodyPr>
          <a:lstStyle/>
          <a:p>
            <a:pPr eaLnBrk="1" hangingPunct="1">
              <a:spcBef>
                <a:spcPct val="50000"/>
              </a:spcBef>
            </a:pPr>
            <a:r>
              <a:rPr lang="zh-CN" altLang="en-US" sz="2400" b="1" dirty="0">
                <a:solidFill>
                  <a:srgbClr val="002060"/>
                </a:solidFill>
                <a:latin typeface="微软雅黑" panose="020B0503020204020204" pitchFamily="34" charset="-122"/>
                <a:ea typeface="微软雅黑" panose="020B0503020204020204" pitchFamily="34" charset="-122"/>
              </a:rPr>
              <a:t>社交中心型</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6397" name="Text Box 18"/>
          <p:cNvSpPr txBox="1"/>
          <p:nvPr/>
        </p:nvSpPr>
        <p:spPr>
          <a:xfrm>
            <a:off x="6146800" y="1773238"/>
            <a:ext cx="1881188" cy="461962"/>
          </a:xfrm>
          <a:prstGeom prst="rect">
            <a:avLst/>
          </a:prstGeom>
          <a:noFill/>
          <a:ln w="9525">
            <a:noFill/>
          </a:ln>
        </p:spPr>
        <p:txBody>
          <a:bodyPr>
            <a:spAutoFit/>
          </a:bodyPr>
          <a:lstStyle/>
          <a:p>
            <a:pPr eaLnBrk="1" hangingPunct="1">
              <a:spcBef>
                <a:spcPct val="50000"/>
              </a:spcBef>
            </a:pPr>
            <a:r>
              <a:rPr lang="zh-CN" altLang="en-US" sz="2400" b="1" dirty="0">
                <a:solidFill>
                  <a:srgbClr val="002060"/>
                </a:solidFill>
                <a:latin typeface="微软雅黑" panose="020B0503020204020204" pitchFamily="34" charset="-122"/>
                <a:ea typeface="微软雅黑" panose="020B0503020204020204" pitchFamily="34" charset="-122"/>
              </a:rPr>
              <a:t>存在主义型</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8354">
                                            <p:txEl>
                                              <p:charRg st="4294967295" end="4294967295"/>
                                            </p:txEl>
                                          </p:spTgt>
                                        </p:tgtEl>
                                        <p:attrNameLst>
                                          <p:attrName>style.visibility</p:attrName>
                                        </p:attrNameLst>
                                      </p:cBhvr>
                                      <p:to>
                                        <p:strVal val="visible"/>
                                      </p:to>
                                    </p:set>
                                    <p:anim calcmode="lin" valueType="num">
                                      <p:cBhvr>
                                        <p:cTn id="7" dur="500" fill="hold"/>
                                        <p:tgtEl>
                                          <p:spTgt spid="228354">
                                            <p:txEl>
                                              <p:charRg st="4294967295" end="4294967295"/>
                                            </p:txEl>
                                          </p:spTgt>
                                        </p:tgtEl>
                                        <p:attrNameLst>
                                          <p:attrName>ppt_w</p:attrName>
                                        </p:attrNameLst>
                                      </p:cBhvr>
                                      <p:tavLst>
                                        <p:tav tm="0">
                                          <p:val>
                                            <p:fltVal val="0"/>
                                          </p:val>
                                        </p:tav>
                                        <p:tav tm="100000">
                                          <p:val>
                                            <p:strVal val="#ppt_w"/>
                                          </p:val>
                                        </p:tav>
                                      </p:tavLst>
                                    </p:anim>
                                    <p:anim calcmode="lin" valueType="num">
                                      <p:cBhvr>
                                        <p:cTn id="8" dur="500" fill="hold"/>
                                        <p:tgtEl>
                                          <p:spTgt spid="228354">
                                            <p:txEl>
                                              <p:charRg st="4294967295" end="4294967295"/>
                                            </p:txEl>
                                          </p:spTgt>
                                        </p:tgtEl>
                                        <p:attrNameLst>
                                          <p:attrName>ppt_h</p:attrName>
                                        </p:attrNameLst>
                                      </p:cBhvr>
                                      <p:tavLst>
                                        <p:tav tm="0">
                                          <p:val>
                                            <p:fltVal val="0"/>
                                          </p:val>
                                        </p:tav>
                                        <p:tav tm="100000">
                                          <p:val>
                                            <p:strVal val="#ppt_h"/>
                                          </p:val>
                                        </p:tav>
                                      </p:tavLst>
                                    </p:anim>
                                    <p:animEffect transition="in" filter="fade">
                                      <p:cBhvr>
                                        <p:cTn id="9" dur="500"/>
                                        <p:tgtEl>
                                          <p:spTgt spid="228354">
                                            <p:txEl>
                                              <p:charRg st="4294967295" end="4294967295"/>
                                            </p:txEl>
                                          </p:spTgt>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8355">
                                            <p:txEl>
                                              <p:pRg st="4294967295" end="4294967295"/>
                                            </p:txEl>
                                          </p:spTgt>
                                        </p:tgtEl>
                                        <p:attrNameLst>
                                          <p:attrName>style.visibility</p:attrName>
                                        </p:attrNameLst>
                                      </p:cBhvr>
                                      <p:to>
                                        <p:strVal val="visible"/>
                                      </p:to>
                                    </p:set>
                                    <p:animEffect transition="in" filter="fade">
                                      <p:cBhvr>
                                        <p:cTn id="13" dur="1000">
                                          <p:stCondLst>
                                            <p:cond delay="0"/>
                                          </p:stCondLst>
                                        </p:cTn>
                                        <p:tgtEl>
                                          <p:spTgt spid="228355">
                                            <p:txEl>
                                              <p:pRg st="4294967295" end="4294967295"/>
                                            </p:tx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28355">
                                            <p:txEl>
                                              <p:pRg st="0" end="0"/>
                                            </p:txEl>
                                          </p:spTgt>
                                        </p:tgtEl>
                                        <p:attrNameLst>
                                          <p:attrName>style.visibility</p:attrName>
                                        </p:attrNameLst>
                                      </p:cBhvr>
                                      <p:to>
                                        <p:strVal val="visible"/>
                                      </p:to>
                                    </p:set>
                                    <p:animEffect transition="in" filter="fade">
                                      <p:cBhvr>
                                        <p:cTn id="17" dur="1000">
                                          <p:stCondLst>
                                            <p:cond delay="0"/>
                                          </p:stCondLst>
                                        </p:cTn>
                                        <p:tgtEl>
                                          <p:spTgt spid="228355">
                                            <p:txEl>
                                              <p:pRg st="0" end="0"/>
                                            </p:txEl>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16388">
                                            <p:txEl>
                                              <p:pRg st="4294967295" end="4294967295"/>
                                            </p:txEl>
                                          </p:spTgt>
                                        </p:tgtEl>
                                        <p:attrNameLst>
                                          <p:attrName>style.visibility</p:attrName>
                                        </p:attrNameLst>
                                      </p:cBhvr>
                                      <p:to>
                                        <p:strVal val="visible"/>
                                      </p:to>
                                    </p:set>
                                    <p:animEffect transition="in" filter="fade">
                                      <p:cBhvr>
                                        <p:cTn id="21" dur="1000">
                                          <p:stCondLst>
                                            <p:cond delay="0"/>
                                          </p:stCondLst>
                                        </p:cTn>
                                        <p:tgtEl>
                                          <p:spTgt spid="16388">
                                            <p:txEl>
                                              <p:pRg st="4294967295" end="4294967295"/>
                                            </p:txEl>
                                          </p:spTgt>
                                        </p:tgtEl>
                                      </p:cBhvr>
                                    </p:animEffect>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16388">
                                            <p:txEl>
                                              <p:pRg st="0" end="0"/>
                                            </p:txEl>
                                          </p:spTgt>
                                        </p:tgtEl>
                                        <p:attrNameLst>
                                          <p:attrName>style.visibility</p:attrName>
                                        </p:attrNameLst>
                                      </p:cBhvr>
                                      <p:to>
                                        <p:strVal val="visible"/>
                                      </p:to>
                                    </p:set>
                                    <p:animEffect transition="in" filter="fade">
                                      <p:cBhvr>
                                        <p:cTn id="25" dur="1000">
                                          <p:stCondLst>
                                            <p:cond delay="0"/>
                                          </p:stCondLst>
                                        </p:cTn>
                                        <p:tgtEl>
                                          <p:spTgt spid="163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4" grpId="0" bldLvl="0" animBg="1"/>
      <p:bldP spid="228355" grpId="0" uiExpand="1" build="p"/>
      <p:bldP spid="16388"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225282" name="Rectangle 2"/>
          <p:cNvSpPr>
            <a:spLocks noGrp="1" noChangeArrowheads="1"/>
          </p:cNvSpPr>
          <p:nvPr>
            <p:ph type="title"/>
          </p:nvPr>
        </p:nvSpPr>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800" b="1" i="0" u="none" strike="noStrike" kern="0" cap="none" spc="0" normalizeH="0" baseline="0" noProof="0" dirty="0" smtClean="0">
                <a:ln>
                  <a:noFill/>
                </a:ln>
                <a:solidFill>
                  <a:srgbClr val="9933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j-cs"/>
              </a:rPr>
              <a:t>美国大一学生的生活目标变化</a:t>
            </a:r>
            <a:br>
              <a:rPr kumimoji="0" lang="zh-CN" altLang="en-US" sz="3800" b="0" i="0" u="none" strike="noStrike" kern="0" cap="none" spc="0" normalizeH="0" baseline="0" noProof="0" dirty="0" smtClean="0">
                <a:ln>
                  <a:noFill/>
                </a:ln>
                <a:solidFill>
                  <a:srgbClr val="000099"/>
                </a:solidFill>
                <a:effectLst/>
                <a:uLnTx/>
                <a:uFillTx/>
                <a:latin typeface="+mj-lt"/>
                <a:ea typeface="+mj-ea"/>
                <a:cs typeface="+mj-cs"/>
              </a:rPr>
            </a:br>
            <a:r>
              <a:rPr kumimoji="0" lang="zh-CN" altLang="en-US" sz="3200" b="0"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cs typeface="+mj-cs"/>
              </a:rPr>
              <a:t>（</a:t>
            </a:r>
            <a:r>
              <a:rPr kumimoji="0" lang="en-US" altLang="zh-CN" sz="3200" b="0"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cs typeface="+mj-cs"/>
              </a:rPr>
              <a:t>1996-2002</a:t>
            </a:r>
            <a:r>
              <a:rPr kumimoji="0" lang="zh-CN" altLang="en-US" sz="3200" b="0"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cs typeface="+mj-cs"/>
              </a:rPr>
              <a:t>）</a:t>
            </a:r>
            <a:endParaRPr kumimoji="0" lang="zh-CN" altLang="en-US" sz="3800" b="0"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cs typeface="+mj-cs"/>
            </a:endParaRPr>
          </a:p>
        </p:txBody>
      </p:sp>
      <p:pic>
        <p:nvPicPr>
          <p:cNvPr id="20484" name="Picture 3" descr="价值 002"/>
          <p:cNvPicPr>
            <a:picLocks noGrp="1" noChangeAspect="1"/>
          </p:cNvPicPr>
          <p:nvPr>
            <p:ph idx="1"/>
          </p:nvPr>
        </p:nvPicPr>
        <p:blipFill>
          <a:blip r:embed="rId1"/>
          <a:srcRect/>
          <a:stretch>
            <a:fillRect/>
          </a:stretch>
        </p:blipFill>
        <p:spPr>
          <a:xfrm>
            <a:off x="827088" y="1562100"/>
            <a:ext cx="7705725" cy="4530725"/>
          </a:xfrm>
          <a:ln w="38100" cmpd="dbl">
            <a:solidFill>
              <a:srgbClr val="800000">
                <a:alpha val="100000"/>
              </a:srgbClr>
            </a:solidFill>
            <a:miter lim="800000"/>
            <a:headEnd/>
            <a:tailEnd/>
          </a:ln>
        </p:spPr>
      </p:pic>
    </p:spTree>
  </p:cSld>
  <p:clrMapOvr>
    <a:masterClrMapping/>
  </p:clrMapOvr>
  <p:transition>
    <p:blinds/>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124930" name="Rectangle 2"/>
          <p:cNvSpPr>
            <a:spLocks noGrp="1" noChangeArrowheads="1"/>
          </p:cNvSpPr>
          <p:nvPr>
            <p:ph type="title"/>
          </p:nvPr>
        </p:nvSpPr>
        <p:spPr>
          <a:xfrm>
            <a:off x="468630" y="261620"/>
            <a:ext cx="8207375" cy="1031875"/>
          </a:xfrm>
          <a:solidFill>
            <a:srgbClr val="FFFF00"/>
          </a:solidFill>
        </p:spPr>
        <p:txBody>
          <a:bodyPr vert="horz" wrap="square" lIns="91440" tIns="45720" rIns="91440" bIns="45720" numCol="1" anchor="t" anchorCtr="0" compatLnSpc="1"/>
          <a:lstStyle/>
          <a:p>
            <a:pPr marL="0" marR="0" lvl="0" indent="0" algn="l" defTabSz="914400" rtl="0" eaLnBrk="1" latinLnBrk="0" hangingPunct="1">
              <a:lnSpc>
                <a:spcPct val="120000"/>
              </a:lnSpc>
              <a:spcBef>
                <a:spcPct val="0"/>
              </a:spcBef>
              <a:spcAft>
                <a:spcPct val="0"/>
              </a:spcAft>
              <a:buClrTx/>
              <a:buSzTx/>
              <a:buFontTx/>
              <a:buNone/>
              <a:defRPr/>
            </a:pPr>
            <a:r>
              <a:rPr kumimoji="0" lang="en-US" altLang="zh-CN" sz="4400" b="1" i="0" u="none" strike="noStrike" kern="0" cap="none" spc="0" normalizeH="0" baseline="0" noProof="0" dirty="0" smtClean="0">
                <a:ln>
                  <a:noFill/>
                </a:ln>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7.3.2 </a:t>
            </a:r>
            <a:r>
              <a:rPr kumimoji="0" lang="zh-CN" altLang="en-US" sz="4400" b="1" i="0" u="none" strike="noStrike" kern="0" cap="none" spc="0" normalizeH="0" baseline="0" noProof="0" dirty="0" smtClean="0">
                <a:ln>
                  <a:noFill/>
                </a:ln>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目的价值与方式价值</a:t>
            </a:r>
            <a:endParaRPr kumimoji="0" lang="zh-CN" altLang="en-US" sz="4400" b="1" i="0" u="none" strike="noStrike" kern="0" cap="none" spc="0" normalizeH="0" baseline="0" noProof="0" dirty="0" smtClean="0">
              <a:ln>
                <a:noFill/>
              </a:ln>
              <a:solidFill>
                <a:srgbClr val="00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124931" name="Rectangle 3"/>
          <p:cNvSpPr>
            <a:spLocks noGrp="1" noChangeArrowheads="1"/>
          </p:cNvSpPr>
          <p:nvPr>
            <p:ph idx="1"/>
          </p:nvPr>
        </p:nvSpPr>
        <p:spPr>
          <a:xfrm>
            <a:off x="457200" y="1340485"/>
            <a:ext cx="8229600" cy="4933950"/>
          </a:xfrm>
          <a:gradFill rotWithShape="1">
            <a:gsLst>
              <a:gs pos="0">
                <a:srgbClr val="FFFF66"/>
              </a:gs>
              <a:gs pos="50000">
                <a:srgbClr val="FFCC00"/>
              </a:gs>
              <a:gs pos="100000">
                <a:srgbClr val="FFFF66"/>
              </a:gs>
            </a:gsLst>
            <a:lin ang="5400000" scaled="1"/>
          </a:gradFill>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50000"/>
              </a:spcBef>
              <a:spcAft>
                <a:spcPct val="0"/>
              </a:spcAft>
              <a:buClr>
                <a:schemeClr val="accent1"/>
              </a:buClr>
              <a:buSzPct val="65000"/>
              <a:buFont typeface="Wingdings" panose="05000000000000000000" pitchFamily="2" charset="2"/>
              <a:buChar char="n"/>
              <a:defRPr/>
            </a:pPr>
            <a:r>
              <a:rPr kumimoji="0" lang="zh-CN" altLang="en-US" sz="2500" b="1" i="0" u="none" strike="noStrike" kern="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rPr>
              <a:t>目的价值：</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与普遍追求的目的或普遍追求的最终状态有关。它影响人们对结果的态度，有些结果被看成更有吸引力或更反感。</a:t>
            </a:r>
            <a:endParaRPr kumimoji="0" lang="zh-CN" altLang="en-US" sz="25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50000"/>
              </a:spcBef>
              <a:spcAft>
                <a:spcPct val="0"/>
              </a:spcAft>
              <a:buClr>
                <a:schemeClr val="accent1"/>
              </a:buClr>
              <a:buSzPct val="65000"/>
              <a:buFont typeface="Wingdings" panose="05000000000000000000" pitchFamily="2" charset="2"/>
              <a:buChar char="n"/>
              <a:defRPr/>
            </a:pPr>
            <a:r>
              <a:rPr kumimoji="0" lang="zh-CN" altLang="en-US" sz="2500" b="1" i="0" u="none" strike="noStrike" kern="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rPr>
              <a:t>方式价值：</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影响人们对实现目的所采取的具体行为方式，这样有些行动过程更能够有效实现目的价值、或更具有吸引力、或更使人反感。</a:t>
            </a:r>
            <a:r>
              <a:rPr kumimoji="0" lang="zh-CN" altLang="en-US" sz="25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（君子爱财取之有道）</a:t>
            </a:r>
            <a:endParaRPr kumimoji="0" lang="zh-CN" altLang="en-US" sz="25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50000"/>
              </a:spcBef>
              <a:spcAft>
                <a:spcPct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具有同样</a:t>
            </a:r>
            <a:r>
              <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目的价值</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的行为主体，可能会具有各种不同的</a:t>
            </a:r>
            <a:r>
              <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方式</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去获取这些目的价值，这主要取决于哪些</a:t>
            </a:r>
            <a:r>
              <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方式价值</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对他更有吸引力。</a:t>
            </a:r>
            <a:r>
              <a:rPr kumimoji="0" lang="zh-CN" altLang="en-US" sz="25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（包括国家、团体、个人）。</a:t>
            </a:r>
            <a:endParaRPr kumimoji="0" lang="zh-CN" altLang="en-US" sz="25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50000"/>
              </a:spcBef>
              <a:spcAft>
                <a:spcPct val="0"/>
              </a:spcAft>
              <a:buClr>
                <a:schemeClr val="accent1"/>
              </a:buClr>
              <a:buSzPct val="65000"/>
              <a:buFont typeface="Wingdings" panose="05000000000000000000" pitchFamily="2" charset="2"/>
              <a:buChar char="n"/>
              <a:defRPr/>
            </a:pPr>
            <a:r>
              <a:rPr kumimoji="0" lang="zh-CN" altLang="en-US" sz="2500" b="1" i="0" u="none" strike="noStrike" kern="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rPr>
              <a:t>方式价值为目的价值服务，目的价值描述怎么实现方式价值。</a:t>
            </a:r>
            <a:r>
              <a:rPr kumimoji="0" lang="zh-CN" altLang="en-US" sz="2500" b="1" i="0" u="none" strike="noStrike" kern="0" cap="none" spc="0" normalizeH="0" baseline="0" noProof="0" dirty="0" smtClean="0">
                <a:ln>
                  <a:noFill/>
                </a:ln>
                <a:solidFill>
                  <a:srgbClr val="993300"/>
                </a:solidFill>
                <a:effectLst/>
                <a:uLnTx/>
                <a:uFillTx/>
                <a:latin typeface="微软雅黑" panose="020B0503020204020204" pitchFamily="34" charset="-122"/>
                <a:ea typeface="微软雅黑" panose="020B0503020204020204" pitchFamily="34" charset="-122"/>
                <a:cs typeface="+mn-cs"/>
              </a:rPr>
              <a:t>目的价值与行为价值应当保持总体上的一致。</a:t>
            </a:r>
            <a:endParaRPr kumimoji="0" lang="zh-CN" altLang="en-US" sz="2500" b="1" i="0" u="none" strike="noStrike" kern="0" cap="none" spc="0" normalizeH="0" baseline="0" noProof="0" dirty="0" smtClean="0">
              <a:ln>
                <a:noFill/>
              </a:ln>
              <a:solidFill>
                <a:srgbClr val="9933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4930"/>
                                        </p:tgtEl>
                                        <p:attrNameLst>
                                          <p:attrName>style.visibility</p:attrName>
                                        </p:attrNameLst>
                                      </p:cBhvr>
                                      <p:to>
                                        <p:strVal val="visible"/>
                                      </p:to>
                                    </p:set>
                                    <p:anim calcmode="lin" valueType="num">
                                      <p:cBhvr>
                                        <p:cTn id="7" dur="500" fill="hold"/>
                                        <p:tgtEl>
                                          <p:spTgt spid="124930"/>
                                        </p:tgtEl>
                                        <p:attrNameLst>
                                          <p:attrName>ppt_w</p:attrName>
                                        </p:attrNameLst>
                                      </p:cBhvr>
                                      <p:tavLst>
                                        <p:tav tm="0">
                                          <p:val>
                                            <p:fltVal val="0"/>
                                          </p:val>
                                        </p:tav>
                                        <p:tav tm="100000">
                                          <p:val>
                                            <p:strVal val="#ppt_w"/>
                                          </p:val>
                                        </p:tav>
                                      </p:tavLst>
                                    </p:anim>
                                    <p:anim calcmode="lin" valueType="num">
                                      <p:cBhvr>
                                        <p:cTn id="8" dur="500" fill="hold"/>
                                        <p:tgtEl>
                                          <p:spTgt spid="124930"/>
                                        </p:tgtEl>
                                        <p:attrNameLst>
                                          <p:attrName>ppt_h</p:attrName>
                                        </p:attrNameLst>
                                      </p:cBhvr>
                                      <p:tavLst>
                                        <p:tav tm="0">
                                          <p:val>
                                            <p:fltVal val="0"/>
                                          </p:val>
                                        </p:tav>
                                        <p:tav tm="100000">
                                          <p:val>
                                            <p:strVal val="#ppt_h"/>
                                          </p:val>
                                        </p:tav>
                                      </p:tavLst>
                                    </p:anim>
                                    <p:animEffect transition="in" filter="fade">
                                      <p:cBhvr>
                                        <p:cTn id="9" dur="500"/>
                                        <p:tgtEl>
                                          <p:spTgt spid="124930"/>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4931">
                                            <p:bg/>
                                          </p:spTgt>
                                        </p:tgtEl>
                                        <p:attrNameLst>
                                          <p:attrName>style.visibility</p:attrName>
                                        </p:attrNameLst>
                                      </p:cBhvr>
                                      <p:to>
                                        <p:strVal val="visible"/>
                                      </p:to>
                                    </p:set>
                                    <p:animEffect transition="in" filter="fade">
                                      <p:cBhvr>
                                        <p:cTn id="13" dur="1000">
                                          <p:stCondLst>
                                            <p:cond delay="0"/>
                                          </p:stCondLst>
                                        </p:cTn>
                                        <p:tgtEl>
                                          <p:spTgt spid="124931">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0" grpId="0" bldLvl="0" animBg="1"/>
      <p:bldP spid="124931" grpId="0" animBg="1" build="p"/>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34818" name="Rectangle 2"/>
          <p:cNvSpPr>
            <a:spLocks noGrp="1" noChangeArrowheads="1"/>
          </p:cNvSpPr>
          <p:nvPr>
            <p:ph type="title"/>
          </p:nvPr>
        </p:nvSpPr>
        <p:spPr>
          <a:xfrm>
            <a:off x="457200" y="259080"/>
            <a:ext cx="8075930" cy="1225550"/>
          </a:xfrm>
          <a:gradFill rotWithShape="0">
            <a:gsLst>
              <a:gs pos="0">
                <a:srgbClr val="FF3300"/>
              </a:gs>
              <a:gs pos="100000">
                <a:srgbClr val="FFFF00"/>
              </a:gs>
            </a:gsLst>
            <a:lin ang="0" scaled="1"/>
          </a:gradFill>
        </p:spPr>
        <p:txBody>
          <a:bodyPr vert="horz" wrap="square" lIns="91440" tIns="45720" rIns="91440" bIns="45720" numCol="1" anchor="t" anchorCtr="0" compatLnSpc="1"/>
          <a:lstStyle/>
          <a:p>
            <a:pPr marL="0" marR="0" lvl="0" indent="0" algn="l" defTabSz="914400" rtl="0" eaLnBrk="1" fontAlgn="base" latinLnBrk="0" hangingPunct="1">
              <a:lnSpc>
                <a:spcPct val="135000"/>
              </a:lnSpc>
              <a:spcBef>
                <a:spcPts val="0"/>
              </a:spcBef>
              <a:spcAft>
                <a:spcPts val="0"/>
              </a:spcAft>
              <a:buClrTx/>
              <a:buSzTx/>
              <a:buFontTx/>
              <a:buNone/>
              <a:defRPr/>
            </a:pPr>
            <a:r>
              <a:rPr kumimoji="0" lang="en-US" altLang="zh-CN" sz="4400" b="1" i="0" u="none" strike="noStrike" kern="0" cap="none" spc="0" normalizeH="0" baseline="0" noProof="0" dirty="0" smtClean="0">
                <a:ln>
                  <a:noFill/>
                </a:ln>
                <a:solidFill>
                  <a:srgbClr val="99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7.3.3 </a:t>
            </a:r>
            <a:r>
              <a:rPr kumimoji="0" lang="zh-CN" altLang="en-US" sz="4400" b="1" i="0" u="none" strike="noStrike" kern="0" cap="none" spc="0" normalizeH="0" baseline="0" noProof="0" dirty="0" smtClean="0">
                <a:ln>
                  <a:noFill/>
                </a:ln>
                <a:solidFill>
                  <a:srgbClr val="99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当前我们的目的价值</a:t>
            </a:r>
            <a:endParaRPr kumimoji="0" lang="zh-CN" altLang="en-US" sz="4400" b="1" i="0" u="none" strike="noStrike" kern="0" cap="none" spc="0" normalizeH="0" baseline="0" noProof="0" dirty="0" smtClean="0">
              <a:ln>
                <a:noFill/>
              </a:ln>
              <a:solidFill>
                <a:srgbClr val="99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34819" name="Rectangle 3"/>
          <p:cNvSpPr>
            <a:spLocks noGrp="1" noChangeArrowheads="1"/>
          </p:cNvSpPr>
          <p:nvPr>
            <p:ph idx="1"/>
          </p:nvPr>
        </p:nvSpPr>
        <p:spPr>
          <a:xfrm>
            <a:off x="457200" y="1549400"/>
            <a:ext cx="8075613" cy="4759325"/>
          </a:xfrm>
          <a:gradFill rotWithShape="0">
            <a:gsLst>
              <a:gs pos="0">
                <a:srgbClr val="FF0000"/>
              </a:gs>
              <a:gs pos="50000">
                <a:srgbClr val="FFFF99"/>
              </a:gs>
              <a:gs pos="100000">
                <a:srgbClr val="FF0000"/>
              </a:gs>
            </a:gsLst>
            <a:lin ang="2700000" scaled="1"/>
          </a:gradFill>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80000"/>
              </a:spcBef>
              <a:spcAft>
                <a:spcPct val="0"/>
              </a:spcAft>
              <a:buClr>
                <a:schemeClr val="accent1"/>
              </a:buClr>
              <a:buSzPct val="65000"/>
              <a:buFont typeface="Wingdings" panose="05000000000000000000" pitchFamily="2" charset="2"/>
              <a:buChar char="n"/>
              <a:defRPr/>
            </a:pPr>
            <a:endParaRPr kumimoji="0" lang="en-US" altLang="zh-CN" sz="800" b="1" i="0" u="none" strike="noStrike" kern="0" cap="none" spc="0" normalizeH="0" baseline="0" noProof="0" dirty="0" smtClean="0">
              <a:ln>
                <a:noFill/>
              </a:ln>
              <a:solidFill>
                <a:schemeClr val="tx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80000"/>
              </a:spcBef>
              <a:spcAft>
                <a:spcPct val="0"/>
              </a:spcAft>
              <a:buClr>
                <a:schemeClr val="accent1"/>
              </a:buClr>
              <a:buSzPct val="65000"/>
              <a:buFont typeface="Wingdings" panose="05000000000000000000" pitchFamily="2" charset="2"/>
              <a:buChar char="n"/>
              <a:defRPr/>
            </a:pPr>
            <a:r>
              <a:rPr kumimoji="0" lang="zh-CN" altLang="en-US" sz="4300" b="1" i="0" u="none" strike="noStrike" kern="0" cap="none" spc="0" normalizeH="0" baseline="0" noProof="0" dirty="0" smtClean="0">
                <a:ln>
                  <a:noFill/>
                </a:ln>
                <a:solidFill>
                  <a:schemeClr val="tx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rPr>
              <a:t>实现现代化</a:t>
            </a:r>
            <a:r>
              <a:rPr kumimoji="0" lang="zh-CN" altLang="en-US" sz="4300" b="1" i="0" u="none" strike="noStrike" kern="0" cap="none" spc="0" normalizeH="0" baseline="0" noProof="0" dirty="0" smtClean="0">
                <a:ln>
                  <a:noFill/>
                </a:ln>
                <a:solidFill>
                  <a:srgbClr val="3333CC"/>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rPr>
              <a:t>（实现中国梦）</a:t>
            </a:r>
            <a:endParaRPr kumimoji="0" lang="zh-CN" altLang="en-US" sz="4300" b="1" i="0" u="none" strike="noStrike" kern="0" cap="none" spc="0" normalizeH="0" baseline="0" noProof="0" dirty="0" smtClean="0">
              <a:ln>
                <a:noFill/>
              </a:ln>
              <a:solidFill>
                <a:srgbClr val="3333CC"/>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80000"/>
              </a:spcBef>
              <a:spcAft>
                <a:spcPct val="0"/>
              </a:spcAft>
              <a:buClr>
                <a:schemeClr val="accent1"/>
              </a:buClr>
              <a:buSzPct val="65000"/>
              <a:buFont typeface="Wingdings" panose="05000000000000000000" pitchFamily="2" charset="2"/>
              <a:buChar char="n"/>
              <a:defRPr/>
            </a:pPr>
            <a:r>
              <a:rPr kumimoji="0" lang="zh-CN" altLang="en-US" sz="4300" b="1" i="0" u="none" strike="noStrike" kern="0" cap="none" spc="0" normalizeH="0" baseline="0" noProof="0" dirty="0" smtClean="0">
                <a:ln>
                  <a:noFill/>
                </a:ln>
                <a:solidFill>
                  <a:schemeClr val="tx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rPr>
              <a:t>国家统一，领土完整</a:t>
            </a:r>
            <a:endParaRPr kumimoji="0" lang="zh-CN" altLang="en-US" sz="4300" b="1" i="0" u="none" strike="noStrike" kern="0" cap="none" spc="0" normalizeH="0" baseline="0" noProof="0" dirty="0" smtClean="0">
              <a:ln>
                <a:noFill/>
              </a:ln>
              <a:solidFill>
                <a:schemeClr val="tx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defRPr/>
            </a:pPr>
            <a:endParaRPr kumimoji="0" lang="zh-CN" altLang="en-US" sz="4300" b="1" i="0" u="none" strike="noStrike" kern="0" cap="none" spc="0" normalizeH="0" baseline="0" noProof="0" dirty="0" smtClean="0">
              <a:ln>
                <a:noFill/>
              </a:ln>
              <a:solidFill>
                <a:schemeClr val="tx1"/>
              </a:solidFill>
              <a:effectLst>
                <a:outerShdw blurRad="38100" dist="38100" dir="2700000" algn="tl">
                  <a:srgbClr val="FFFFFF"/>
                </a:outerShdw>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defRPr/>
            </a:pPr>
            <a:r>
              <a:rPr kumimoji="0" lang="zh-CN" altLang="en-US" sz="4000" b="1" i="1" u="none" strike="noStrike" kern="0" cap="none" spc="0" normalizeH="0" baseline="0" noProof="0" dirty="0" smtClean="0">
                <a:ln>
                  <a:noFill/>
                </a:ln>
                <a:solidFill>
                  <a:srgbClr val="FF33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世界和平、国家统一、社会和谐</a:t>
            </a:r>
            <a:endParaRPr kumimoji="0" lang="zh-CN" altLang="en-US" sz="4000" b="1" i="1" u="none" strike="noStrike" kern="0" cap="none" spc="0" normalizeH="0" baseline="0" noProof="0" dirty="0" smtClean="0">
              <a:ln>
                <a:noFill/>
              </a:ln>
              <a:solidFill>
                <a:srgbClr val="FF33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818"/>
                                        </p:tgtEl>
                                        <p:attrNameLst>
                                          <p:attrName>style.visibility</p:attrName>
                                        </p:attrNameLst>
                                      </p:cBhvr>
                                      <p:to>
                                        <p:strVal val="visible"/>
                                      </p:to>
                                    </p:set>
                                    <p:anim calcmode="lin" valueType="num">
                                      <p:cBhvr>
                                        <p:cTn id="7" dur="500" fill="hold"/>
                                        <p:tgtEl>
                                          <p:spTgt spid="34818"/>
                                        </p:tgtEl>
                                        <p:attrNameLst>
                                          <p:attrName>ppt_w</p:attrName>
                                        </p:attrNameLst>
                                      </p:cBhvr>
                                      <p:tavLst>
                                        <p:tav tm="0">
                                          <p:val>
                                            <p:fltVal val="0"/>
                                          </p:val>
                                        </p:tav>
                                        <p:tav tm="100000">
                                          <p:val>
                                            <p:strVal val="#ppt_w"/>
                                          </p:val>
                                        </p:tav>
                                      </p:tavLst>
                                    </p:anim>
                                    <p:anim calcmode="lin" valueType="num">
                                      <p:cBhvr>
                                        <p:cTn id="8" dur="500" fill="hold"/>
                                        <p:tgtEl>
                                          <p:spTgt spid="34818"/>
                                        </p:tgtEl>
                                        <p:attrNameLst>
                                          <p:attrName>ppt_h</p:attrName>
                                        </p:attrNameLst>
                                      </p:cBhvr>
                                      <p:tavLst>
                                        <p:tav tm="0">
                                          <p:val>
                                            <p:fltVal val="0"/>
                                          </p:val>
                                        </p:tav>
                                        <p:tav tm="100000">
                                          <p:val>
                                            <p:strVal val="#ppt_h"/>
                                          </p:val>
                                        </p:tav>
                                      </p:tavLst>
                                    </p:anim>
                                    <p:animEffect transition="in" filter="fade">
                                      <p:cBhvr>
                                        <p:cTn id="9" dur="500"/>
                                        <p:tgtEl>
                                          <p:spTgt spid="3481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4819">
                                            <p:bg/>
                                          </p:spTgt>
                                        </p:tgtEl>
                                        <p:attrNameLst>
                                          <p:attrName>style.visibility</p:attrName>
                                        </p:attrNameLst>
                                      </p:cBhvr>
                                      <p:to>
                                        <p:strVal val="visible"/>
                                      </p:to>
                                    </p:set>
                                    <p:animEffect transition="in" filter="fade">
                                      <p:cBhvr>
                                        <p:cTn id="13" dur="1000">
                                          <p:stCondLst>
                                            <p:cond delay="0"/>
                                          </p:stCondLst>
                                        </p:cTn>
                                        <p:tgtEl>
                                          <p:spTgt spid="34819">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bldLvl="0" animBg="1"/>
      <p:bldP spid="34819" grpId="0" animBg="1"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126978" name="Rectangle 2"/>
          <p:cNvSpPr>
            <a:spLocks noGrp="1" noChangeArrowheads="1"/>
          </p:cNvSpPr>
          <p:nvPr>
            <p:ph type="title"/>
          </p:nvPr>
        </p:nvSpPr>
        <p:spPr>
          <a:xfrm>
            <a:off x="457200" y="277813"/>
            <a:ext cx="8075613" cy="990600"/>
          </a:xfrm>
          <a:solidFill>
            <a:srgbClr val="FFFF00"/>
          </a:solidFill>
        </p:spPr>
        <p:txBody>
          <a:bodyPr vert="horz" wrap="square" lIns="91440" tIns="45720" rIns="91440" bIns="45720" numCol="1" anchor="t" anchorCtr="0" compatLnSpc="1"/>
          <a:lstStyle/>
          <a:p>
            <a:pPr marL="0" marR="0" lvl="0" indent="0" algn="l" defTabSz="914400" rtl="0" eaLnBrk="1" fontAlgn="base" latinLnBrk="0" hangingPunct="1">
              <a:lnSpc>
                <a:spcPct val="120000"/>
              </a:lnSpc>
              <a:spcBef>
                <a:spcPts val="0"/>
              </a:spcBef>
              <a:spcAft>
                <a:spcPts val="0"/>
              </a:spcAft>
              <a:buClrTx/>
              <a:buSzTx/>
              <a:buFontTx/>
              <a:buNone/>
              <a:defRPr/>
            </a:pPr>
            <a:r>
              <a:rPr kumimoji="0" lang="en-US" altLang="zh-CN" sz="4400" b="1" i="0" u="none" strike="noStrike" kern="0" cap="none" spc="0" normalizeH="0" baseline="0" noProof="0" dirty="0" smtClean="0">
                <a:ln>
                  <a:noFill/>
                </a:ln>
                <a:solidFill>
                  <a:srgbClr val="99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7.3.4 </a:t>
            </a:r>
            <a:r>
              <a:rPr kumimoji="0" lang="zh-CN" altLang="en-US" sz="4400" b="1" i="0" u="none" strike="noStrike" kern="0" cap="none" spc="0" normalizeH="0" baseline="0" noProof="0" dirty="0" smtClean="0">
                <a:ln>
                  <a:noFill/>
                </a:ln>
                <a:solidFill>
                  <a:srgbClr val="99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当前我们的方式价值</a:t>
            </a:r>
            <a:endParaRPr kumimoji="0" lang="zh-CN" altLang="en-US" sz="4400" b="1" i="0" u="none" strike="noStrike" kern="0" cap="none" spc="0" normalizeH="0" baseline="0" noProof="0" dirty="0" smtClean="0">
              <a:ln>
                <a:noFill/>
              </a:ln>
              <a:solidFill>
                <a:srgbClr val="99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126979" name="Rectangle 3"/>
          <p:cNvSpPr>
            <a:spLocks noGrp="1" noChangeArrowheads="1"/>
          </p:cNvSpPr>
          <p:nvPr>
            <p:ph idx="1"/>
          </p:nvPr>
        </p:nvSpPr>
        <p:spPr>
          <a:xfrm>
            <a:off x="468313" y="1341438"/>
            <a:ext cx="8064500" cy="5256213"/>
          </a:xfrm>
          <a:gradFill rotWithShape="0">
            <a:gsLst>
              <a:gs pos="0">
                <a:srgbClr val="FFFF66"/>
              </a:gs>
              <a:gs pos="100000">
                <a:srgbClr val="FF3300"/>
              </a:gs>
            </a:gsLst>
            <a:lin ang="0" scaled="1"/>
          </a:gradFill>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None/>
              <a:defRPr/>
            </a:pPr>
            <a:r>
              <a:rPr kumimoji="0" lang="en-US" altLang="zh-CN" sz="3400" b="0" i="0" u="none" strike="noStrike" kern="0" cap="none" spc="0" normalizeH="0" baseline="0" noProof="0" dirty="0" smtClean="0">
                <a:ln>
                  <a:noFill/>
                </a:ln>
                <a:solidFill>
                  <a:srgbClr val="000099"/>
                </a:solidFill>
                <a:effectLst>
                  <a:outerShdw blurRad="38100" dist="38100" dir="2700000" algn="tl">
                    <a:srgbClr val="000000"/>
                  </a:outerShdw>
                </a:effectLst>
                <a:uLnTx/>
                <a:uFillTx/>
                <a:latin typeface="+mn-lt"/>
                <a:ea typeface="黑体" panose="02010609060101010101" pitchFamily="49" charset="-122"/>
                <a:cs typeface="+mn-cs"/>
              </a:rPr>
              <a:t>   </a:t>
            </a:r>
            <a:r>
              <a:rPr kumimoji="0" lang="zh-CN" altLang="en-US" sz="34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cs typeface="+mn-cs"/>
              </a:rPr>
              <a:t>国家</a:t>
            </a:r>
            <a:r>
              <a:rPr kumimoji="0" lang="en-US" altLang="zh-CN" sz="34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cs typeface="+mn-cs"/>
              </a:rPr>
              <a:t>-</a:t>
            </a:r>
            <a:r>
              <a:rPr kumimoji="0" lang="zh-CN" altLang="en-US" sz="34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cs typeface="+mn-cs"/>
              </a:rPr>
              <a:t>政府：</a:t>
            </a:r>
            <a:endParaRPr kumimoji="0" lang="zh-CN" altLang="en-US" sz="34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Char char="n"/>
              <a:defRPr/>
            </a:pPr>
            <a:r>
              <a:rPr kumimoji="0" lang="zh-CN" altLang="en-US" sz="2600" b="1" i="0" u="none" strike="noStrike" kern="0" cap="none" spc="0" normalizeH="0" baseline="0" noProof="0" dirty="0" smtClean="0">
                <a:ln>
                  <a:noFill/>
                </a:ln>
                <a:solidFill>
                  <a:srgbClr val="9933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  </a:t>
            </a:r>
            <a:r>
              <a:rPr kumimoji="0" lang="zh-CN" altLang="en-US" sz="2600" b="1" i="0" u="none" strike="noStrike" kern="0" cap="none" spc="0" normalizeH="0" baseline="0" noProof="0" dirty="0" smtClean="0">
                <a:ln>
                  <a:noFill/>
                </a:ln>
                <a:solidFill>
                  <a:srgbClr val="993300"/>
                </a:solidFill>
                <a:effectLst/>
                <a:uLnTx/>
                <a:uFillTx/>
                <a:latin typeface="微软雅黑" panose="020B0503020204020204" pitchFamily="34" charset="-122"/>
                <a:ea typeface="微软雅黑" panose="020B0503020204020204" pitchFamily="34" charset="-122"/>
                <a:cs typeface="+mn-cs"/>
              </a:rPr>
              <a:t>改革、开放</a:t>
            </a:r>
            <a:endParaRPr kumimoji="0" lang="zh-CN" altLang="en-US" sz="2600" b="1" i="0" u="none" strike="noStrike" kern="0" cap="none" spc="0" normalizeH="0" baseline="0" noProof="0" dirty="0" smtClean="0">
              <a:ln>
                <a:noFill/>
              </a:ln>
              <a:solidFill>
                <a:srgbClr val="993300"/>
              </a:solidFill>
              <a:effectLst/>
              <a:uLnTx/>
              <a:uFillTx/>
              <a:latin typeface="微软雅黑" panose="020B0503020204020204" pitchFamily="34" charset="-122"/>
              <a:ea typeface="微软雅黑" panose="020B0503020204020204" pitchFamily="34" charset="-122"/>
              <a:cs typeface="+mn-cs"/>
            </a:endParaRPr>
          </a:p>
          <a:p>
            <a:pPr marL="1022350" marR="0" lvl="2" indent="-351155"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Char char="n"/>
              <a:defRPr/>
            </a:pP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“一带一路”倡议</a:t>
            </a:r>
            <a:endParaRPr kumimoji="0" lang="en-US" altLang="zh-CN"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marL="1022350" marR="0" lvl="2" indent="-351155"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Char char="n"/>
              <a:defRPr/>
            </a:pP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构建</a:t>
            </a:r>
            <a:r>
              <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全球命运共同体</a:t>
            </a:r>
            <a:endParaRPr kumimoji="0" lang="en-US" altLang="zh-CN"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pPr marL="1022350" marR="0" lvl="2" indent="-351155"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Char char="n"/>
              <a:defRPr/>
            </a:pPr>
            <a:r>
              <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积极参与国际事务</a:t>
            </a:r>
            <a:endPar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Char char="n"/>
              <a:defRPr/>
            </a:pPr>
            <a:r>
              <a:rPr kumimoji="0" lang="zh-CN" altLang="en-US" sz="2600" b="1" i="0" u="none" strike="noStrike" kern="0" cap="none" spc="0" normalizeH="0" baseline="0" noProof="0" dirty="0" smtClean="0">
                <a:ln>
                  <a:noFill/>
                </a:ln>
                <a:solidFill>
                  <a:srgbClr val="9933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  </a:t>
            </a:r>
            <a:r>
              <a:rPr kumimoji="0" lang="zh-CN" altLang="en-US" sz="2600" b="1" i="0" u="none" strike="noStrike" kern="0" cap="none" spc="0" normalizeH="0" baseline="0" noProof="0" dirty="0" smtClean="0">
                <a:ln>
                  <a:noFill/>
                </a:ln>
                <a:solidFill>
                  <a:srgbClr val="993300"/>
                </a:solidFill>
                <a:effectLst/>
                <a:uLnTx/>
                <a:uFillTx/>
                <a:latin typeface="微软雅黑" panose="020B0503020204020204" pitchFamily="34" charset="-122"/>
                <a:ea typeface="微软雅黑" panose="020B0503020204020204" pitchFamily="34" charset="-122"/>
                <a:cs typeface="+mn-cs"/>
              </a:rPr>
              <a:t>稳定、发展</a:t>
            </a:r>
            <a:endParaRPr kumimoji="0" lang="zh-CN" altLang="en-US" sz="2600" b="1" i="0" u="none" strike="noStrike" kern="0" cap="none" spc="0" normalizeH="0" baseline="0" noProof="0" dirty="0" smtClean="0">
              <a:ln>
                <a:noFill/>
              </a:ln>
              <a:solidFill>
                <a:srgbClr val="993300"/>
              </a:solidFill>
              <a:effectLst/>
              <a:uLnTx/>
              <a:uFillTx/>
              <a:latin typeface="微软雅黑" panose="020B0503020204020204" pitchFamily="34" charset="-122"/>
              <a:ea typeface="微软雅黑" panose="020B0503020204020204" pitchFamily="34" charset="-122"/>
              <a:cs typeface="+mn-cs"/>
            </a:endParaRPr>
          </a:p>
          <a:p>
            <a:pPr marL="1022350" marR="0" lvl="2" indent="-351155"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Char char="n"/>
              <a:defRPr/>
            </a:pPr>
            <a:r>
              <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加强对话，避免冲突</a:t>
            </a:r>
            <a:endPar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pPr marL="1022350" marR="0" lvl="2" indent="-351155"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Char char="n"/>
              <a:defRPr/>
            </a:pPr>
            <a:r>
              <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科学发展观</a:t>
            </a:r>
            <a:endPar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Char char="n"/>
              <a:defRPr/>
            </a:pPr>
            <a:r>
              <a:rPr kumimoji="0" lang="zh-CN" altLang="en-US" sz="2600" b="1" i="0" u="none" strike="noStrike" kern="0" cap="none" spc="0" normalizeH="0" baseline="0" noProof="0" dirty="0" smtClean="0">
                <a:ln>
                  <a:noFill/>
                </a:ln>
                <a:solidFill>
                  <a:srgbClr val="9933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  </a:t>
            </a:r>
            <a:r>
              <a:rPr kumimoji="0" lang="zh-CN" altLang="en-US" sz="2600" b="1" i="0" u="none" strike="noStrike" kern="0" cap="none" spc="0" normalizeH="0" baseline="0" noProof="0" dirty="0" smtClean="0">
                <a:ln>
                  <a:noFill/>
                </a:ln>
                <a:solidFill>
                  <a:srgbClr val="993300"/>
                </a:solidFill>
                <a:effectLst/>
                <a:uLnTx/>
                <a:uFillTx/>
                <a:latin typeface="微软雅黑" panose="020B0503020204020204" pitchFamily="34" charset="-122"/>
                <a:ea typeface="微软雅黑" panose="020B0503020204020204" pitchFamily="34" charset="-122"/>
                <a:cs typeface="+mn-cs"/>
              </a:rPr>
              <a:t>提高执政能力、建设和谐社会</a:t>
            </a:r>
            <a:endParaRPr kumimoji="0" lang="zh-CN" altLang="en-US" sz="2600" b="1" i="0" u="none" strike="noStrike" kern="0" cap="none" spc="0" normalizeH="0" baseline="0" noProof="0" dirty="0" smtClean="0">
              <a:ln>
                <a:noFill/>
              </a:ln>
              <a:solidFill>
                <a:srgbClr val="993300"/>
              </a:solidFill>
              <a:effectLst/>
              <a:uLnTx/>
              <a:uFillTx/>
              <a:latin typeface="微软雅黑" panose="020B0503020204020204" pitchFamily="34" charset="-122"/>
              <a:ea typeface="微软雅黑" panose="020B0503020204020204" pitchFamily="34" charset="-122"/>
              <a:cs typeface="+mn-cs"/>
            </a:endParaRPr>
          </a:p>
          <a:p>
            <a:pPr marL="1022350" marR="0" lvl="2" indent="-351155"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Char char="n"/>
              <a:defRPr/>
            </a:pP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解决三农问题</a:t>
            </a:r>
            <a:endPar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marL="1022350" marR="0" lvl="2" indent="-351155"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Char char="n"/>
              <a:defRPr/>
            </a:pP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精准扶贫，关心弱势群体</a:t>
            </a:r>
            <a:endPar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marL="1022350" marR="0" lvl="2" indent="-351155"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Char char="n"/>
              <a:defRPr/>
            </a:pP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保护生态环境</a:t>
            </a:r>
            <a:endPar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marL="1022350" marR="0" lvl="2" indent="-351155"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Char char="n"/>
              <a:defRPr/>
            </a:pPr>
            <a:r>
              <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惩</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腐、扫黑、除恶</a:t>
            </a:r>
            <a:endPar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6978"/>
                                        </p:tgtEl>
                                        <p:attrNameLst>
                                          <p:attrName>style.visibility</p:attrName>
                                        </p:attrNameLst>
                                      </p:cBhvr>
                                      <p:to>
                                        <p:strVal val="visible"/>
                                      </p:to>
                                    </p:set>
                                    <p:anim calcmode="lin" valueType="num">
                                      <p:cBhvr>
                                        <p:cTn id="7" dur="500" fill="hold"/>
                                        <p:tgtEl>
                                          <p:spTgt spid="126978"/>
                                        </p:tgtEl>
                                        <p:attrNameLst>
                                          <p:attrName>ppt_w</p:attrName>
                                        </p:attrNameLst>
                                      </p:cBhvr>
                                      <p:tavLst>
                                        <p:tav tm="0">
                                          <p:val>
                                            <p:fltVal val="0"/>
                                          </p:val>
                                        </p:tav>
                                        <p:tav tm="100000">
                                          <p:val>
                                            <p:strVal val="#ppt_w"/>
                                          </p:val>
                                        </p:tav>
                                      </p:tavLst>
                                    </p:anim>
                                    <p:anim calcmode="lin" valueType="num">
                                      <p:cBhvr>
                                        <p:cTn id="8" dur="500" fill="hold"/>
                                        <p:tgtEl>
                                          <p:spTgt spid="126978"/>
                                        </p:tgtEl>
                                        <p:attrNameLst>
                                          <p:attrName>ppt_h</p:attrName>
                                        </p:attrNameLst>
                                      </p:cBhvr>
                                      <p:tavLst>
                                        <p:tav tm="0">
                                          <p:val>
                                            <p:fltVal val="0"/>
                                          </p:val>
                                        </p:tav>
                                        <p:tav tm="100000">
                                          <p:val>
                                            <p:strVal val="#ppt_h"/>
                                          </p:val>
                                        </p:tav>
                                      </p:tavLst>
                                    </p:anim>
                                    <p:animEffect transition="in" filter="fade">
                                      <p:cBhvr>
                                        <p:cTn id="9" dur="500"/>
                                        <p:tgtEl>
                                          <p:spTgt spid="12697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6979">
                                            <p:bg/>
                                          </p:spTgt>
                                        </p:tgtEl>
                                        <p:attrNameLst>
                                          <p:attrName>style.visibility</p:attrName>
                                        </p:attrNameLst>
                                      </p:cBhvr>
                                      <p:to>
                                        <p:strVal val="visible"/>
                                      </p:to>
                                    </p:set>
                                    <p:animEffect transition="in" filter="fade">
                                      <p:cBhvr>
                                        <p:cTn id="13" dur="1000">
                                          <p:stCondLst>
                                            <p:cond delay="0"/>
                                          </p:stCondLst>
                                        </p:cTn>
                                        <p:tgtEl>
                                          <p:spTgt spid="126979">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bldLvl="0" animBg="1"/>
      <p:bldP spid="126979" grpId="0" animBg="1" build="p"/>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35842" name="Rectangle 1026"/>
          <p:cNvSpPr>
            <a:spLocks noGrp="1" noChangeArrowheads="1"/>
          </p:cNvSpPr>
          <p:nvPr>
            <p:ph type="title"/>
          </p:nvPr>
        </p:nvSpPr>
        <p:spPr>
          <a:xfrm>
            <a:off x="395288" y="277813"/>
            <a:ext cx="8291513" cy="919163"/>
          </a:xfrm>
          <a:gradFill rotWithShape="1">
            <a:gsLst>
              <a:gs pos="0">
                <a:srgbClr val="FFFF66"/>
              </a:gs>
              <a:gs pos="100000">
                <a:srgbClr val="FF6600"/>
              </a:gs>
            </a:gsLst>
            <a:path path="shape">
              <a:fillToRect l="50000" t="50000" r="50000" b="50000"/>
            </a:path>
          </a:gradFill>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800" b="1" i="0" u="none" strike="noStrike" kern="0" cap="none" spc="0" normalizeH="0" baseline="0" noProof="0" dirty="0" smtClean="0">
                <a:ln>
                  <a:noFill/>
                </a:ln>
                <a:solidFill>
                  <a:srgbClr val="99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7.3.4 </a:t>
            </a:r>
            <a:r>
              <a:rPr kumimoji="0" lang="zh-CN" altLang="en-US" sz="4800" b="1" i="0" u="none" strike="noStrike" kern="0" cap="none" spc="0" normalizeH="0" baseline="0" noProof="0" dirty="0" smtClean="0">
                <a:ln>
                  <a:noFill/>
                </a:ln>
                <a:solidFill>
                  <a:srgbClr val="99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当前我们的方式价值</a:t>
            </a:r>
            <a:endParaRPr kumimoji="0" lang="zh-CN" altLang="en-US" sz="4800" b="1" i="0" u="none" strike="noStrike" kern="0" cap="none" spc="0" normalizeH="0" baseline="0" noProof="0" dirty="0" smtClean="0">
              <a:ln>
                <a:noFill/>
              </a:ln>
              <a:solidFill>
                <a:srgbClr val="99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35843" name="Rectangle 1027"/>
          <p:cNvSpPr>
            <a:spLocks noGrp="1" noChangeArrowheads="1"/>
          </p:cNvSpPr>
          <p:nvPr>
            <p:ph idx="1"/>
          </p:nvPr>
        </p:nvSpPr>
        <p:spPr>
          <a:xfrm>
            <a:off x="395605" y="1268730"/>
            <a:ext cx="8291830" cy="5393055"/>
          </a:xfrm>
          <a:gradFill rotWithShape="1">
            <a:gsLst>
              <a:gs pos="0">
                <a:srgbClr val="CCFF66"/>
              </a:gs>
              <a:gs pos="50000">
                <a:srgbClr val="CCFFCC"/>
              </a:gs>
              <a:gs pos="100000">
                <a:srgbClr val="CCFF66"/>
              </a:gs>
            </a:gsLst>
            <a:lin ang="18900000" scaled="1"/>
          </a:gradFill>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45000"/>
              </a:spcBef>
              <a:spcAft>
                <a:spcPct val="0"/>
              </a:spcAft>
              <a:buClr>
                <a:schemeClr val="accent1"/>
              </a:buClr>
              <a:buSzPct val="65000"/>
              <a:buFont typeface="Wingdings" panose="05000000000000000000" pitchFamily="2" charset="2"/>
              <a:buNone/>
              <a:defRPr/>
            </a:pPr>
            <a:r>
              <a:rPr kumimoji="0" lang="zh-CN" altLang="en-US" sz="3400" b="1" i="0" u="none" strike="noStrike" kern="0" cap="none" spc="0" normalizeH="0" baseline="0" noProof="0" dirty="0" smtClean="0">
                <a:ln>
                  <a:noFill/>
                </a:ln>
                <a:solidFill>
                  <a:srgbClr val="000099"/>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   </a:t>
            </a:r>
            <a:r>
              <a:rPr kumimoji="0" lang="zh-CN" altLang="en-US" sz="34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cs typeface="+mn-cs"/>
              </a:rPr>
              <a:t>团体</a:t>
            </a:r>
            <a:r>
              <a:rPr kumimoji="0" lang="en-US" altLang="zh-CN" sz="34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cs typeface="+mn-cs"/>
              </a:rPr>
              <a:t>-</a:t>
            </a:r>
            <a:r>
              <a:rPr kumimoji="0" lang="zh-CN" altLang="en-US" sz="34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cs typeface="+mn-cs"/>
              </a:rPr>
              <a:t>企业</a:t>
            </a:r>
            <a:r>
              <a:rPr kumimoji="0" lang="en-US" altLang="zh-CN" sz="34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cs typeface="+mn-cs"/>
              </a:rPr>
              <a:t>-</a:t>
            </a:r>
            <a:r>
              <a:rPr kumimoji="0" lang="zh-CN" altLang="en-US" sz="34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cs typeface="+mn-cs"/>
              </a:rPr>
              <a:t>个人 ：</a:t>
            </a:r>
            <a:endParaRPr kumimoji="0" lang="zh-CN" altLang="en-US" sz="34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30000"/>
              </a:lnSpc>
              <a:spcBef>
                <a:spcPts val="500"/>
              </a:spcBef>
              <a:spcAft>
                <a:spcPts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友善：</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己所不欲勿施与人，以待己之心待人，和睦友好共同生存／</a:t>
            </a:r>
            <a:r>
              <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自私，忌妒，竞争，窝里斗（挑刺）</a:t>
            </a:r>
            <a:endPar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30000"/>
              </a:lnSpc>
              <a:spcBef>
                <a:spcPts val="500"/>
              </a:spcBef>
              <a:spcAft>
                <a:spcPts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勤俭：</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靠</a:t>
            </a:r>
            <a:r>
              <a:rPr kumimoji="0" lang="zh-CN" altLang="en-US" sz="2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自己艰苦劳动</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创造，</a:t>
            </a:r>
            <a:r>
              <a:rPr kumimoji="0" lang="zh-CN" altLang="en-US" sz="2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而不是靠欲望</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占有／</a:t>
            </a:r>
            <a:r>
              <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贪婪，懒惰，占有，索求，小便宜，浪费</a:t>
            </a:r>
            <a:endPar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30000"/>
              </a:lnSpc>
              <a:spcBef>
                <a:spcPts val="500"/>
              </a:spcBef>
              <a:spcAft>
                <a:spcPts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开拓：</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主动，</a:t>
            </a:r>
            <a:r>
              <a:rPr kumimoji="0" lang="zh-CN" altLang="en-US" sz="2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尝试，求新求</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变 </a:t>
            </a:r>
            <a:r>
              <a:rPr kumimoji="0" lang="en-US" altLang="zh-CN"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僵化，无能，等靠要喂</a:t>
            </a:r>
            <a:endPar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30000"/>
              </a:lnSpc>
              <a:spcBef>
                <a:spcPts val="500"/>
              </a:spcBef>
              <a:spcAft>
                <a:spcPts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效率：</a:t>
            </a:r>
            <a:r>
              <a:rPr kumimoji="0" lang="zh-CN" altLang="en-US" sz="2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雷厉风行，</a:t>
            </a:r>
            <a:r>
              <a:rPr kumimoji="0" lang="zh-CN" altLang="en-US" sz="2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注重团队合作</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en-US" altLang="zh-CN"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松散、扯皮、推诿</a:t>
            </a:r>
            <a:endPar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30000"/>
              </a:lnSpc>
              <a:spcBef>
                <a:spcPts val="500"/>
              </a:spcBef>
              <a:spcAft>
                <a:spcPts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准时：</a:t>
            </a:r>
            <a:r>
              <a:rPr kumimoji="0" lang="zh-CN" altLang="en-US" sz="2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时间就是</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生命 </a:t>
            </a:r>
            <a:r>
              <a:rPr kumimoji="0" lang="en-US" altLang="zh-CN"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不</a:t>
            </a:r>
            <a:r>
              <a:rPr kumimoji="0" lang="zh-CN" altLang="en-US" sz="2400" b="1"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守时、迟到、</a:t>
            </a:r>
            <a:r>
              <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早退</a:t>
            </a:r>
            <a:endParaRPr kumimoji="0" lang="zh-CN" altLang="en-US" sz="2400" b="1"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30000"/>
              </a:lnSpc>
              <a:spcBef>
                <a:spcPts val="500"/>
              </a:spcBef>
              <a:spcAft>
                <a:spcPts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理性：</a:t>
            </a:r>
            <a:r>
              <a:rPr kumimoji="0" lang="zh-CN" altLang="en-US" sz="2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有长远</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眼光 </a:t>
            </a:r>
            <a:r>
              <a:rPr kumimoji="0" lang="en-US" altLang="zh-CN"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眼光短浅，金钱，享受</a:t>
            </a:r>
            <a:endPar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30000"/>
              </a:lnSpc>
              <a:spcBef>
                <a:spcPts val="500"/>
              </a:spcBef>
              <a:spcAft>
                <a:spcPts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质量：</a:t>
            </a:r>
            <a:r>
              <a:rPr kumimoji="0" lang="zh-CN" altLang="en-US" sz="2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精细化、</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标准化 </a:t>
            </a:r>
            <a:r>
              <a:rPr kumimoji="0" lang="en-US" altLang="zh-CN"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随意化、假冒伪劣</a:t>
            </a:r>
            <a:endPar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842"/>
                                        </p:tgtEl>
                                        <p:attrNameLst>
                                          <p:attrName>style.visibility</p:attrName>
                                        </p:attrNameLst>
                                      </p:cBhvr>
                                      <p:to>
                                        <p:strVal val="visible"/>
                                      </p:to>
                                    </p:set>
                                    <p:anim calcmode="lin" valueType="num">
                                      <p:cBhvr>
                                        <p:cTn id="7" dur="500" fill="hold"/>
                                        <p:tgtEl>
                                          <p:spTgt spid="35842"/>
                                        </p:tgtEl>
                                        <p:attrNameLst>
                                          <p:attrName>ppt_w</p:attrName>
                                        </p:attrNameLst>
                                      </p:cBhvr>
                                      <p:tavLst>
                                        <p:tav tm="0">
                                          <p:val>
                                            <p:fltVal val="0"/>
                                          </p:val>
                                        </p:tav>
                                        <p:tav tm="100000">
                                          <p:val>
                                            <p:strVal val="#ppt_w"/>
                                          </p:val>
                                        </p:tav>
                                      </p:tavLst>
                                    </p:anim>
                                    <p:anim calcmode="lin" valueType="num">
                                      <p:cBhvr>
                                        <p:cTn id="8" dur="500" fill="hold"/>
                                        <p:tgtEl>
                                          <p:spTgt spid="35842"/>
                                        </p:tgtEl>
                                        <p:attrNameLst>
                                          <p:attrName>ppt_h</p:attrName>
                                        </p:attrNameLst>
                                      </p:cBhvr>
                                      <p:tavLst>
                                        <p:tav tm="0">
                                          <p:val>
                                            <p:fltVal val="0"/>
                                          </p:val>
                                        </p:tav>
                                        <p:tav tm="100000">
                                          <p:val>
                                            <p:strVal val="#ppt_h"/>
                                          </p:val>
                                        </p:tav>
                                      </p:tavLst>
                                    </p:anim>
                                    <p:animEffect transition="in" filter="fade">
                                      <p:cBhvr>
                                        <p:cTn id="9" dur="500"/>
                                        <p:tgtEl>
                                          <p:spTgt spid="3584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5843">
                                            <p:bg/>
                                          </p:spTgt>
                                        </p:tgtEl>
                                        <p:attrNameLst>
                                          <p:attrName>style.visibility</p:attrName>
                                        </p:attrNameLst>
                                      </p:cBhvr>
                                      <p:to>
                                        <p:strVal val="visible"/>
                                      </p:to>
                                    </p:set>
                                    <p:animEffect transition="in" filter="fade">
                                      <p:cBhvr>
                                        <p:cTn id="13" dur="1000">
                                          <p:stCondLst>
                                            <p:cond delay="0"/>
                                          </p:stCondLst>
                                        </p:cTn>
                                        <p:tgtEl>
                                          <p:spTgt spid="3584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ldLvl="0" animBg="1"/>
      <p:bldP spid="35843" grpId="0" animBg="1" uiExpand="1" build="p"/>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152578" name="Rectangle 2"/>
          <p:cNvSpPr>
            <a:spLocks noGrp="1" noChangeArrowheads="1"/>
          </p:cNvSpPr>
          <p:nvPr>
            <p:ph type="title"/>
          </p:nvPr>
        </p:nvSpPr>
        <p:spPr>
          <a:xfrm>
            <a:off x="457200" y="349250"/>
            <a:ext cx="8229600" cy="1063625"/>
          </a:xfrm>
          <a:gradFill rotWithShape="1">
            <a:gsLst>
              <a:gs pos="0">
                <a:srgbClr val="FFFF00">
                  <a:gamma/>
                  <a:shade val="46275"/>
                  <a:invGamma/>
                </a:srgbClr>
              </a:gs>
              <a:gs pos="50000">
                <a:srgbClr val="FFFF00"/>
              </a:gs>
              <a:gs pos="100000">
                <a:srgbClr val="FFFF00">
                  <a:gamma/>
                  <a:shade val="46275"/>
                  <a:invGamma/>
                </a:srgbClr>
              </a:gs>
            </a:gsLst>
            <a:lin ang="2700000" scaled="1"/>
          </a:gradFill>
        </p:spPr>
        <p:txBody>
          <a:bodyPr vert="horz" wrap="square" lIns="91440" tIns="45720" rIns="91440" bIns="45720" numCol="1" anchor="t" anchorCtr="0" compatLnSpc="1"/>
          <a:lstStyle/>
          <a:p>
            <a:pPr marL="0" marR="0" lvl="0" indent="0" algn="l" defTabSz="914400" rtl="0" eaLnBrk="1" fontAlgn="base" latinLnBrk="0" hangingPunct="1">
              <a:lnSpc>
                <a:spcPct val="120000"/>
              </a:lnSpc>
              <a:spcBef>
                <a:spcPct val="0"/>
              </a:spcBef>
              <a:spcAft>
                <a:spcPct val="0"/>
              </a:spcAft>
              <a:buClrTx/>
              <a:buSzTx/>
              <a:buFontTx/>
              <a:buNone/>
              <a:defRPr/>
            </a:pPr>
            <a:r>
              <a:rPr kumimoji="0" lang="en-US" altLang="zh-CN" sz="4800" b="1" i="0" u="none" strike="noStrike" kern="0" cap="none" spc="0" normalizeH="0" baseline="0" noProof="0" dirty="0" smtClean="0">
                <a:ln>
                  <a:noFill/>
                </a:ln>
                <a:solidFill>
                  <a:srgbClr val="9933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7.4 </a:t>
            </a:r>
            <a:r>
              <a:rPr kumimoji="0" lang="zh-CN" altLang="en-US" sz="4800" b="1" i="0" u="none" strike="noStrike" kern="0" cap="none" spc="0" normalizeH="0" baseline="0" noProof="0" dirty="0" smtClean="0">
                <a:ln>
                  <a:noFill/>
                </a:ln>
                <a:solidFill>
                  <a:srgbClr val="9933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社会价值体系</a:t>
            </a:r>
            <a:endParaRPr kumimoji="0" lang="zh-CN" altLang="en-US" sz="4800" b="1" i="0" u="none" strike="noStrike" kern="0" cap="none" spc="0" normalizeH="0" baseline="0" noProof="0" dirty="0" smtClean="0">
              <a:ln>
                <a:noFill/>
              </a:ln>
              <a:solidFill>
                <a:srgbClr val="9933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7172" name="Rectangle 3" descr="花束"/>
          <p:cNvSpPr>
            <a:spLocks noGrp="1"/>
          </p:cNvSpPr>
          <p:nvPr>
            <p:ph idx="1"/>
          </p:nvPr>
        </p:nvSpPr>
        <p:spPr>
          <a:xfrm>
            <a:off x="457200" y="1557338"/>
            <a:ext cx="8229600" cy="4895850"/>
          </a:xfrm>
          <a:blipFill rotWithShape="1">
            <a:blip r:embed="rId1"/>
          </a:blipFill>
        </p:spPr>
        <p:txBody>
          <a:bodyPr vert="horz" wrap="square" lIns="91440" tIns="45720" rIns="91440" bIns="45720" anchor="t"/>
          <a:lstStyle/>
          <a:p>
            <a:pPr eaLnBrk="1" hangingPunct="1">
              <a:spcBef>
                <a:spcPct val="45000"/>
              </a:spcBef>
            </a:pPr>
            <a:r>
              <a:rPr lang="zh-CN" altLang="en-US" sz="2800" b="1" dirty="0">
                <a:solidFill>
                  <a:srgbClr val="0F0066"/>
                </a:solidFill>
                <a:latin typeface="微软雅黑" panose="020B0503020204020204" pitchFamily="34" charset="-122"/>
                <a:ea typeface="微软雅黑" panose="020B0503020204020204" pitchFamily="34" charset="-122"/>
              </a:rPr>
              <a:t>社会价值体系内涵丰富，价值观上</a:t>
            </a:r>
            <a:r>
              <a:rPr lang="zh-CN" altLang="en-US" sz="2800" b="1" dirty="0">
                <a:solidFill>
                  <a:srgbClr val="0F0066"/>
                </a:solidFill>
                <a:latin typeface="微软雅黑" panose="020B0503020204020204" pitchFamily="34" charset="-122"/>
                <a:ea typeface="微软雅黑" panose="020B0503020204020204" pitchFamily="34" charset="-122"/>
              </a:rPr>
              <a:t>主要有两部分 ：</a:t>
            </a:r>
            <a:endParaRPr lang="zh-CN" altLang="en-US" sz="2400" b="1" dirty="0">
              <a:solidFill>
                <a:srgbClr val="0F0066"/>
              </a:solidFill>
              <a:latin typeface="微软雅黑" panose="020B0503020204020204" pitchFamily="34" charset="-122"/>
              <a:ea typeface="微软雅黑" panose="020B0503020204020204" pitchFamily="34" charset="-122"/>
            </a:endParaRPr>
          </a:p>
          <a:p>
            <a:pPr lvl="1" eaLnBrk="1" hangingPunct="1">
              <a:spcBef>
                <a:spcPct val="45000"/>
              </a:spcBef>
            </a:pPr>
            <a:r>
              <a:rPr lang="zh-CN" altLang="en-US" sz="2800" b="1" dirty="0">
                <a:solidFill>
                  <a:srgbClr val="3333CC"/>
                </a:solidFill>
                <a:latin typeface="微软雅黑" panose="020B0503020204020204" pitchFamily="34" charset="-122"/>
                <a:ea typeface="微软雅黑" panose="020B0503020204020204" pitchFamily="34" charset="-122"/>
              </a:rPr>
              <a:t>社会</a:t>
            </a:r>
            <a:r>
              <a:rPr lang="zh-CN" altLang="en-US" sz="2800" b="1" dirty="0">
                <a:solidFill>
                  <a:srgbClr val="C00000"/>
                </a:solidFill>
                <a:latin typeface="微软雅黑" panose="020B0503020204020204" pitchFamily="34" charset="-122"/>
                <a:ea typeface="微软雅黑" panose="020B0503020204020204" pitchFamily="34" charset="-122"/>
              </a:rPr>
              <a:t>一般价值观</a:t>
            </a:r>
            <a:endParaRPr lang="zh-CN" altLang="en-US" sz="2800" b="1" dirty="0">
              <a:solidFill>
                <a:srgbClr val="C00000"/>
              </a:solidFill>
              <a:latin typeface="微软雅黑" panose="020B0503020204020204" pitchFamily="34" charset="-122"/>
              <a:ea typeface="微软雅黑" panose="020B0503020204020204" pitchFamily="34" charset="-122"/>
            </a:endParaRPr>
          </a:p>
          <a:p>
            <a:pPr lvl="1" eaLnBrk="1" hangingPunct="1">
              <a:spcBef>
                <a:spcPct val="45000"/>
              </a:spcBef>
            </a:pPr>
            <a:r>
              <a:rPr lang="zh-CN" altLang="en-US" sz="2800" b="1" dirty="0">
                <a:solidFill>
                  <a:srgbClr val="3333CC"/>
                </a:solidFill>
                <a:latin typeface="微软雅黑" panose="020B0503020204020204" pitchFamily="34" charset="-122"/>
                <a:ea typeface="微软雅黑" panose="020B0503020204020204" pitchFamily="34" charset="-122"/>
              </a:rPr>
              <a:t>社会</a:t>
            </a:r>
            <a:r>
              <a:rPr lang="zh-CN" altLang="en-US" sz="2800" b="1" dirty="0">
                <a:solidFill>
                  <a:srgbClr val="C00000"/>
                </a:solidFill>
                <a:latin typeface="微软雅黑" panose="020B0503020204020204" pitchFamily="34" charset="-122"/>
                <a:ea typeface="微软雅黑" panose="020B0503020204020204" pitchFamily="34" charset="-122"/>
              </a:rPr>
              <a:t>核心价值观</a:t>
            </a:r>
            <a:endParaRPr lang="zh-CN" altLang="en-US" sz="2800" b="1" dirty="0">
              <a:solidFill>
                <a:srgbClr val="C00000"/>
              </a:solidFill>
              <a:latin typeface="微软雅黑" panose="020B0503020204020204" pitchFamily="34" charset="-122"/>
              <a:ea typeface="微软雅黑" panose="020B0503020204020204" pitchFamily="34" charset="-122"/>
            </a:endParaRPr>
          </a:p>
          <a:p>
            <a:pPr eaLnBrk="1" hangingPunct="1">
              <a:lnSpc>
                <a:spcPct val="120000"/>
              </a:lnSpc>
              <a:spcBef>
                <a:spcPts val="45"/>
              </a:spcBef>
              <a:spcAft>
                <a:spcPts val="0"/>
              </a:spcAft>
            </a:pPr>
            <a:r>
              <a:rPr lang="zh-CN" altLang="en-US" sz="2800" b="1" dirty="0">
                <a:solidFill>
                  <a:srgbClr val="C00000"/>
                </a:solidFill>
                <a:latin typeface="微软雅黑" panose="020B0503020204020204" pitchFamily="34" charset="-122"/>
                <a:ea typeface="微软雅黑" panose="020B0503020204020204" pitchFamily="34" charset="-122"/>
              </a:rPr>
              <a:t>社会一般价值观 </a:t>
            </a:r>
            <a:r>
              <a:rPr lang="zh-CN" altLang="en-US" sz="2400" dirty="0">
                <a:solidFill>
                  <a:srgbClr val="0F0066"/>
                </a:solidFill>
                <a:latin typeface="微软雅黑" panose="020B0503020204020204" pitchFamily="34" charset="-122"/>
                <a:ea typeface="微软雅黑" panose="020B0503020204020204" pitchFamily="34" charset="-122"/>
              </a:rPr>
              <a:t>主要包括：</a:t>
            </a:r>
            <a:r>
              <a:rPr lang="zh-CN" altLang="en-US" sz="2400" b="1" dirty="0">
                <a:solidFill>
                  <a:srgbClr val="0F0066"/>
                </a:solidFill>
                <a:latin typeface="微软雅黑" panose="020B0503020204020204" pitchFamily="34" charset="-122"/>
                <a:ea typeface="微软雅黑" panose="020B0503020204020204" pitchFamily="34" charset="-122"/>
              </a:rPr>
              <a:t>伦理价值观</a:t>
            </a:r>
            <a:r>
              <a:rPr lang="zh-CN" altLang="en-US" sz="2400" dirty="0">
                <a:solidFill>
                  <a:srgbClr val="0F0066"/>
                </a:solidFill>
                <a:latin typeface="微软雅黑" panose="020B0503020204020204" pitchFamily="34" charset="-122"/>
                <a:ea typeface="微软雅黑" panose="020B0503020204020204" pitchFamily="34" charset="-122"/>
              </a:rPr>
              <a:t>（社会平等和公平正义）、</a:t>
            </a:r>
            <a:r>
              <a:rPr lang="zh-CN" altLang="en-US" sz="2400" b="1" dirty="0">
                <a:solidFill>
                  <a:srgbClr val="0F0066"/>
                </a:solidFill>
                <a:latin typeface="微软雅黑" panose="020B0503020204020204" pitchFamily="34" charset="-122"/>
                <a:ea typeface="微软雅黑" panose="020B0503020204020204" pitchFamily="34" charset="-122"/>
              </a:rPr>
              <a:t>政治价值观</a:t>
            </a:r>
            <a:r>
              <a:rPr lang="zh-CN" altLang="en-US" sz="2400" dirty="0">
                <a:solidFill>
                  <a:srgbClr val="0F0066"/>
                </a:solidFill>
                <a:latin typeface="微软雅黑" panose="020B0503020204020204" pitchFamily="34" charset="-122"/>
                <a:ea typeface="微软雅黑" panose="020B0503020204020204" pitchFamily="34" charset="-122"/>
              </a:rPr>
              <a:t>（绝大多数人民的当家作主）、</a:t>
            </a:r>
            <a:r>
              <a:rPr lang="zh-CN" altLang="en-US" sz="2400" b="1" dirty="0">
                <a:solidFill>
                  <a:srgbClr val="0F0066"/>
                </a:solidFill>
                <a:latin typeface="微软雅黑" panose="020B0503020204020204" pitchFamily="34" charset="-122"/>
                <a:ea typeface="微软雅黑" panose="020B0503020204020204" pitchFamily="34" charset="-122"/>
              </a:rPr>
              <a:t>经济价值观</a:t>
            </a:r>
            <a:r>
              <a:rPr lang="zh-CN" altLang="en-US" sz="2400" dirty="0">
                <a:solidFill>
                  <a:srgbClr val="0F0066"/>
                </a:solidFill>
                <a:latin typeface="微软雅黑" panose="020B0503020204020204" pitchFamily="34" charset="-122"/>
                <a:ea typeface="微软雅黑" panose="020B0503020204020204" pitchFamily="34" charset="-122"/>
              </a:rPr>
              <a:t>（全社会共同占有生产资料）、</a:t>
            </a:r>
            <a:r>
              <a:rPr lang="zh-CN" altLang="en-US" sz="2400" b="1" dirty="0">
                <a:solidFill>
                  <a:srgbClr val="0F0066"/>
                </a:solidFill>
                <a:latin typeface="微软雅黑" panose="020B0503020204020204" pitchFamily="34" charset="-122"/>
                <a:ea typeface="微软雅黑" panose="020B0503020204020204" pitchFamily="34" charset="-122"/>
              </a:rPr>
              <a:t>社会价值观</a:t>
            </a:r>
            <a:r>
              <a:rPr lang="zh-CN" altLang="en-US" sz="2400" dirty="0">
                <a:solidFill>
                  <a:srgbClr val="0F0066"/>
                </a:solidFill>
                <a:latin typeface="微软雅黑" panose="020B0503020204020204" pitchFamily="34" charset="-122"/>
                <a:ea typeface="微软雅黑" panose="020B0503020204020204" pitchFamily="34" charset="-122"/>
              </a:rPr>
              <a:t>（集体主义）</a:t>
            </a:r>
            <a:endParaRPr lang="zh-CN" altLang="en-US" sz="2400" dirty="0">
              <a:solidFill>
                <a:srgbClr val="0F0066"/>
              </a:solidFill>
              <a:latin typeface="微软雅黑" panose="020B0503020204020204" pitchFamily="34" charset="-122"/>
              <a:ea typeface="微软雅黑" panose="020B0503020204020204" pitchFamily="34" charset="-122"/>
            </a:endParaRPr>
          </a:p>
          <a:p>
            <a:pPr eaLnBrk="1" hangingPunct="1">
              <a:lnSpc>
                <a:spcPct val="120000"/>
              </a:lnSpc>
              <a:spcBef>
                <a:spcPts val="45"/>
              </a:spcBef>
              <a:spcAft>
                <a:spcPts val="0"/>
              </a:spcAft>
            </a:pPr>
            <a:r>
              <a:rPr lang="zh-CN" altLang="en-US" sz="2800" b="1" dirty="0">
                <a:solidFill>
                  <a:srgbClr val="C00000"/>
                </a:solidFill>
                <a:latin typeface="微软雅黑" panose="020B0503020204020204" pitchFamily="34" charset="-122"/>
                <a:ea typeface="微软雅黑" panose="020B0503020204020204" pitchFamily="34" charset="-122"/>
              </a:rPr>
              <a:t>社会核心价值观 </a:t>
            </a:r>
            <a:r>
              <a:rPr lang="zh-CN" altLang="en-US" sz="2400" dirty="0">
                <a:solidFill>
                  <a:srgbClr val="0F0066"/>
                </a:solidFill>
                <a:latin typeface="微软雅黑" panose="020B0503020204020204" pitchFamily="34" charset="-122"/>
                <a:ea typeface="微软雅黑" panose="020B0503020204020204" pitchFamily="34" charset="-122"/>
              </a:rPr>
              <a:t>就是追求</a:t>
            </a:r>
            <a:r>
              <a:rPr lang="zh-CN" altLang="en-US" sz="2400" b="1" dirty="0">
                <a:solidFill>
                  <a:srgbClr val="0F0066"/>
                </a:solidFill>
                <a:latin typeface="微软雅黑" panose="020B0503020204020204" pitchFamily="34" charset="-122"/>
                <a:ea typeface="微软雅黑" panose="020B0503020204020204" pitchFamily="34" charset="-122"/>
              </a:rPr>
              <a:t>人的自由、全面发展，</a:t>
            </a:r>
            <a:r>
              <a:rPr lang="zh-CN" altLang="en-US" sz="2400" dirty="0">
                <a:solidFill>
                  <a:srgbClr val="0F0066"/>
                </a:solidFill>
                <a:latin typeface="微软雅黑" panose="020B0503020204020204" pitchFamily="34" charset="-122"/>
                <a:ea typeface="微软雅黑" panose="020B0503020204020204" pitchFamily="34" charset="-122"/>
              </a:rPr>
              <a:t>是实现社会价值目标的思想保证和行动指南。</a:t>
            </a:r>
            <a:endParaRPr lang="zh-CN" altLang="en-US" sz="2400" dirty="0">
              <a:solidFill>
                <a:srgbClr val="0F0066"/>
              </a:solidFill>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2578"/>
                                        </p:tgtEl>
                                        <p:attrNameLst>
                                          <p:attrName>style.visibility</p:attrName>
                                        </p:attrNameLst>
                                      </p:cBhvr>
                                      <p:to>
                                        <p:strVal val="visible"/>
                                      </p:to>
                                    </p:set>
                                    <p:anim calcmode="lin" valueType="num">
                                      <p:cBhvr>
                                        <p:cTn id="7" dur="500" fill="hold"/>
                                        <p:tgtEl>
                                          <p:spTgt spid="152578"/>
                                        </p:tgtEl>
                                        <p:attrNameLst>
                                          <p:attrName>ppt_w</p:attrName>
                                        </p:attrNameLst>
                                      </p:cBhvr>
                                      <p:tavLst>
                                        <p:tav tm="0">
                                          <p:val>
                                            <p:fltVal val="0"/>
                                          </p:val>
                                        </p:tav>
                                        <p:tav tm="100000">
                                          <p:val>
                                            <p:strVal val="#ppt_w"/>
                                          </p:val>
                                        </p:tav>
                                      </p:tavLst>
                                    </p:anim>
                                    <p:anim calcmode="lin" valueType="num">
                                      <p:cBhvr>
                                        <p:cTn id="8" dur="500" fill="hold"/>
                                        <p:tgtEl>
                                          <p:spTgt spid="152578"/>
                                        </p:tgtEl>
                                        <p:attrNameLst>
                                          <p:attrName>ppt_h</p:attrName>
                                        </p:attrNameLst>
                                      </p:cBhvr>
                                      <p:tavLst>
                                        <p:tav tm="0">
                                          <p:val>
                                            <p:fltVal val="0"/>
                                          </p:val>
                                        </p:tav>
                                        <p:tav tm="100000">
                                          <p:val>
                                            <p:strVal val="#ppt_h"/>
                                          </p:val>
                                        </p:tav>
                                      </p:tavLst>
                                    </p:anim>
                                    <p:animEffect transition="in" filter="fade">
                                      <p:cBhvr>
                                        <p:cTn id="9" dur="500"/>
                                        <p:tgtEl>
                                          <p:spTgt spid="15257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172">
                                            <p:bg/>
                                          </p:spTgt>
                                        </p:tgtEl>
                                        <p:attrNameLst>
                                          <p:attrName>style.visibility</p:attrName>
                                        </p:attrNameLst>
                                      </p:cBhvr>
                                      <p:to>
                                        <p:strVal val="visible"/>
                                      </p:to>
                                    </p:set>
                                    <p:animEffect transition="in" filter="fade">
                                      <p:cBhvr>
                                        <p:cTn id="13" dur="1000">
                                          <p:stCondLst>
                                            <p:cond delay="0"/>
                                          </p:stCondLst>
                                        </p:cTn>
                                        <p:tgtEl>
                                          <p:spTgt spid="7172">
                                            <p:bg/>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7172">
                                            <p:bg/>
                                          </p:spTgt>
                                        </p:tgtEl>
                                        <p:attrNameLst>
                                          <p:attrName>style.visibility</p:attrName>
                                        </p:attrNameLst>
                                      </p:cBhvr>
                                      <p:to>
                                        <p:strVal val="visible"/>
                                      </p:to>
                                    </p:set>
                                    <p:animEffect transition="in" filter="fade">
                                      <p:cBhvr>
                                        <p:cTn id="17" dur="1000">
                                          <p:stCondLst>
                                            <p:cond delay="0"/>
                                          </p:stCondLst>
                                        </p:cTn>
                                        <p:tgtEl>
                                          <p:spTgt spid="7172">
                                            <p:bg/>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7172">
                                            <p:bg/>
                                          </p:spTgt>
                                        </p:tgtEl>
                                        <p:attrNameLst>
                                          <p:attrName>style.visibility</p:attrName>
                                        </p:attrNameLst>
                                      </p:cBhvr>
                                      <p:to>
                                        <p:strVal val="visible"/>
                                      </p:to>
                                    </p:set>
                                    <p:animEffect transition="in" filter="fade">
                                      <p:cBhvr>
                                        <p:cTn id="21" dur="1000">
                                          <p:stCondLst>
                                            <p:cond delay="0"/>
                                          </p:stCondLst>
                                        </p:cTn>
                                        <p:tgtEl>
                                          <p:spTgt spid="7172">
                                            <p:bg/>
                                          </p:spTgt>
                                        </p:tgtEl>
                                      </p:cBhvr>
                                    </p:animEffect>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7172">
                                            <p:bg/>
                                          </p:spTgt>
                                        </p:tgtEl>
                                        <p:attrNameLst>
                                          <p:attrName>style.visibility</p:attrName>
                                        </p:attrNameLst>
                                      </p:cBhvr>
                                      <p:to>
                                        <p:strVal val="visible"/>
                                      </p:to>
                                    </p:set>
                                    <p:animEffect transition="in" filter="fade">
                                      <p:cBhvr>
                                        <p:cTn id="25" dur="1000">
                                          <p:stCondLst>
                                            <p:cond delay="0"/>
                                          </p:stCondLst>
                                        </p:cTn>
                                        <p:tgtEl>
                                          <p:spTgt spid="7172">
                                            <p:bg/>
                                          </p:spTgt>
                                        </p:tgtEl>
                                      </p:cBhvr>
                                    </p:animEffect>
                                  </p:childTnLst>
                                </p:cTn>
                              </p:par>
                            </p:childTnLst>
                          </p:cTn>
                        </p:par>
                        <p:par>
                          <p:cTn id="26" fill="hold">
                            <p:stCondLst>
                              <p:cond delay="4500"/>
                            </p:stCondLst>
                            <p:childTnLst>
                              <p:par>
                                <p:cTn id="27" presetID="10" presetClass="entr" presetSubtype="0" fill="hold" grpId="0" nodeType="afterEffect">
                                  <p:stCondLst>
                                    <p:cond delay="0"/>
                                  </p:stCondLst>
                                  <p:childTnLst>
                                    <p:set>
                                      <p:cBhvr>
                                        <p:cTn id="28" dur="1" fill="hold">
                                          <p:stCondLst>
                                            <p:cond delay="0"/>
                                          </p:stCondLst>
                                        </p:cTn>
                                        <p:tgtEl>
                                          <p:spTgt spid="7172">
                                            <p:bg/>
                                          </p:spTgt>
                                        </p:tgtEl>
                                        <p:attrNameLst>
                                          <p:attrName>style.visibility</p:attrName>
                                        </p:attrNameLst>
                                      </p:cBhvr>
                                      <p:to>
                                        <p:strVal val="visible"/>
                                      </p:to>
                                    </p:set>
                                    <p:animEffect transition="in" filter="fade">
                                      <p:cBhvr>
                                        <p:cTn id="29" dur="1000">
                                          <p:stCondLst>
                                            <p:cond delay="0"/>
                                          </p:stCondLst>
                                        </p:cTn>
                                        <p:tgtEl>
                                          <p:spTgt spid="7172">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8" grpId="0" animBg="1"/>
      <p:bldP spid="7172" grpId="0" animBg="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230402" name="Rectangle 2"/>
          <p:cNvSpPr>
            <a:spLocks noGrp="1" noChangeArrowheads="1"/>
          </p:cNvSpPr>
          <p:nvPr>
            <p:ph type="title"/>
          </p:nvPr>
        </p:nvSpPr>
        <p:spPr>
          <a:xfrm>
            <a:off x="457200" y="277813"/>
            <a:ext cx="8229600" cy="919163"/>
          </a:xfrm>
          <a:gradFill rotWithShape="1">
            <a:gsLst>
              <a:gs pos="0">
                <a:srgbClr val="FF3300"/>
              </a:gs>
              <a:gs pos="50000">
                <a:srgbClr val="FFFF00"/>
              </a:gs>
              <a:gs pos="100000">
                <a:srgbClr val="FF3300"/>
              </a:gs>
            </a:gsLst>
            <a:lin ang="2700000" scaled="1"/>
          </a:gradFill>
          <a:ln w="31750">
            <a:solidFill>
              <a:srgbClr val="FF0000"/>
            </a:solidFill>
          </a:ln>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7.4.1 </a:t>
            </a:r>
            <a:r>
              <a:rPr kumimoji="0" lang="zh-CN" altLang="en-US"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价值观</a:t>
            </a:r>
            <a:r>
              <a:rPr kumimoji="0" lang="zh-CN" altLang="en-US"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与核心价值</a:t>
            </a:r>
            <a:endParaRPr kumimoji="0" lang="zh-CN" altLang="en-US"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13316" name="Rectangle 3"/>
          <p:cNvSpPr>
            <a:spLocks noGrp="1"/>
          </p:cNvSpPr>
          <p:nvPr>
            <p:ph idx="1"/>
          </p:nvPr>
        </p:nvSpPr>
        <p:spPr>
          <a:xfrm>
            <a:off x="468313" y="1407120"/>
            <a:ext cx="8229600" cy="4902200"/>
          </a:xfrm>
          <a:gradFill rotWithShape="1">
            <a:gsLst>
              <a:gs pos="0">
                <a:srgbClr val="FFFF99">
                  <a:alpha val="100000"/>
                </a:srgbClr>
              </a:gs>
              <a:gs pos="50000">
                <a:srgbClr val="FFFF66">
                  <a:alpha val="100000"/>
                </a:srgbClr>
              </a:gs>
              <a:gs pos="100000">
                <a:srgbClr val="FFFF99">
                  <a:alpha val="100000"/>
                </a:srgbClr>
              </a:gs>
            </a:gsLst>
            <a:lin ang="2700000" scaled="1"/>
            <a:tileRect/>
          </a:gradFill>
          <a:ln w="57150" cmpd="thinThick">
            <a:solidFill>
              <a:srgbClr val="800000">
                <a:alpha val="100000"/>
              </a:srgbClr>
            </a:solidFill>
            <a:miter lim="800000"/>
          </a:ln>
        </p:spPr>
        <p:txBody>
          <a:bodyPr vert="horz" wrap="square" lIns="91440" tIns="45720" rIns="91440" bIns="45720" anchor="t"/>
          <a:lstStyle/>
          <a:p>
            <a:pPr eaLnBrk="1" hangingPunct="1">
              <a:lnSpc>
                <a:spcPct val="120000"/>
              </a:lnSpc>
              <a:spcBef>
                <a:spcPts val="1200"/>
              </a:spcBef>
            </a:pPr>
            <a:r>
              <a:rPr lang="zh-CN" altLang="en-US" sz="2600" b="1" dirty="0">
                <a:solidFill>
                  <a:srgbClr val="002060"/>
                </a:solidFill>
                <a:latin typeface="微软雅黑" panose="020B0503020204020204" pitchFamily="34" charset="-122"/>
                <a:ea typeface="微软雅黑" panose="020B0503020204020204" pitchFamily="34" charset="-122"/>
              </a:rPr>
              <a:t>价值观</a:t>
            </a:r>
            <a:r>
              <a:rPr lang="zh-CN" altLang="en-US" sz="2600" b="1" dirty="0">
                <a:solidFill>
                  <a:srgbClr val="002060"/>
                </a:solidFill>
                <a:latin typeface="微软雅黑" panose="020B0503020204020204" pitchFamily="34" charset="-122"/>
                <a:ea typeface="微软雅黑" panose="020B0503020204020204" pitchFamily="34" charset="-122"/>
              </a:rPr>
              <a:t>又可区分为</a:t>
            </a:r>
            <a:r>
              <a:rPr lang="zh-CN" altLang="en-US" sz="2600" b="1" dirty="0">
                <a:solidFill>
                  <a:srgbClr val="993300"/>
                </a:solidFill>
                <a:latin typeface="微软雅黑" panose="020B0503020204020204" pitchFamily="34" charset="-122"/>
                <a:ea typeface="微软雅黑" panose="020B0503020204020204" pitchFamily="34" charset="-122"/>
              </a:rPr>
              <a:t>基本价值、特殊价值、不同层级的价值</a:t>
            </a:r>
            <a:r>
              <a:rPr lang="zh-CN" altLang="en-US" sz="2600" b="1" dirty="0">
                <a:solidFill>
                  <a:srgbClr val="002060"/>
                </a:solidFill>
                <a:latin typeface="微软雅黑" panose="020B0503020204020204" pitchFamily="34" charset="-122"/>
                <a:ea typeface="微软雅黑" panose="020B0503020204020204" pitchFamily="34" charset="-122"/>
              </a:rPr>
              <a:t>等等，在不同的时代和环境条件下，价值会有不同的要求和内容，但贯串其中的是它的</a:t>
            </a:r>
            <a:r>
              <a:rPr lang="zh-CN" altLang="en-US" sz="2600" b="1" dirty="0">
                <a:solidFill>
                  <a:srgbClr val="993300"/>
                </a:solidFill>
                <a:latin typeface="微软雅黑" panose="020B0503020204020204" pitchFamily="34" charset="-122"/>
                <a:ea typeface="微软雅黑" panose="020B0503020204020204" pitchFamily="34" charset="-122"/>
              </a:rPr>
              <a:t>核心价值。</a:t>
            </a:r>
            <a:endParaRPr lang="zh-CN" altLang="en-US" sz="2600" b="1" dirty="0">
              <a:solidFill>
                <a:srgbClr val="993300"/>
              </a:solidFill>
              <a:latin typeface="微软雅黑" panose="020B0503020204020204" pitchFamily="34" charset="-122"/>
              <a:ea typeface="微软雅黑" panose="020B0503020204020204" pitchFamily="34" charset="-122"/>
            </a:endParaRPr>
          </a:p>
          <a:p>
            <a:pPr eaLnBrk="1" hangingPunct="1">
              <a:lnSpc>
                <a:spcPct val="120000"/>
              </a:lnSpc>
              <a:spcBef>
                <a:spcPts val="1200"/>
              </a:spcBef>
            </a:pPr>
            <a:r>
              <a:rPr lang="zh-CN" altLang="en-US" sz="2600" b="1" dirty="0">
                <a:solidFill>
                  <a:srgbClr val="993300"/>
                </a:solidFill>
                <a:latin typeface="微软雅黑" panose="020B0503020204020204" pitchFamily="34" charset="-122"/>
                <a:ea typeface="微软雅黑" panose="020B0503020204020204" pitchFamily="34" charset="-122"/>
              </a:rPr>
              <a:t>核心价值是最基本的价值，也是比较恒定的价值。</a:t>
            </a:r>
            <a:r>
              <a:rPr lang="zh-CN" altLang="en-US" sz="2600" b="1" dirty="0">
                <a:solidFill>
                  <a:srgbClr val="002060"/>
                </a:solidFill>
                <a:latin typeface="微软雅黑" panose="020B0503020204020204" pitchFamily="34" charset="-122"/>
                <a:ea typeface="微软雅黑" panose="020B0503020204020204" pitchFamily="34" charset="-122"/>
              </a:rPr>
              <a:t>随着时代的变迁，社会的次级价值、具体价值、乃至某些基本的价值会有变化和发展，但</a:t>
            </a:r>
            <a:r>
              <a:rPr lang="zh-CN" altLang="en-US" sz="2600" b="1" dirty="0">
                <a:solidFill>
                  <a:srgbClr val="993300"/>
                </a:solidFill>
                <a:latin typeface="微软雅黑" panose="020B0503020204020204" pitchFamily="34" charset="-122"/>
                <a:ea typeface="微软雅黑" panose="020B0503020204020204" pitchFamily="34" charset="-122"/>
              </a:rPr>
              <a:t>核心价值</a:t>
            </a:r>
            <a:r>
              <a:rPr lang="zh-CN" altLang="en-US" sz="2600" b="1" dirty="0">
                <a:solidFill>
                  <a:srgbClr val="002060"/>
                </a:solidFill>
                <a:latin typeface="微软雅黑" panose="020B0503020204020204" pitchFamily="34" charset="-122"/>
                <a:ea typeface="微软雅黑" panose="020B0503020204020204" pitchFamily="34" charset="-122"/>
              </a:rPr>
              <a:t>大体应该是恒定的。</a:t>
            </a:r>
            <a:endParaRPr lang="zh-CN" altLang="en-US" sz="2600" b="1" dirty="0">
              <a:solidFill>
                <a:srgbClr val="002060"/>
              </a:solidFill>
              <a:latin typeface="微软雅黑" panose="020B0503020204020204" pitchFamily="34" charset="-122"/>
              <a:ea typeface="微软雅黑" panose="020B0503020204020204" pitchFamily="34" charset="-122"/>
            </a:endParaRPr>
          </a:p>
          <a:p>
            <a:pPr eaLnBrk="1" hangingPunct="1">
              <a:lnSpc>
                <a:spcPct val="120000"/>
              </a:lnSpc>
              <a:spcBef>
                <a:spcPts val="1200"/>
              </a:spcBef>
            </a:pPr>
            <a:r>
              <a:rPr lang="zh-CN" altLang="en-US" sz="2600" b="1" dirty="0">
                <a:solidFill>
                  <a:srgbClr val="002060"/>
                </a:solidFill>
                <a:latin typeface="微软雅黑" panose="020B0503020204020204" pitchFamily="34" charset="-122"/>
                <a:ea typeface="微软雅黑" panose="020B0503020204020204" pitchFamily="34" charset="-122"/>
              </a:rPr>
              <a:t>抓住</a:t>
            </a:r>
            <a:r>
              <a:rPr lang="zh-CN" altLang="en-US" sz="2600" b="1" dirty="0">
                <a:solidFill>
                  <a:srgbClr val="993300"/>
                </a:solidFill>
                <a:latin typeface="微软雅黑" panose="020B0503020204020204" pitchFamily="34" charset="-122"/>
                <a:ea typeface="微软雅黑" panose="020B0503020204020204" pitchFamily="34" charset="-122"/>
              </a:rPr>
              <a:t>核心价值，</a:t>
            </a:r>
            <a:r>
              <a:rPr lang="zh-CN" altLang="en-US" sz="2600" b="1" dirty="0">
                <a:solidFill>
                  <a:srgbClr val="002060"/>
                </a:solidFill>
                <a:latin typeface="微软雅黑" panose="020B0503020204020204" pitchFamily="34" charset="-122"/>
                <a:ea typeface="微软雅黑" panose="020B0503020204020204" pitchFamily="34" charset="-122"/>
              </a:rPr>
              <a:t>就抓住了社会的价值需求、价值创造、价值体系、价值实现的关键。 </a:t>
            </a:r>
            <a:endParaRPr lang="zh-CN" altLang="en-US" sz="26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157698" name="Rectangle 2"/>
          <p:cNvSpPr>
            <a:spLocks noGrp="1" noChangeArrowheads="1"/>
          </p:cNvSpPr>
          <p:nvPr>
            <p:ph type="title"/>
          </p:nvPr>
        </p:nvSpPr>
        <p:spPr>
          <a:xfrm>
            <a:off x="410210" y="360680"/>
            <a:ext cx="8345170" cy="1029335"/>
          </a:xfrm>
          <a:gradFill rotWithShape="1">
            <a:gsLst>
              <a:gs pos="0">
                <a:srgbClr val="FFFF00">
                  <a:gamma/>
                  <a:shade val="46275"/>
                  <a:invGamma/>
                </a:srgbClr>
              </a:gs>
              <a:gs pos="50000">
                <a:srgbClr val="FFFF00"/>
              </a:gs>
              <a:gs pos="100000">
                <a:srgbClr val="FFFF00">
                  <a:gamma/>
                  <a:shade val="46275"/>
                  <a:invGamma/>
                </a:srgbClr>
              </a:gs>
            </a:gsLst>
            <a:lin ang="2700000" scaled="1"/>
          </a:gradFill>
        </p:spPr>
        <p:txBody>
          <a:bodyPr vert="horz" wrap="square" lIns="91440" tIns="45720" rIns="91440" bIns="45720" numCol="1" anchor="t" anchorCtr="0" compatLnSpc="1"/>
          <a:lstStyle/>
          <a:p>
            <a:pPr marL="0" marR="0" lvl="0" indent="0" algn="l" defTabSz="914400" rtl="0" eaLnBrk="1" fontAlgn="base" latinLnBrk="0" hangingPunct="1">
              <a:lnSpc>
                <a:spcPct val="120000"/>
              </a:lnSpc>
              <a:spcBef>
                <a:spcPts val="0"/>
              </a:spcBef>
              <a:spcAft>
                <a:spcPts val="0"/>
              </a:spcAft>
              <a:buClrTx/>
              <a:buSzTx/>
              <a:buFontTx/>
              <a:buNone/>
              <a:defRPr/>
            </a:pPr>
            <a:r>
              <a:rPr kumimoji="0" lang="en-US" altLang="zh-CN" sz="4400" b="1" i="0" u="none" strike="noStrike" kern="0" cap="none" spc="0" normalizeH="0" baseline="0" noProof="0" dirty="0" smtClean="0">
                <a:ln>
                  <a:noFill/>
                </a:ln>
                <a:solidFill>
                  <a:srgbClr val="9933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7.4.2 </a:t>
            </a:r>
            <a:r>
              <a:rPr kumimoji="0" lang="zh-CN" altLang="en-US" sz="4400" b="1" i="0" u="none" strike="noStrike" kern="0" cap="none" spc="0" normalizeH="0" baseline="0" noProof="0" dirty="0" smtClean="0">
                <a:ln>
                  <a:noFill/>
                </a:ln>
                <a:solidFill>
                  <a:srgbClr val="9933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社会主义核心价值体系</a:t>
            </a:r>
            <a:endParaRPr kumimoji="0" lang="zh-CN" altLang="en-US" sz="4400" b="1" i="0" u="none" strike="noStrike" kern="0" cap="none" spc="0" normalizeH="0" baseline="0" noProof="0" dirty="0" smtClean="0">
              <a:ln>
                <a:noFill/>
              </a:ln>
              <a:solidFill>
                <a:srgbClr val="9933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9220" name="Rectangle 3"/>
          <p:cNvSpPr>
            <a:spLocks noGrp="1" noChangeArrowheads="1"/>
          </p:cNvSpPr>
          <p:nvPr>
            <p:ph idx="1"/>
          </p:nvPr>
        </p:nvSpPr>
        <p:spPr>
          <a:xfrm>
            <a:off x="457200" y="1484313"/>
            <a:ext cx="8229600" cy="4752975"/>
          </a:xfrm>
          <a:gradFill rotWithShape="1">
            <a:gsLst>
              <a:gs pos="0">
                <a:srgbClr val="FFFF99"/>
              </a:gs>
              <a:gs pos="100000">
                <a:srgbClr val="767647"/>
              </a:gs>
            </a:gsLst>
            <a:lin ang="2700000" scaled="1"/>
          </a:gradFill>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55000"/>
              </a:spcBef>
              <a:spcAft>
                <a:spcPct val="0"/>
              </a:spcAft>
              <a:buClr>
                <a:schemeClr val="accent1"/>
              </a:buClr>
              <a:buSzPct val="65000"/>
              <a:buFont typeface="Wingdings" panose="05000000000000000000" pitchFamily="2" charset="2"/>
              <a:buChar char="n"/>
              <a:defRPr/>
            </a:pPr>
            <a:r>
              <a:rPr kumimoji="0" lang="en-US" altLang="zh-CN" sz="2800" b="1" i="0" u="none" strike="noStrike" kern="0" cap="none" spc="0" normalizeH="0" baseline="0" noProof="0" dirty="0" smtClean="0">
                <a:ln>
                  <a:noFill/>
                </a:ln>
                <a:solidFill>
                  <a:srgbClr val="0F0066"/>
                </a:solidFill>
                <a:effectLst/>
                <a:uLnTx/>
                <a:uFillTx/>
                <a:latin typeface="微软雅黑" panose="020B0503020204020204" pitchFamily="34" charset="-122"/>
                <a:ea typeface="微软雅黑" panose="020B0503020204020204" pitchFamily="34" charset="-122"/>
                <a:cs typeface="+mn-cs"/>
              </a:rPr>
              <a:t>2006.10</a:t>
            </a:r>
            <a:r>
              <a:rPr kumimoji="0" lang="en-US" altLang="zh-CN" sz="29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9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中共中央关于构建社会主义和谐社会若干重大问题的决定</a:t>
            </a:r>
            <a:r>
              <a:rPr kumimoji="0" lang="en-US" altLang="zh-CN" sz="29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0" cap="none" spc="0" normalizeH="0" baseline="0" noProof="0" dirty="0" smtClean="0">
                <a:ln>
                  <a:noFill/>
                </a:ln>
                <a:solidFill>
                  <a:srgbClr val="0F0066"/>
                </a:solidFill>
                <a:effectLst/>
                <a:uLnTx/>
                <a:uFillTx/>
                <a:latin typeface="微软雅黑" panose="020B0503020204020204" pitchFamily="34" charset="-122"/>
                <a:ea typeface="微软雅黑" panose="020B0503020204020204" pitchFamily="34" charset="-122"/>
                <a:cs typeface="+mn-cs"/>
              </a:rPr>
              <a:t>明确提出了社会主义核心价值体系的基本内容，主要包括以下四个方面：</a:t>
            </a:r>
            <a:endParaRPr kumimoji="0" lang="zh-CN" altLang="en-US" sz="2900" b="1" i="0" u="none" strike="noStrike" kern="0" cap="none" spc="0" normalizeH="0" baseline="0" noProof="0" dirty="0" smtClean="0">
              <a:ln>
                <a:noFill/>
              </a:ln>
              <a:solidFill>
                <a:srgbClr val="0F0066"/>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55000"/>
              </a:spcBef>
              <a:spcAft>
                <a:spcPct val="0"/>
              </a:spcAft>
              <a:buClr>
                <a:schemeClr val="accent1"/>
              </a:buClr>
              <a:buSzPct val="65000"/>
              <a:buFont typeface="Wingdings" panose="05000000000000000000" pitchFamily="2" charset="2"/>
              <a:buChar char="n"/>
              <a:defRPr/>
            </a:pPr>
            <a:r>
              <a:rPr kumimoji="0" lang="zh-CN" altLang="en-US" sz="2800" b="1" i="0" u="none" strike="noStrike" kern="0" cap="none" spc="0" normalizeH="0" baseline="0" noProof="0" dirty="0" smtClean="0">
                <a:ln>
                  <a:noFill/>
                </a:ln>
                <a:solidFill>
                  <a:srgbClr val="993300"/>
                </a:solidFill>
                <a:effectLst/>
                <a:uLnTx/>
                <a:uFillTx/>
                <a:latin typeface="微软雅黑" panose="020B0503020204020204" pitchFamily="34" charset="-122"/>
                <a:ea typeface="微软雅黑" panose="020B0503020204020204" pitchFamily="34" charset="-122"/>
                <a:cs typeface="+mn-cs"/>
              </a:rPr>
              <a:t>坚持</a:t>
            </a:r>
            <a:r>
              <a:rPr kumimoji="0" lang="zh-CN" altLang="en-US" sz="2800" b="1" i="0" u="none" strike="noStrike" kern="0" cap="none" spc="0" normalizeH="0" baseline="0" noProof="0" dirty="0" smtClean="0">
                <a:ln>
                  <a:noFill/>
                </a:ln>
                <a:solidFill>
                  <a:srgbClr val="9933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马克思主义</a:t>
            </a:r>
            <a:r>
              <a:rPr kumimoji="0" lang="zh-CN" altLang="en-US" sz="2800" b="1" i="0" u="none" strike="noStrike" kern="0" cap="none" spc="0" normalizeH="0" baseline="0" noProof="0" dirty="0" smtClean="0">
                <a:ln>
                  <a:noFill/>
                </a:ln>
                <a:solidFill>
                  <a:srgbClr val="993300"/>
                </a:solidFill>
                <a:effectLst/>
                <a:uLnTx/>
                <a:uFillTx/>
                <a:latin typeface="微软雅黑" panose="020B0503020204020204" pitchFamily="34" charset="-122"/>
                <a:ea typeface="微软雅黑" panose="020B0503020204020204" pitchFamily="34" charset="-122"/>
                <a:cs typeface="+mn-cs"/>
              </a:rPr>
              <a:t>指导思想。 </a:t>
            </a:r>
            <a:endParaRPr kumimoji="0" lang="zh-CN" altLang="en-US" sz="2800" b="1" i="0" u="none" strike="noStrike" kern="0" cap="none" spc="0" normalizeH="0" baseline="0" noProof="0" dirty="0" smtClean="0">
              <a:ln>
                <a:noFill/>
              </a:ln>
              <a:solidFill>
                <a:srgbClr val="9933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55000"/>
              </a:spcBef>
              <a:spcAft>
                <a:spcPct val="0"/>
              </a:spcAft>
              <a:buClr>
                <a:schemeClr val="accent1"/>
              </a:buClr>
              <a:buSzPct val="65000"/>
              <a:buFont typeface="Wingdings" panose="05000000000000000000" pitchFamily="2" charset="2"/>
              <a:buChar char="n"/>
              <a:defRPr/>
            </a:pPr>
            <a:r>
              <a:rPr kumimoji="0" lang="zh-CN" altLang="en-US" sz="2800" b="1" i="0" u="none" strike="noStrike" kern="0" cap="none" spc="0" normalizeH="0" baseline="0" noProof="0" dirty="0" smtClean="0">
                <a:ln>
                  <a:noFill/>
                </a:ln>
                <a:solidFill>
                  <a:srgbClr val="993300"/>
                </a:solidFill>
                <a:effectLst/>
                <a:uLnTx/>
                <a:uFillTx/>
                <a:latin typeface="微软雅黑" panose="020B0503020204020204" pitchFamily="34" charset="-122"/>
                <a:ea typeface="微软雅黑" panose="020B0503020204020204" pitchFamily="34" charset="-122"/>
                <a:cs typeface="+mn-cs"/>
              </a:rPr>
              <a:t>坚持</a:t>
            </a:r>
            <a:r>
              <a:rPr kumimoji="0" lang="zh-CN" altLang="en-US" sz="2800" b="1" i="0" u="none" strike="noStrike" kern="0" cap="none" spc="0" normalizeH="0" baseline="0" noProof="0" dirty="0" smtClean="0">
                <a:ln>
                  <a:noFill/>
                </a:ln>
                <a:solidFill>
                  <a:srgbClr val="9933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中国特色</a:t>
            </a:r>
            <a:r>
              <a:rPr kumimoji="0" lang="zh-CN" altLang="en-US" sz="2800" b="1" i="0" u="none" strike="noStrike" kern="0" cap="none" spc="0" normalizeH="0" baseline="0" noProof="0" dirty="0" smtClean="0">
                <a:ln>
                  <a:noFill/>
                </a:ln>
                <a:solidFill>
                  <a:srgbClr val="993300"/>
                </a:solidFill>
                <a:effectLst/>
                <a:uLnTx/>
                <a:uFillTx/>
                <a:latin typeface="微软雅黑" panose="020B0503020204020204" pitchFamily="34" charset="-122"/>
                <a:ea typeface="微软雅黑" panose="020B0503020204020204" pitchFamily="34" charset="-122"/>
                <a:cs typeface="+mn-cs"/>
              </a:rPr>
              <a:t>社会主义共同理想。 </a:t>
            </a:r>
            <a:endParaRPr kumimoji="0" lang="zh-CN" altLang="en-US" sz="2800" b="1" i="0" u="none" strike="noStrike" kern="0" cap="none" spc="0" normalizeH="0" baseline="0" noProof="0" dirty="0" smtClean="0">
              <a:ln>
                <a:noFill/>
              </a:ln>
              <a:solidFill>
                <a:srgbClr val="9933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55000"/>
              </a:spcBef>
              <a:spcAft>
                <a:spcPct val="0"/>
              </a:spcAft>
              <a:buClr>
                <a:schemeClr val="accent1"/>
              </a:buClr>
              <a:buSzPct val="65000"/>
              <a:buFont typeface="Wingdings" panose="05000000000000000000" pitchFamily="2" charset="2"/>
              <a:buChar char="n"/>
              <a:defRPr/>
            </a:pPr>
            <a:r>
              <a:rPr kumimoji="0" lang="zh-CN" altLang="en-US" sz="2800" b="1" i="0" u="none" strike="noStrike" kern="0" cap="none" spc="0" normalizeH="0" baseline="0" noProof="0" dirty="0" smtClean="0">
                <a:ln>
                  <a:noFill/>
                </a:ln>
                <a:solidFill>
                  <a:srgbClr val="993300"/>
                </a:solidFill>
                <a:effectLst/>
                <a:uLnTx/>
                <a:uFillTx/>
                <a:latin typeface="微软雅黑" panose="020B0503020204020204" pitchFamily="34" charset="-122"/>
                <a:ea typeface="微软雅黑" panose="020B0503020204020204" pitchFamily="34" charset="-122"/>
                <a:cs typeface="+mn-cs"/>
              </a:rPr>
              <a:t>坚持以</a:t>
            </a:r>
            <a:r>
              <a:rPr kumimoji="0" lang="zh-CN" altLang="en-US" sz="2800" b="1" i="0" u="none" strike="noStrike" kern="0" cap="none" spc="0" normalizeH="0" baseline="0" noProof="0" dirty="0" smtClean="0">
                <a:ln>
                  <a:noFill/>
                </a:ln>
                <a:solidFill>
                  <a:srgbClr val="9933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爱国主义</a:t>
            </a:r>
            <a:r>
              <a:rPr kumimoji="0" lang="zh-CN" altLang="en-US" sz="2800" b="1" i="0" u="none" strike="noStrike" kern="0" cap="none" spc="0" normalizeH="0" baseline="0" noProof="0" dirty="0" smtClean="0">
                <a:ln>
                  <a:noFill/>
                </a:ln>
                <a:solidFill>
                  <a:srgbClr val="993300"/>
                </a:solidFill>
                <a:effectLst/>
                <a:uLnTx/>
                <a:uFillTx/>
                <a:latin typeface="微软雅黑" panose="020B0503020204020204" pitchFamily="34" charset="-122"/>
                <a:ea typeface="微软雅黑" panose="020B0503020204020204" pitchFamily="34" charset="-122"/>
                <a:cs typeface="+mn-cs"/>
              </a:rPr>
              <a:t>为核心的民族精神和以</a:t>
            </a:r>
            <a:r>
              <a:rPr kumimoji="0" lang="zh-CN" altLang="en-US" sz="2800" b="1" i="0" u="none" strike="noStrike" kern="0" cap="none" spc="0" normalizeH="0" baseline="0" noProof="0" dirty="0" smtClean="0">
                <a:ln>
                  <a:noFill/>
                </a:ln>
                <a:solidFill>
                  <a:srgbClr val="9933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改革创新</a:t>
            </a:r>
            <a:r>
              <a:rPr kumimoji="0" lang="zh-CN" altLang="en-US" sz="2800" b="1" i="0" u="none" strike="noStrike" kern="0" cap="none" spc="0" normalizeH="0" baseline="0" noProof="0" dirty="0" smtClean="0">
                <a:ln>
                  <a:noFill/>
                </a:ln>
                <a:solidFill>
                  <a:srgbClr val="993300"/>
                </a:solidFill>
                <a:effectLst/>
                <a:uLnTx/>
                <a:uFillTx/>
                <a:latin typeface="微软雅黑" panose="020B0503020204020204" pitchFamily="34" charset="-122"/>
                <a:ea typeface="微软雅黑" panose="020B0503020204020204" pitchFamily="34" charset="-122"/>
                <a:cs typeface="+mn-cs"/>
              </a:rPr>
              <a:t>为核心的时代精神。 </a:t>
            </a:r>
            <a:endParaRPr kumimoji="0" lang="zh-CN" altLang="en-US" sz="2800" b="1" i="0" u="none" strike="noStrike" kern="0" cap="none" spc="0" normalizeH="0" baseline="0" noProof="0" dirty="0" smtClean="0">
              <a:ln>
                <a:noFill/>
              </a:ln>
              <a:solidFill>
                <a:srgbClr val="9933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55000"/>
              </a:spcBef>
              <a:spcAft>
                <a:spcPct val="0"/>
              </a:spcAft>
              <a:buClr>
                <a:schemeClr val="accent1"/>
              </a:buClr>
              <a:buSzPct val="65000"/>
              <a:buFont typeface="Wingdings" panose="05000000000000000000" pitchFamily="2" charset="2"/>
              <a:buChar char="n"/>
              <a:defRPr/>
            </a:pPr>
            <a:r>
              <a:rPr kumimoji="0" lang="zh-CN" altLang="en-US" sz="2800" b="1" i="0" u="none" strike="noStrike" kern="0" cap="none" spc="0" normalizeH="0" baseline="0" noProof="0" dirty="0" smtClean="0">
                <a:ln>
                  <a:noFill/>
                </a:ln>
                <a:solidFill>
                  <a:srgbClr val="993300"/>
                </a:solidFill>
                <a:effectLst/>
                <a:uLnTx/>
                <a:uFillTx/>
                <a:latin typeface="微软雅黑" panose="020B0503020204020204" pitchFamily="34" charset="-122"/>
                <a:ea typeface="微软雅黑" panose="020B0503020204020204" pitchFamily="34" charset="-122"/>
                <a:cs typeface="+mn-cs"/>
              </a:rPr>
              <a:t>坚持</a:t>
            </a:r>
            <a:r>
              <a:rPr kumimoji="0" lang="zh-CN" altLang="en-US" sz="2800" b="1" i="0" u="none" strike="noStrike" kern="0" cap="none" spc="0" normalizeH="0" baseline="0" noProof="0" dirty="0" smtClean="0">
                <a:ln>
                  <a:noFill/>
                </a:ln>
                <a:solidFill>
                  <a:srgbClr val="9933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社会主义荣辱观</a:t>
            </a:r>
            <a:r>
              <a:rPr kumimoji="0" lang="zh-CN" altLang="en-US" sz="2800" b="1" i="0" u="none" strike="noStrike" kern="0" cap="none" spc="0" normalizeH="0" baseline="0" noProof="0" dirty="0" smtClean="0">
                <a:ln>
                  <a:noFill/>
                </a:ln>
                <a:solidFill>
                  <a:srgbClr val="993300"/>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0" cap="none" spc="0" normalizeH="0" baseline="0" noProof="0" dirty="0" smtClean="0">
                <a:ln>
                  <a:noFill/>
                </a:ln>
                <a:solidFill>
                  <a:srgbClr val="FF3300"/>
                </a:solidFill>
                <a:effectLst/>
                <a:uLnTx/>
                <a:uFillTx/>
                <a:latin typeface="微软雅黑" panose="020B0503020204020204" pitchFamily="34" charset="-122"/>
                <a:ea typeface="微软雅黑" panose="020B0503020204020204" pitchFamily="34" charset="-122"/>
                <a:cs typeface="+mn-cs"/>
              </a:rPr>
              <a:t> </a:t>
            </a:r>
            <a:endParaRPr kumimoji="0" lang="zh-CN" altLang="en-US" sz="2800" b="1" i="0" u="none" strike="noStrike" kern="0" cap="none" spc="0" normalizeH="0" baseline="0" noProof="0" dirty="0" smtClean="0">
              <a:ln>
                <a:noFill/>
              </a:ln>
              <a:solidFill>
                <a:srgbClr val="FF33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7698"/>
                                        </p:tgtEl>
                                        <p:attrNameLst>
                                          <p:attrName>style.visibility</p:attrName>
                                        </p:attrNameLst>
                                      </p:cBhvr>
                                      <p:to>
                                        <p:strVal val="visible"/>
                                      </p:to>
                                    </p:set>
                                    <p:anim calcmode="lin" valueType="num">
                                      <p:cBhvr>
                                        <p:cTn id="7" dur="500" fill="hold"/>
                                        <p:tgtEl>
                                          <p:spTgt spid="157698"/>
                                        </p:tgtEl>
                                        <p:attrNameLst>
                                          <p:attrName>ppt_w</p:attrName>
                                        </p:attrNameLst>
                                      </p:cBhvr>
                                      <p:tavLst>
                                        <p:tav tm="0">
                                          <p:val>
                                            <p:fltVal val="0"/>
                                          </p:val>
                                        </p:tav>
                                        <p:tav tm="100000">
                                          <p:val>
                                            <p:strVal val="#ppt_w"/>
                                          </p:val>
                                        </p:tav>
                                      </p:tavLst>
                                    </p:anim>
                                    <p:anim calcmode="lin" valueType="num">
                                      <p:cBhvr>
                                        <p:cTn id="8" dur="500" fill="hold"/>
                                        <p:tgtEl>
                                          <p:spTgt spid="157698"/>
                                        </p:tgtEl>
                                        <p:attrNameLst>
                                          <p:attrName>ppt_h</p:attrName>
                                        </p:attrNameLst>
                                      </p:cBhvr>
                                      <p:tavLst>
                                        <p:tav tm="0">
                                          <p:val>
                                            <p:fltVal val="0"/>
                                          </p:val>
                                        </p:tav>
                                        <p:tav tm="100000">
                                          <p:val>
                                            <p:strVal val="#ppt_h"/>
                                          </p:val>
                                        </p:tav>
                                      </p:tavLst>
                                    </p:anim>
                                    <p:animEffect transition="in" filter="fade">
                                      <p:cBhvr>
                                        <p:cTn id="9" dur="500"/>
                                        <p:tgtEl>
                                          <p:spTgt spid="15769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220">
                                            <p:bg/>
                                          </p:spTgt>
                                        </p:tgtEl>
                                        <p:attrNameLst>
                                          <p:attrName>style.visibility</p:attrName>
                                        </p:attrNameLst>
                                      </p:cBhvr>
                                      <p:to>
                                        <p:strVal val="visible"/>
                                      </p:to>
                                    </p:set>
                                    <p:animEffect transition="in" filter="fade">
                                      <p:cBhvr>
                                        <p:cTn id="13" dur="1000">
                                          <p:stCondLst>
                                            <p:cond delay="0"/>
                                          </p:stCondLst>
                                        </p:cTn>
                                        <p:tgtEl>
                                          <p:spTgt spid="9220">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bldLvl="0" animBg="1"/>
      <p:bldP spid="9220" grpId="0" animBg="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32" name="Picture 8" descr="朱德"/>
          <p:cNvPicPr>
            <a:picLocks noChangeAspect="1"/>
          </p:cNvPicPr>
          <p:nvPr/>
        </p:nvPicPr>
        <p:blipFill>
          <a:blip r:embed="rId1"/>
          <a:stretch>
            <a:fillRect/>
          </a:stretch>
        </p:blipFill>
        <p:spPr>
          <a:xfrm>
            <a:off x="102870" y="1646238"/>
            <a:ext cx="2422525" cy="3333750"/>
          </a:xfrm>
          <a:prstGeom prst="rect">
            <a:avLst/>
          </a:prstGeom>
          <a:noFill/>
          <a:ln w="9525">
            <a:noFill/>
          </a:ln>
        </p:spPr>
      </p:pic>
      <p:sp>
        <p:nvSpPr>
          <p:cNvPr id="205833" name="Rectangle 9"/>
          <p:cNvSpPr>
            <a:spLocks noChangeArrowheads="1"/>
          </p:cNvSpPr>
          <p:nvPr/>
        </p:nvSpPr>
        <p:spPr bwMode="auto">
          <a:xfrm>
            <a:off x="2680335" y="1181100"/>
            <a:ext cx="6385560" cy="5421630"/>
          </a:xfrm>
          <a:prstGeom prst="rect">
            <a:avLst/>
          </a:prstGeom>
          <a:solidFill>
            <a:srgbClr val="CCFFCC"/>
          </a:solidFill>
          <a:ln w="25400">
            <a:solidFill>
              <a:srgbClr val="FFCC00"/>
            </a:solidFill>
            <a:miter lim="800000"/>
          </a:ln>
          <a:effectLst>
            <a:outerShdw dist="17961" dir="2700000" algn="ctr" rotWithShape="0">
              <a:srgbClr val="997A00"/>
            </a:outerShdw>
          </a:effectLst>
        </p:spPr>
        <p:txBody>
          <a:bodyPr lIns="18000" rIns="18000"/>
          <a:lstStyle/>
          <a:p>
            <a:pPr marL="285750" marR="0" lvl="0" indent="-285750" algn="just" defTabSz="914400" rtl="0" eaLnBrk="1" fontAlgn="base" latinLnBrk="0" hangingPunct="1">
              <a:lnSpc>
                <a:spcPct val="110000"/>
              </a:lnSpc>
              <a:spcBef>
                <a:spcPts val="0"/>
              </a:spcBef>
              <a:spcAft>
                <a:spcPts val="0"/>
              </a:spcAft>
              <a:buClr>
                <a:srgbClr val="FF0000"/>
              </a:buClr>
              <a:buSzTx/>
              <a:buFont typeface="Wingdings" panose="05000000000000000000" charset="0"/>
              <a:buChar char="p"/>
              <a:defRPr/>
            </a:pPr>
            <a:r>
              <a:rPr kumimoji="0" lang="zh-CN" altLang="en-US" sz="1600" b="1" i="0" u="none" strike="noStrike" kern="1200" cap="none" spc="0" normalizeH="0" baseline="0" noProof="0" smtClean="0">
                <a:ln>
                  <a:noFill/>
                </a:ln>
                <a:solidFill>
                  <a:srgbClr val="1A1A4E"/>
                </a:solidFill>
                <a:effectLst/>
                <a:uLnTx/>
                <a:uFillTx/>
                <a:latin typeface="黑体" panose="02010609060101010101" pitchFamily="49" charset="-122"/>
                <a:ea typeface="楷体_GB2312" pitchFamily="49" charset="-122"/>
                <a:cs typeface="+mn-cs"/>
              </a:rPr>
              <a:t> </a:t>
            </a:r>
            <a:r>
              <a:rPr kumimoji="0" lang="en-US" altLang="zh-CN" sz="2000" b="0" i="0" u="none" strike="noStrike" kern="1200" cap="none" spc="0" normalizeH="0" baseline="0" noProof="0" smtClean="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1917</a:t>
            </a:r>
            <a:r>
              <a:rPr kumimoji="0" lang="zh-CN" altLang="en-US" sz="2000" b="0" i="0" u="none" strike="noStrike" kern="1200" cap="none" spc="0" normalizeH="0" baseline="0" noProof="0" smtClean="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年</a:t>
            </a:r>
            <a:r>
              <a:rPr kumimoji="0" lang="en-US" altLang="zh-CN" sz="2000" b="0" i="0" u="none" strike="noStrike" kern="1200" cap="none" spc="0" normalizeH="0" baseline="0" noProof="0" smtClean="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7</a:t>
            </a:r>
            <a:r>
              <a:rPr kumimoji="0" lang="zh-CN" altLang="en-US" sz="2000" b="0" i="0" u="none" strike="noStrike" kern="1200" cap="none" spc="0" normalizeH="0" baseline="0" noProof="0" smtClean="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月任滇军旅长，在四川参加反对北洋军阀段琪瑞的护法战争。</a:t>
            </a:r>
            <a:endParaRPr kumimoji="0" lang="zh-CN" altLang="en-US" sz="2000" b="0" i="0" u="none" strike="noStrike" kern="1200" cap="none" spc="0" normalizeH="0" baseline="0" noProof="0" smtClean="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just" defTabSz="914400" rtl="0" eaLnBrk="1" fontAlgn="base" latinLnBrk="0" hangingPunct="1">
              <a:lnSpc>
                <a:spcPct val="110000"/>
              </a:lnSpc>
              <a:spcBef>
                <a:spcPts val="0"/>
              </a:spcBef>
              <a:spcAft>
                <a:spcPts val="0"/>
              </a:spcAft>
              <a:buClr>
                <a:srgbClr val="FF0000"/>
              </a:buClr>
              <a:buSzTx/>
              <a:buFont typeface="Wingdings" panose="05000000000000000000" charset="0"/>
              <a:buChar char="p"/>
              <a:defRPr/>
            </a:pPr>
            <a:r>
              <a:rPr kumimoji="0" lang="en-US" altLang="zh-CN" sz="2000" b="0" i="0" u="none" strike="noStrike" kern="1200" cap="none" spc="0" normalizeH="0" baseline="0" noProof="0" smtClean="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1921</a:t>
            </a:r>
            <a:r>
              <a:rPr kumimoji="0" lang="zh-CN" altLang="en-US" sz="2000" b="0" i="0" u="none" strike="noStrike" kern="1200" cap="none" spc="0" normalizeH="0" baseline="0" noProof="0" smtClean="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年春任云南陆军宪兵司令部司令官，云南省警务处长兼省会警察厅长等职。</a:t>
            </a:r>
            <a:endParaRPr kumimoji="0" lang="zh-CN" altLang="en-US" sz="2000" b="0" i="0" u="none" strike="noStrike" kern="1200" cap="none" spc="0" normalizeH="0" baseline="0" noProof="0" smtClean="0">
              <a:ln>
                <a:noFill/>
              </a:ln>
              <a:solidFill>
                <a:srgbClr val="0070C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just" defTabSz="914400" rtl="0" eaLnBrk="1" fontAlgn="base" latinLnBrk="0" hangingPunct="1">
              <a:lnSpc>
                <a:spcPct val="110000"/>
              </a:lnSpc>
              <a:spcBef>
                <a:spcPts val="0"/>
              </a:spcBef>
              <a:spcAft>
                <a:spcPts val="0"/>
              </a:spcAft>
              <a:buClr>
                <a:srgbClr val="FF0000"/>
              </a:buClr>
              <a:buSzTx/>
              <a:buFont typeface="Wingdings" panose="05000000000000000000" charset="0"/>
              <a:buChar char="p"/>
              <a:defRPr/>
            </a:pPr>
            <a:r>
              <a:rPr kumimoji="0" lang="en-US" altLang="zh-CN"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zh-CN" sz="2000" b="1"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1922年8月为寻求革命真理赴德国，在柏林结识周恩来和其他共产党人，加入中国共产党。</a:t>
            </a:r>
            <a:endParaRPr kumimoji="0" lang="en-US" altLang="zh-CN" sz="2000" b="1"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just" defTabSz="914400" rtl="0" eaLnBrk="1" fontAlgn="base" latinLnBrk="0" hangingPunct="1">
              <a:lnSpc>
                <a:spcPct val="110000"/>
              </a:lnSpc>
              <a:spcBef>
                <a:spcPts val="0"/>
              </a:spcBef>
              <a:spcAft>
                <a:spcPts val="0"/>
              </a:spcAft>
              <a:buClr>
                <a:srgbClr val="FF0000"/>
              </a:buClr>
              <a:buSzTx/>
              <a:buFont typeface="Wingdings" panose="05000000000000000000" charset="0"/>
              <a:buChar char="p"/>
              <a:defRPr/>
            </a:pPr>
            <a:r>
              <a:rPr kumimoji="0" lang="en-US" altLang="zh-CN"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zh-CN" sz="2000" b="0"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1925</a:t>
            </a:r>
            <a:r>
              <a:rPr kumimoji="0" lang="zh-CN" altLang="en-US" sz="2000" b="0"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年当选为中国国民党驻德支部执行委员，因积极从事革命活动两次被德国政府逮捕，并被驱逐出境。</a:t>
            </a:r>
            <a:endParaRPr kumimoji="0" lang="zh-CN" altLang="en-US" sz="2000" b="0"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just" defTabSz="914400" rtl="0" eaLnBrk="1" fontAlgn="base" latinLnBrk="0" hangingPunct="1">
              <a:lnSpc>
                <a:spcPct val="110000"/>
              </a:lnSpc>
              <a:spcBef>
                <a:spcPts val="0"/>
              </a:spcBef>
              <a:spcAft>
                <a:spcPts val="0"/>
              </a:spcAft>
              <a:buClr>
                <a:srgbClr val="FF0000"/>
              </a:buClr>
              <a:buSzTx/>
              <a:buFont typeface="Wingdings" panose="05000000000000000000" charset="0"/>
              <a:buChar char="p"/>
              <a:defRPr/>
            </a:pPr>
            <a:r>
              <a:rPr kumimoji="0" lang="zh-CN" altLang="en-US" sz="2000" b="0"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zh-CN" sz="2000" b="0"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1925</a:t>
            </a:r>
            <a:r>
              <a:rPr kumimoji="0" lang="zh-CN" altLang="en-US" sz="2000" b="0"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年</a:t>
            </a:r>
            <a:r>
              <a:rPr kumimoji="0" lang="en-US" altLang="zh-CN" sz="2000" b="0"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7</a:t>
            </a:r>
            <a:r>
              <a:rPr kumimoji="0" lang="zh-CN" altLang="en-US" sz="2000" b="0"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月到苏联学习军事。</a:t>
            </a:r>
            <a:r>
              <a:rPr kumimoji="0" lang="en-US" altLang="zh-CN" sz="2000" b="0"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1926</a:t>
            </a:r>
            <a:r>
              <a:rPr kumimoji="0" lang="zh-CN" altLang="en-US" sz="2000" b="0"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年夏回国，受中共中央派遣到四川军队中进行革命工作。</a:t>
            </a:r>
            <a:r>
              <a:rPr kumimoji="0" lang="en-US" altLang="zh-CN" sz="2000" b="0"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1927</a:t>
            </a:r>
            <a:r>
              <a:rPr kumimoji="0" lang="zh-CN" altLang="en-US" sz="2000" b="0"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年初到江西南昌创办国民革命军第三军军官教育团，培训革命军事干部。</a:t>
            </a:r>
            <a:endParaRPr kumimoji="0" lang="zh-CN" altLang="en-US"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just" defTabSz="914400" rtl="0" eaLnBrk="1" fontAlgn="base" latinLnBrk="0" hangingPunct="1">
              <a:lnSpc>
                <a:spcPct val="110000"/>
              </a:lnSpc>
              <a:spcBef>
                <a:spcPts val="0"/>
              </a:spcBef>
              <a:spcAft>
                <a:spcPts val="0"/>
              </a:spcAft>
              <a:buClr>
                <a:srgbClr val="FF0000"/>
              </a:buClr>
              <a:buSzTx/>
              <a:buFont typeface="Wingdings" panose="05000000000000000000" charset="0"/>
              <a:buChar char="p"/>
              <a:defRPr/>
            </a:pPr>
            <a:r>
              <a:rPr kumimoji="0" lang="zh-CN" altLang="en-US"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zh-CN" sz="2000" b="1"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1927</a:t>
            </a:r>
            <a:r>
              <a:rPr kumimoji="0" lang="zh-CN" altLang="en-US" sz="2000" b="1"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年领导八一南昌起义，任起义军第九军军长。</a:t>
            </a:r>
            <a:endParaRPr kumimoji="0" lang="zh-CN" altLang="en-US" sz="2000" b="1"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just" defTabSz="914400" rtl="0" eaLnBrk="1" fontAlgn="base" latinLnBrk="0" hangingPunct="1">
              <a:lnSpc>
                <a:spcPct val="110000"/>
              </a:lnSpc>
              <a:spcBef>
                <a:spcPts val="0"/>
              </a:spcBef>
              <a:spcAft>
                <a:spcPts val="0"/>
              </a:spcAft>
              <a:buClr>
                <a:srgbClr val="FF0000"/>
              </a:buClr>
              <a:buSzTx/>
              <a:buFont typeface="Wingdings" panose="05000000000000000000" charset="0"/>
              <a:buChar char="p"/>
              <a:defRPr/>
            </a:pPr>
            <a:r>
              <a:rPr kumimoji="0" lang="zh-CN" altLang="en-US"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zh-CN" sz="2000" b="1"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1928年4月率部万余人上井冈山，同毛泽东领导的部队会合，任随即成立的工农革命军第四军军长。</a:t>
            </a:r>
            <a:endParaRPr kumimoji="0" lang="zh-CN" altLang="en-US"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Rectangle 2"/>
          <p:cNvSpPr>
            <a:spLocks noChangeArrowheads="1"/>
          </p:cNvSpPr>
          <p:nvPr/>
        </p:nvSpPr>
        <p:spPr bwMode="auto">
          <a:xfrm>
            <a:off x="372110" y="227965"/>
            <a:ext cx="8520430" cy="849630"/>
          </a:xfrm>
          <a:prstGeom prst="rect">
            <a:avLst/>
          </a:prstGeom>
          <a:solidFill>
            <a:schemeClr val="accent2"/>
          </a:solidFill>
          <a:ln w="9525">
            <a:noFill/>
            <a:miter lim="800000"/>
          </a:ln>
          <a:effectLst>
            <a:outerShdw dist="107763" dir="2700000" algn="ctr" rotWithShape="0">
              <a:schemeClr val="bg2">
                <a:alpha val="50000"/>
              </a:schemeClr>
            </a:outerShdw>
          </a:effectLst>
        </p:spPr>
        <p:txBody>
          <a:bodyPr anchor="ctr" anchorCtr="1"/>
          <a:lstStyle/>
          <a:p>
            <a:pPr marL="0" marR="0" lvl="0" indent="0" algn="just" defTabSz="914400" rtl="0" eaLnBrk="0" fontAlgn="ctr" latinLnBrk="0" hangingPunct="0">
              <a:lnSpc>
                <a:spcPct val="100000"/>
              </a:lnSpc>
              <a:spcBef>
                <a:spcPct val="0"/>
              </a:spcBef>
              <a:spcAft>
                <a:spcPct val="0"/>
              </a:spcAft>
              <a:buClrTx/>
              <a:buSzTx/>
              <a:buFontTx/>
              <a:buNone/>
              <a:defRPr/>
            </a:pPr>
            <a:r>
              <a:rPr lang="en-US" altLang="zh-CN" sz="4400" b="1" noProof="0" smtClean="0">
                <a:ln>
                  <a:noFill/>
                </a:ln>
                <a:solidFill>
                  <a:schemeClr val="bg1"/>
                </a:solidFill>
                <a:effectLst/>
                <a:uLnTx/>
                <a:uFillTx/>
                <a:latin typeface="微软雅黑" panose="020B0503020204020204" pitchFamily="34" charset="-122"/>
                <a:ea typeface="微软雅黑" panose="020B0503020204020204" pitchFamily="34" charset="-122"/>
                <a:sym typeface="+mn-ea"/>
              </a:rPr>
              <a:t>7.1 </a:t>
            </a:r>
            <a:r>
              <a:rPr lang="zh-CN" altLang="en-US" sz="4400" b="1" noProof="0" smtClean="0">
                <a:ln>
                  <a:noFill/>
                </a:ln>
                <a:solidFill>
                  <a:schemeClr val="bg1"/>
                </a:solidFill>
                <a:effectLst/>
                <a:uLnTx/>
                <a:uFillTx/>
                <a:latin typeface="微软雅黑" panose="020B0503020204020204" pitchFamily="34" charset="-122"/>
                <a:ea typeface="微软雅黑" panose="020B0503020204020204" pitchFamily="34" charset="-122"/>
                <a:sym typeface="+mn-ea"/>
              </a:rPr>
              <a:t>文化中包含的价值观念</a:t>
            </a:r>
            <a:endParaRPr kumimoji="0" lang="zh-CN" altLang="en-US" sz="4400" b="1" i="0" u="none" strike="noStrike" kern="120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 name="文本框 2"/>
          <p:cNvSpPr txBox="1"/>
          <p:nvPr/>
        </p:nvSpPr>
        <p:spPr>
          <a:xfrm>
            <a:off x="245110" y="5268595"/>
            <a:ext cx="2138680" cy="368300"/>
          </a:xfrm>
          <a:prstGeom prst="rect">
            <a:avLst/>
          </a:prstGeom>
          <a:noFill/>
        </p:spPr>
        <p:txBody>
          <a:bodyPr wrap="square" rtlCol="0">
            <a:spAutoFit/>
          </a:bodyPr>
          <a:lstStyle/>
          <a:p>
            <a:r>
              <a:rPr lang="zh-CN" altLang="en-US"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朱德元帅</a:t>
            </a:r>
            <a:r>
              <a:rPr lang="en-US" altLang="zh-CN"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总司令</a:t>
            </a:r>
            <a:endParaRPr lang="zh-CN" altLang="en-US"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5832"/>
                                        </p:tgtEl>
                                        <p:attrNameLst>
                                          <p:attrName>style.visibility</p:attrName>
                                        </p:attrNameLst>
                                      </p:cBhvr>
                                      <p:to>
                                        <p:strVal val="visible"/>
                                      </p:to>
                                    </p:set>
                                    <p:anim calcmode="lin" valueType="num">
                                      <p:cBhvr additive="base">
                                        <p:cTn id="7" dur="500" fill="hold"/>
                                        <p:tgtEl>
                                          <p:spTgt spid="205832"/>
                                        </p:tgtEl>
                                        <p:attrNameLst>
                                          <p:attrName>ppt_x</p:attrName>
                                        </p:attrNameLst>
                                      </p:cBhvr>
                                      <p:tavLst>
                                        <p:tav tm="0">
                                          <p:val>
                                            <p:strVal val="0-#ppt_w/2"/>
                                          </p:val>
                                        </p:tav>
                                        <p:tav tm="100000">
                                          <p:val>
                                            <p:strVal val="#ppt_x"/>
                                          </p:val>
                                        </p:tav>
                                      </p:tavLst>
                                    </p:anim>
                                    <p:anim calcmode="lin" valueType="num">
                                      <p:cBhvr additive="base">
                                        <p:cTn id="8" dur="500" fill="hold"/>
                                        <p:tgtEl>
                                          <p:spTgt spid="205832"/>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205833">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583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583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583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583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583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583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58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33" grpId="0" animBg="1" uiExpand="1" build="allAtOnce"/>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7785" y="187960"/>
            <a:ext cx="6148705" cy="1868805"/>
          </a:xfrm>
          <a:solidFill>
            <a:srgbClr val="FF0000"/>
          </a:solidFill>
        </p:spPr>
        <p:txBody>
          <a:bodyPr/>
          <a:lstStyle/>
          <a:p>
            <a:pPr algn="ctr">
              <a:lnSpc>
                <a:spcPct val="200000"/>
              </a:lnSpc>
            </a:pPr>
            <a:r>
              <a:rPr lang="zh-CN" altLang="en-US" sz="44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中国共产党十九大报告</a:t>
            </a:r>
            <a:endParaRPr lang="zh-CN" altLang="en-US" sz="4400"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矩形 5"/>
          <p:cNvSpPr/>
          <p:nvPr/>
        </p:nvSpPr>
        <p:spPr bwMode="auto">
          <a:xfrm>
            <a:off x="323850" y="2161540"/>
            <a:ext cx="8422640" cy="4488815"/>
          </a:xfrm>
          <a:prstGeom prst="rect">
            <a:avLst/>
          </a:prstGeom>
          <a:solidFill>
            <a:srgbClr val="FFFF99"/>
          </a:solid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marL="0" marR="0" lvl="0" indent="0" algn="just" defTabSz="914400" rtl="0" eaLnBrk="0" fontAlgn="ctr" latinLnBrk="0" hangingPunct="0">
              <a:lnSpc>
                <a:spcPct val="130000"/>
              </a:lnSpc>
              <a:spcBef>
                <a:spcPct val="0"/>
              </a:spcBef>
              <a:spcAft>
                <a:spcPct val="0"/>
              </a:spcAft>
              <a:buClrTx/>
              <a:buSzTx/>
              <a:buFontTx/>
              <a:buNone/>
              <a:defRPr/>
            </a:pPr>
            <a:r>
              <a:rPr kumimoji="0" lang="zh-CN" altLang="zh-CN" sz="20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七、坚定文化自信，推动社会主义文化繁荣兴盛</a:t>
            </a:r>
            <a:endParaRPr kumimoji="0" lang="zh-CN" altLang="zh-CN" sz="2000" b="1"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just" defTabSz="914400" rtl="0" eaLnBrk="0" fontAlgn="ctr" latinLnBrk="0" hangingPunct="0">
              <a:lnSpc>
                <a:spcPct val="130000"/>
              </a:lnSpc>
              <a:spcBef>
                <a:spcPct val="0"/>
              </a:spcBef>
              <a:spcAft>
                <a:spcPct val="0"/>
              </a:spcAft>
              <a:buClrTx/>
              <a:buSzTx/>
              <a:buFontTx/>
              <a:buNone/>
              <a:defRPr/>
            </a:pPr>
            <a:r>
              <a:rPr kumimoji="0" lang="zh-CN" altLang="zh-CN" sz="18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文化是一个国家、一个民族的灵魂。</a:t>
            </a:r>
            <a:r>
              <a:rPr kumimoji="0" lang="zh-CN" altLang="zh-CN" sz="1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文化兴国运兴，文化强民族强。没有高度的文化自信，没有文化的繁荣兴盛，就没有中华民族伟大复兴。要坚持中国特色社会主义文化发展道路，激发全民族文化创新创造活力，建设社会主义文化强国。</a:t>
            </a:r>
            <a:endParaRPr kumimoji="0" lang="en-US" altLang="zh-CN" sz="1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467995" algn="just" defTabSz="914400" rtl="0" eaLnBrk="0" fontAlgn="ctr" latinLnBrk="0" hangingPunct="0">
              <a:lnSpc>
                <a:spcPct val="130000"/>
              </a:lnSpc>
              <a:spcBef>
                <a:spcPct val="0"/>
              </a:spcBef>
              <a:spcAft>
                <a:spcPct val="0"/>
              </a:spcAft>
              <a:buClrTx/>
              <a:buSzTx/>
              <a:buFontTx/>
              <a:buNone/>
              <a:defRPr/>
            </a:pPr>
            <a:r>
              <a:rPr kumimoji="0" lang="en-US" altLang="zh-CN" sz="20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zh-CN" sz="20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二</a:t>
            </a:r>
            <a:r>
              <a:rPr kumimoji="0" lang="en-US" altLang="zh-CN" sz="20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zh-CN" sz="20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培育和践行社会主义核心价值观。</a:t>
            </a:r>
            <a:r>
              <a:rPr kumimoji="0" lang="zh-CN" altLang="zh-CN" sz="18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社会主义核心价值观是当代中国精神的集中体现，凝结着全体人民共同的价值追求。</a:t>
            </a:r>
            <a:r>
              <a:rPr kumimoji="0" lang="zh-CN" altLang="zh-CN" sz="18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要以培养担当民族复兴大任的时代新人为着眼点，强化教育引导、实践养成、制度保障，发挥社会主义核心价值观对国民教育、精神文明创建、精神文化产品创作生产传播的引领作用，把社会主义核心价值观融入社会发展各方面，转化为人们的情感认同和行为习惯。坚持全民行动、干部带头，从家庭做起，从娃娃抓起。</a:t>
            </a:r>
            <a:r>
              <a:rPr kumimoji="0" lang="zh-CN" altLang="zh-CN" sz="18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深入挖掘中华优秀传统文化蕴含的思想观念、人文精神、道德规范，结合时代要求继承创新，让中华文化展现出永久魅力和时代风采。</a:t>
            </a:r>
            <a:endParaRPr kumimoji="0" lang="zh-CN" altLang="zh-CN" sz="1800" b="0"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descr="十九大-习.jpg"/>
          <p:cNvPicPr>
            <a:picLocks noChangeAspect="1"/>
          </p:cNvPicPr>
          <p:nvPr/>
        </p:nvPicPr>
        <p:blipFill>
          <a:blip r:embed="rId1"/>
          <a:stretch>
            <a:fillRect/>
          </a:stretch>
        </p:blipFill>
        <p:spPr>
          <a:xfrm>
            <a:off x="330200" y="206375"/>
            <a:ext cx="2204720" cy="1868805"/>
          </a:xfrm>
          <a:prstGeom prst="rect">
            <a:avLst/>
          </a:prstGeom>
          <a:noFill/>
          <a:ln w="28575" cap="flat" cmpd="sng">
            <a:solidFill>
              <a:srgbClr val="FFC000"/>
            </a:solidFill>
            <a:prstDash val="solid"/>
            <a:miter/>
            <a:headEnd type="none" w="med" len="med"/>
            <a:tailEnd type="none" w="med" len="med"/>
          </a:ln>
        </p:spPr>
      </p:pic>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vertical)">
                                      <p:cBhvr>
                                        <p:cTn id="7" dur="500"/>
                                        <p:tgtEl>
                                          <p:spTgt spid="7"/>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heckerboard(across)">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Box 1"/>
          <p:cNvSpPr txBox="1"/>
          <p:nvPr/>
        </p:nvSpPr>
        <p:spPr>
          <a:xfrm>
            <a:off x="1692275" y="6092825"/>
            <a:ext cx="7056438" cy="369888"/>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endParaRPr lang="zh-CN" altLang="en-US" sz="1800" dirty="0">
              <a:ea typeface="黑体" panose="02010609060101010101" pitchFamily="49" charset="-122"/>
            </a:endParaRPr>
          </a:p>
        </p:txBody>
      </p:sp>
      <p:sp>
        <p:nvSpPr>
          <p:cNvPr id="44034" name="Title 1"/>
          <p:cNvSpPr>
            <a:spLocks noGrp="1"/>
          </p:cNvSpPr>
          <p:nvPr>
            <p:ph type="title"/>
          </p:nvPr>
        </p:nvSpPr>
        <p:spPr>
          <a:xfrm>
            <a:off x="248920" y="144780"/>
            <a:ext cx="4685665" cy="790575"/>
          </a:xfrm>
          <a:solidFill>
            <a:schemeClr val="bg1"/>
          </a:solidFill>
        </p:spPr>
        <p:txBody>
          <a:bodyPr vert="horz" wrap="square" lIns="0" tIns="0" rIns="0" bIns="0" anchor="t"/>
          <a:lstStyle/>
          <a:p>
            <a:pPr>
              <a:buNone/>
            </a:pPr>
            <a:r>
              <a:rPr lang="zh-CN" altLang="en-US" sz="3000" b="1" dirty="0">
                <a:solidFill>
                  <a:srgbClr val="C00000"/>
                </a:solidFill>
                <a:latin typeface="微软雅黑" panose="020B0503020204020204" pitchFamily="34" charset="-122"/>
                <a:ea typeface="微软雅黑" panose="020B0503020204020204" pitchFamily="34" charset="-122"/>
                <a:cs typeface="+mj-cs"/>
              </a:rPr>
              <a:t>我国社会主义核心价值体系建设历程</a:t>
            </a:r>
            <a:endParaRPr lang="ru-RU" altLang="zh-CN" sz="3000" b="1" dirty="0">
              <a:solidFill>
                <a:srgbClr val="C00000"/>
              </a:solidFill>
              <a:latin typeface="微软雅黑" panose="020B0503020204020204" pitchFamily="34" charset="-122"/>
              <a:ea typeface="微软雅黑" panose="020B0503020204020204" pitchFamily="34" charset="-122"/>
              <a:cs typeface="+mj-cs"/>
            </a:endParaRPr>
          </a:p>
        </p:txBody>
      </p:sp>
      <p:sp>
        <p:nvSpPr>
          <p:cNvPr id="47" name="Text Placeholder 46"/>
          <p:cNvSpPr>
            <a:spLocks noGrp="1"/>
          </p:cNvSpPr>
          <p:nvPr>
            <p:ph type="body" sz="quarter" idx="57"/>
          </p:nvPr>
        </p:nvSpPr>
        <p:spPr>
          <a:xfrm>
            <a:off x="1924050" y="863600"/>
            <a:ext cx="1063625" cy="1044575"/>
          </a:xfrm>
        </p:spPr>
        <p:txBody>
          <a:bodyPr vert="horz" wrap="square" lIns="0" tIns="0" rIns="0" bIns="0" numCol="1" anchor="ctr" anchorCtr="0" compatLnSpc="1">
            <a:normAutofit/>
          </a:bodyPr>
          <a:lstStyle/>
          <a:p>
            <a:pPr marL="0" marR="0" lvl="0" indent="0" algn="ctr"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en-US" sz="2000" b="1" i="0" u="none" strike="noStrike" kern="1200" cap="none" spc="0" normalizeH="0" baseline="0" noProof="0" smtClean="0">
                <a:ln>
                  <a:noFill/>
                </a:ln>
                <a:solidFill>
                  <a:srgbClr val="454D55"/>
                </a:solidFill>
                <a:effectLst/>
                <a:uLnTx/>
                <a:uFillTx/>
                <a:latin typeface="微软雅黑" panose="020B0503020204020204" pitchFamily="34" charset="-122"/>
                <a:ea typeface="微软雅黑" panose="020B0503020204020204" pitchFamily="34" charset="-122"/>
                <a:cs typeface="+mn-cs"/>
              </a:rPr>
              <a:t>1921.07</a:t>
            </a:r>
            <a:endParaRPr kumimoji="0" lang="ru-RU" sz="2000" b="1" i="0" u="none" strike="noStrike" kern="1200" cap="none" spc="0" normalizeH="0" baseline="0" noProof="0">
              <a:ln>
                <a:noFill/>
              </a:ln>
              <a:solidFill>
                <a:srgbClr val="454D55"/>
              </a:solidFill>
              <a:effectLst/>
              <a:uLnTx/>
              <a:uFillTx/>
              <a:latin typeface="微软雅黑" panose="020B0503020204020204" pitchFamily="34" charset="-122"/>
              <a:ea typeface="微软雅黑" panose="020B0503020204020204" pitchFamily="34" charset="-122"/>
              <a:cs typeface="+mn-cs"/>
            </a:endParaRPr>
          </a:p>
        </p:txBody>
      </p:sp>
      <p:sp>
        <p:nvSpPr>
          <p:cNvPr id="44036" name="Text Placeholder 20"/>
          <p:cNvSpPr>
            <a:spLocks noGrp="1"/>
          </p:cNvSpPr>
          <p:nvPr>
            <p:ph type="body" sz="quarter" idx="32"/>
          </p:nvPr>
        </p:nvSpPr>
        <p:spPr>
          <a:xfrm>
            <a:off x="1116013" y="1903413"/>
            <a:ext cx="2087562" cy="755650"/>
          </a:xfrm>
        </p:spPr>
        <p:txBody>
          <a:bodyPr vert="horz" wrap="square" lIns="0" tIns="0" rIns="0" bIns="0" anchor="t"/>
          <a:lstStyle/>
          <a:p>
            <a:pPr>
              <a:buSzPct val="65000"/>
            </a:pPr>
            <a:r>
              <a:rPr lang="zh-CN" altLang="en-US" sz="1800" b="1" dirty="0">
                <a:solidFill>
                  <a:srgbClr val="C00000"/>
                </a:solidFill>
                <a:latin typeface="微软雅黑" panose="020B0503020204020204" pitchFamily="34" charset="-122"/>
                <a:ea typeface="微软雅黑" panose="020B0503020204020204" pitchFamily="34" charset="-122"/>
                <a:cs typeface="+mn-cs"/>
              </a:rPr>
              <a:t>中国共产党成立</a:t>
            </a:r>
            <a:endParaRPr lang="ru-RU" altLang="zh-CN" sz="1800" b="1" dirty="0">
              <a:solidFill>
                <a:srgbClr val="C00000"/>
              </a:solidFill>
              <a:latin typeface="微软雅黑" panose="020B0503020204020204" pitchFamily="34" charset="-122"/>
              <a:ea typeface="微软雅黑" panose="020B0503020204020204" pitchFamily="34" charset="-122"/>
              <a:cs typeface="+mn-cs"/>
            </a:endParaRPr>
          </a:p>
        </p:txBody>
      </p:sp>
      <p:sp>
        <p:nvSpPr>
          <p:cNvPr id="44037" name="Text Placeholder 21"/>
          <p:cNvSpPr>
            <a:spLocks noGrp="1"/>
          </p:cNvSpPr>
          <p:nvPr>
            <p:ph type="body" sz="quarter" idx="33"/>
          </p:nvPr>
        </p:nvSpPr>
        <p:spPr>
          <a:xfrm>
            <a:off x="828675" y="2205038"/>
            <a:ext cx="2230438" cy="279400"/>
          </a:xfrm>
        </p:spPr>
        <p:txBody>
          <a:bodyPr vert="horz" wrap="square" lIns="0" tIns="0" rIns="0" bIns="0" anchor="t"/>
          <a:lstStyle/>
          <a:p>
            <a:pPr>
              <a:buSzPct val="65000"/>
            </a:pPr>
            <a:r>
              <a:rPr lang="zh-CN" altLang="en-US" sz="1400" b="1" i="0" dirty="0">
                <a:solidFill>
                  <a:srgbClr val="454D55"/>
                </a:solidFill>
                <a:latin typeface="微软雅黑" panose="020B0503020204020204" pitchFamily="34" charset="-122"/>
                <a:ea typeface="微软雅黑" panose="020B0503020204020204" pitchFamily="34" charset="-122"/>
                <a:cs typeface="+mn-cs"/>
              </a:rPr>
              <a:t>确立马克思主义为指导思想</a:t>
            </a:r>
            <a:endParaRPr lang="ru-RU" altLang="zh-CN" sz="1400" b="1" i="0" dirty="0">
              <a:solidFill>
                <a:srgbClr val="454D55"/>
              </a:solidFill>
              <a:latin typeface="微软雅黑" panose="020B0503020204020204" pitchFamily="34" charset="-122"/>
              <a:ea typeface="微软雅黑" panose="020B0503020204020204" pitchFamily="34" charset="-122"/>
              <a:cs typeface="+mn-cs"/>
            </a:endParaRPr>
          </a:p>
        </p:txBody>
      </p:sp>
      <p:sp>
        <p:nvSpPr>
          <p:cNvPr id="10" name="Text Placeholder 9"/>
          <p:cNvSpPr>
            <a:spLocks noGrp="1"/>
          </p:cNvSpPr>
          <p:nvPr>
            <p:ph type="body" sz="quarter" idx="18"/>
          </p:nvPr>
        </p:nvSpPr>
        <p:spPr>
          <a:xfrm>
            <a:off x="5327650" y="863600"/>
            <a:ext cx="1044575" cy="1044575"/>
          </a:xfrm>
        </p:spPr>
        <p:txBody>
          <a:bodyPr vert="horz" wrap="square" lIns="0" tIns="0" rIns="0" bIns="0" numCol="1" anchor="ctr" anchorCtr="0" compatLnSpc="1">
            <a:normAutofit/>
          </a:bodyPr>
          <a:lstStyle/>
          <a:p>
            <a:pPr marL="0" marR="0" lvl="0" indent="0" algn="ctr" defTabSz="914400" rtl="0" eaLnBrk="0" fontAlgn="base" latinLnBrk="0" hangingPunct="0">
              <a:lnSpc>
                <a:spcPct val="120000"/>
              </a:lnSpc>
              <a:spcBef>
                <a:spcPct val="20000"/>
              </a:spcBef>
              <a:spcAft>
                <a:spcPct val="0"/>
              </a:spcAft>
              <a:buClr>
                <a:schemeClr val="accent1"/>
              </a:buClr>
              <a:buSzPct val="65000"/>
              <a:buFont typeface="Wingdings" panose="05000000000000000000" pitchFamily="2" charset="2"/>
              <a:buNone/>
              <a:defRPr/>
            </a:pPr>
            <a:r>
              <a:rPr kumimoji="0" lang="en-US" sz="2000" b="1" i="0" u="none" strike="noStrike" kern="1200" cap="none" spc="0" normalizeH="0" baseline="0" noProof="0" dirty="0">
                <a:ln>
                  <a:noFill/>
                </a:ln>
                <a:solidFill>
                  <a:srgbClr val="454D55"/>
                </a:solidFill>
                <a:effectLst/>
                <a:uLnTx/>
                <a:uFillTx/>
                <a:latin typeface="微软雅黑" panose="020B0503020204020204" pitchFamily="34" charset="-122"/>
                <a:ea typeface="微软雅黑" panose="020B0503020204020204" pitchFamily="34" charset="-122"/>
                <a:cs typeface="+mn-cs"/>
              </a:rPr>
              <a:t>1949.10</a:t>
            </a:r>
            <a:endParaRPr kumimoji="0" lang="ru-RU" sz="2000" b="1" i="0" u="none" strike="noStrike" kern="1200" cap="none" spc="0" normalizeH="0" baseline="0" noProof="0" dirty="0">
              <a:ln>
                <a:noFill/>
              </a:ln>
              <a:solidFill>
                <a:srgbClr val="454D55"/>
              </a:solidFill>
              <a:effectLst/>
              <a:uLnTx/>
              <a:uFillTx/>
              <a:latin typeface="微软雅黑" panose="020B0503020204020204" pitchFamily="34" charset="-122"/>
              <a:ea typeface="微软雅黑" panose="020B0503020204020204" pitchFamily="34" charset="-122"/>
              <a:cs typeface="+mn-cs"/>
            </a:endParaRPr>
          </a:p>
        </p:txBody>
      </p:sp>
      <p:sp>
        <p:nvSpPr>
          <p:cNvPr id="19" name="Text Placeholder 18"/>
          <p:cNvSpPr>
            <a:spLocks noGrp="1"/>
          </p:cNvSpPr>
          <p:nvPr>
            <p:ph type="body" sz="quarter" idx="28"/>
          </p:nvPr>
        </p:nvSpPr>
        <p:spPr>
          <a:xfrm>
            <a:off x="7885113" y="1917700"/>
            <a:ext cx="1079500" cy="1042988"/>
          </a:xfrm>
        </p:spPr>
        <p:txBody>
          <a:bodyPr vert="horz" wrap="square" lIns="0" tIns="0" rIns="0" bIns="0" numCol="1" anchor="ctr" anchorCtr="0" compatLnSpc="1">
            <a:normAutofit/>
          </a:bodyPr>
          <a:lstStyle/>
          <a:p>
            <a:pPr marL="0" marR="0" lvl="0" indent="0" algn="ctr"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en-US" sz="2200" b="0" i="0" u="none" strike="noStrike" kern="120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cs typeface="+mn-cs"/>
              </a:rPr>
              <a:t>1978.12</a:t>
            </a:r>
            <a:endParaRPr kumimoji="0" lang="ru-RU" sz="22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5" name="Text Placeholder 14"/>
          <p:cNvSpPr>
            <a:spLocks noGrp="1"/>
          </p:cNvSpPr>
          <p:nvPr>
            <p:ph type="body" sz="quarter" idx="22"/>
          </p:nvPr>
        </p:nvSpPr>
        <p:spPr>
          <a:xfrm>
            <a:off x="4319588" y="2914650"/>
            <a:ext cx="1044575" cy="1042988"/>
          </a:xfrm>
        </p:spPr>
        <p:txBody>
          <a:bodyPr vert="horz" wrap="square" lIns="0" tIns="0" rIns="0" bIns="0" numCol="1" anchor="ctr" anchorCtr="0" compatLnSpc="1">
            <a:noAutofit/>
          </a:bodyPr>
          <a:lstStyle/>
          <a:p>
            <a:pPr marL="0" marR="0" lvl="0" indent="0" algn="ctr" defTabSz="914400" rtl="0" eaLnBrk="0" fontAlgn="base" latinLnBrk="0" hangingPunct="0">
              <a:lnSpc>
                <a:spcPct val="150000"/>
              </a:lnSpc>
              <a:spcBef>
                <a:spcPct val="20000"/>
              </a:spcBef>
              <a:spcAft>
                <a:spcPct val="0"/>
              </a:spcAft>
              <a:buClr>
                <a:schemeClr val="accent1"/>
              </a:buClr>
              <a:buSzPct val="65000"/>
              <a:buFont typeface="Wingdings" panose="05000000000000000000" pitchFamily="2" charset="2"/>
              <a:buNone/>
              <a:defRPr/>
            </a:pPr>
            <a:r>
              <a:rPr kumimoji="0" lang="en-US" sz="2000" b="1" i="0" u="none" strike="noStrike" kern="1200" cap="none" spc="0" normalizeH="0" baseline="0" noProof="0" dirty="0">
                <a:ln>
                  <a:noFill/>
                </a:ln>
                <a:solidFill>
                  <a:srgbClr val="454D55"/>
                </a:solidFill>
                <a:effectLst/>
                <a:uLnTx/>
                <a:uFillTx/>
                <a:latin typeface="微软雅黑" panose="020B0503020204020204" pitchFamily="34" charset="-122"/>
                <a:ea typeface="微软雅黑" panose="020B0503020204020204" pitchFamily="34" charset="-122"/>
                <a:cs typeface="+mn-cs"/>
              </a:rPr>
              <a:t>2006.03</a:t>
            </a:r>
            <a:endParaRPr kumimoji="0" lang="ru-RU" sz="2000" b="1" i="0" u="none" strike="noStrike" kern="1200" cap="none" spc="0" normalizeH="0" baseline="0" noProof="0" dirty="0">
              <a:ln>
                <a:noFill/>
              </a:ln>
              <a:solidFill>
                <a:srgbClr val="454D55"/>
              </a:solidFill>
              <a:effectLst/>
              <a:uLnTx/>
              <a:uFillTx/>
              <a:latin typeface="微软雅黑" panose="020B0503020204020204" pitchFamily="34" charset="-122"/>
              <a:ea typeface="微软雅黑" panose="020B0503020204020204" pitchFamily="34" charset="-122"/>
              <a:cs typeface="+mn-cs"/>
            </a:endParaRPr>
          </a:p>
        </p:txBody>
      </p:sp>
      <p:sp>
        <p:nvSpPr>
          <p:cNvPr id="12" name="Text Placeholder 11"/>
          <p:cNvSpPr>
            <a:spLocks noGrp="1"/>
          </p:cNvSpPr>
          <p:nvPr>
            <p:ph type="body" sz="quarter" idx="19"/>
          </p:nvPr>
        </p:nvSpPr>
        <p:spPr>
          <a:xfrm>
            <a:off x="3059113" y="2914650"/>
            <a:ext cx="1035050" cy="1042988"/>
          </a:xfrm>
        </p:spPr>
        <p:txBody>
          <a:bodyPr vert="horz" wrap="square" lIns="0" tIns="0" rIns="0" bIns="0" numCol="1" anchor="ctr" anchorCtr="0" compatLnSpc="1">
            <a:noAutofit/>
          </a:bodyPr>
          <a:lstStyle/>
          <a:p>
            <a:pPr marL="0" marR="0" lvl="0" indent="0" algn="ctr" defTabSz="914400" rtl="0" eaLnBrk="0" fontAlgn="base" latinLnBrk="0" hangingPunct="0">
              <a:lnSpc>
                <a:spcPct val="150000"/>
              </a:lnSpc>
              <a:spcBef>
                <a:spcPct val="20000"/>
              </a:spcBef>
              <a:spcAft>
                <a:spcPct val="0"/>
              </a:spcAft>
              <a:buClr>
                <a:schemeClr val="accent1"/>
              </a:buClr>
              <a:buSzPct val="65000"/>
              <a:buFont typeface="Wingdings" panose="05000000000000000000" pitchFamily="2" charset="2"/>
              <a:buNone/>
              <a:defRPr/>
            </a:pPr>
            <a:r>
              <a:rPr kumimoji="0" lang="en-US" sz="2000" b="1" i="0" u="none" strike="noStrike" kern="1200" cap="none" spc="0" normalizeH="0" baseline="0" noProof="0" dirty="0">
                <a:ln>
                  <a:noFill/>
                </a:ln>
                <a:solidFill>
                  <a:srgbClr val="454D55"/>
                </a:solidFill>
                <a:effectLst/>
                <a:uLnTx/>
                <a:uFillTx/>
                <a:latin typeface="微软雅黑" panose="020B0503020204020204" pitchFamily="34" charset="-122"/>
                <a:ea typeface="微软雅黑" panose="020B0503020204020204" pitchFamily="34" charset="-122"/>
                <a:cs typeface="+mn-cs"/>
              </a:rPr>
              <a:t>2006.10</a:t>
            </a:r>
            <a:endParaRPr kumimoji="0" lang="ru-RU" sz="2000" b="1" i="0" u="none" strike="noStrike" kern="1200" cap="none" spc="0" normalizeH="0" baseline="0" noProof="0" dirty="0">
              <a:ln>
                <a:noFill/>
              </a:ln>
              <a:solidFill>
                <a:srgbClr val="454D55"/>
              </a:solidFill>
              <a:effectLst/>
              <a:uLnTx/>
              <a:uFillTx/>
              <a:latin typeface="微软雅黑" panose="020B0503020204020204" pitchFamily="34" charset="-122"/>
              <a:ea typeface="微软雅黑" panose="020B0503020204020204" pitchFamily="34" charset="-122"/>
              <a:cs typeface="+mn-cs"/>
            </a:endParaRPr>
          </a:p>
        </p:txBody>
      </p:sp>
      <p:sp>
        <p:nvSpPr>
          <p:cNvPr id="95" name="Text Placeholder 94"/>
          <p:cNvSpPr>
            <a:spLocks noGrp="1"/>
          </p:cNvSpPr>
          <p:nvPr>
            <p:ph type="body" sz="quarter" idx="29"/>
          </p:nvPr>
        </p:nvSpPr>
        <p:spPr>
          <a:xfrm>
            <a:off x="1476375" y="3979863"/>
            <a:ext cx="1079500" cy="1042988"/>
          </a:xfrm>
        </p:spPr>
        <p:txBody>
          <a:bodyPr vert="horz" wrap="square" lIns="0" tIns="0" rIns="0" bIns="0" numCol="1" anchor="ctr" anchorCtr="0" compatLnSpc="1">
            <a:normAutofit/>
          </a:bodyPr>
          <a:lstStyle/>
          <a:p>
            <a:pPr marL="0" marR="0" lvl="0" indent="0" algn="ctr"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en-US" sz="22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rPr>
              <a:t>2007.10</a:t>
            </a:r>
            <a:endParaRPr kumimoji="0" lang="en-US" sz="22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16" name="Text Placeholder 15"/>
          <p:cNvSpPr>
            <a:spLocks noGrp="1"/>
          </p:cNvSpPr>
          <p:nvPr>
            <p:ph type="body" sz="quarter" idx="23"/>
          </p:nvPr>
        </p:nvSpPr>
        <p:spPr>
          <a:xfrm>
            <a:off x="2843213" y="4970463"/>
            <a:ext cx="1039813" cy="1044575"/>
          </a:xfrm>
        </p:spPr>
        <p:txBody>
          <a:bodyPr vert="horz" wrap="square" lIns="0" tIns="0" rIns="0" bIns="0" numCol="1" anchor="ctr" anchorCtr="0" compatLnSpc="1">
            <a:noAutofit/>
          </a:bodyPr>
          <a:lstStyle/>
          <a:p>
            <a:pPr marL="0" marR="0" lvl="0" indent="0" algn="ctr" defTabSz="914400" rtl="0" eaLnBrk="0" fontAlgn="base" latinLnBrk="0" hangingPunct="0">
              <a:lnSpc>
                <a:spcPct val="140000"/>
              </a:lnSpc>
              <a:spcBef>
                <a:spcPct val="20000"/>
              </a:spcBef>
              <a:spcAft>
                <a:spcPct val="0"/>
              </a:spcAft>
              <a:buClr>
                <a:schemeClr val="accent1"/>
              </a:buClr>
              <a:buSzPct val="65000"/>
              <a:buFont typeface="Wingdings" panose="05000000000000000000" pitchFamily="2" charset="2"/>
              <a:buNone/>
              <a:defRPr/>
            </a:pPr>
            <a:r>
              <a:rPr kumimoji="0" lang="en-US" altLang="zh-CN" sz="2000" b="1" i="0" u="none" strike="noStrike" kern="1200" cap="none" spc="0" normalizeH="0" baseline="0" noProof="0" dirty="0">
                <a:ln>
                  <a:noFill/>
                </a:ln>
                <a:solidFill>
                  <a:srgbClr val="454D55"/>
                </a:solidFill>
                <a:effectLst/>
                <a:uLnTx/>
                <a:uFillTx/>
                <a:latin typeface="微软雅黑" panose="020B0503020204020204" pitchFamily="34" charset="-122"/>
                <a:ea typeface="微软雅黑" panose="020B0503020204020204" pitchFamily="34" charset="-122"/>
                <a:cs typeface="+mn-cs"/>
              </a:rPr>
              <a:t>2011.10</a:t>
            </a:r>
            <a:endParaRPr kumimoji="0" lang="ru-RU" altLang="zh-CN" sz="2000" b="1" i="0" u="none" strike="noStrike" kern="1200" cap="none" spc="0" normalizeH="0" baseline="0" noProof="0" dirty="0">
              <a:ln>
                <a:noFill/>
              </a:ln>
              <a:solidFill>
                <a:srgbClr val="454D55"/>
              </a:solidFill>
              <a:effectLst/>
              <a:uLnTx/>
              <a:uFillTx/>
              <a:latin typeface="微软雅黑" panose="020B0503020204020204" pitchFamily="34" charset="-122"/>
              <a:ea typeface="微软雅黑" panose="020B0503020204020204" pitchFamily="34" charset="-122"/>
              <a:cs typeface="+mn-cs"/>
            </a:endParaRPr>
          </a:p>
        </p:txBody>
      </p:sp>
      <p:sp>
        <p:nvSpPr>
          <p:cNvPr id="17" name="Text Placeholder 16"/>
          <p:cNvSpPr>
            <a:spLocks noGrp="1"/>
          </p:cNvSpPr>
          <p:nvPr>
            <p:ph type="body" sz="quarter" idx="25"/>
          </p:nvPr>
        </p:nvSpPr>
        <p:spPr>
          <a:xfrm>
            <a:off x="5651500" y="4970463"/>
            <a:ext cx="1008063" cy="1044575"/>
          </a:xfrm>
        </p:spPr>
        <p:txBody>
          <a:bodyPr vert="horz" wrap="square" lIns="0" tIns="0" rIns="0" bIns="0" numCol="1" anchor="ctr" anchorCtr="0" compatLnSpc="1">
            <a:noAutofit/>
          </a:bodyPr>
          <a:lstStyle/>
          <a:p>
            <a:pPr marL="0" marR="0" lvl="0" indent="0" algn="ctr" defTabSz="914400" rtl="0" eaLnBrk="0" fontAlgn="base" latinLnBrk="0" hangingPunct="0">
              <a:lnSpc>
                <a:spcPct val="140000"/>
              </a:lnSpc>
              <a:spcBef>
                <a:spcPct val="20000"/>
              </a:spcBef>
              <a:spcAft>
                <a:spcPct val="0"/>
              </a:spcAft>
              <a:buClr>
                <a:schemeClr val="accent1"/>
              </a:buClr>
              <a:buSzPct val="65000"/>
              <a:buFont typeface="Wingdings" panose="05000000000000000000" pitchFamily="2" charset="2"/>
              <a:buNone/>
              <a:defRPr/>
            </a:pPr>
            <a:r>
              <a:rPr kumimoji="0" lang="en-US" altLang="zh-CN" sz="2000" b="1" i="0" u="none" strike="noStrike" kern="1200" cap="none" spc="0" normalizeH="0" baseline="0" noProof="0" dirty="0">
                <a:ln>
                  <a:noFill/>
                </a:ln>
                <a:solidFill>
                  <a:srgbClr val="454D55"/>
                </a:solidFill>
                <a:effectLst/>
                <a:uLnTx/>
                <a:uFillTx/>
                <a:latin typeface="微软雅黑" panose="020B0503020204020204" pitchFamily="34" charset="-122"/>
                <a:ea typeface="微软雅黑" panose="020B0503020204020204" pitchFamily="34" charset="-122"/>
                <a:cs typeface="+mn-cs"/>
              </a:rPr>
              <a:t>2013.12</a:t>
            </a:r>
            <a:endParaRPr kumimoji="0" lang="ru-RU" altLang="zh-CN" sz="2000" b="1" i="0" u="none" strike="noStrike" kern="1200" cap="none" spc="0" normalizeH="0" baseline="0" noProof="0" dirty="0">
              <a:ln>
                <a:noFill/>
              </a:ln>
              <a:solidFill>
                <a:srgbClr val="454D55"/>
              </a:solidFill>
              <a:effectLst/>
              <a:uLnTx/>
              <a:uFillTx/>
              <a:latin typeface="微软雅黑" panose="020B0503020204020204" pitchFamily="34" charset="-122"/>
              <a:ea typeface="微软雅黑" panose="020B0503020204020204" pitchFamily="34" charset="-122"/>
              <a:cs typeface="+mn-cs"/>
            </a:endParaRPr>
          </a:p>
        </p:txBody>
      </p:sp>
      <p:sp>
        <p:nvSpPr>
          <p:cNvPr id="48" name="Text Placeholder 47"/>
          <p:cNvSpPr>
            <a:spLocks noGrp="1"/>
          </p:cNvSpPr>
          <p:nvPr>
            <p:ph type="body" sz="quarter" idx="58"/>
          </p:nvPr>
        </p:nvSpPr>
        <p:spPr>
          <a:xfrm>
            <a:off x="7524750" y="4973638"/>
            <a:ext cx="1079500" cy="1044575"/>
          </a:xfrm>
        </p:spPr>
        <p:txBody>
          <a:bodyPr vert="horz" wrap="square" lIns="0" tIns="0" rIns="0" bIns="0" numCol="1" anchor="ctr" anchorCtr="0" compatLnSpc="1">
            <a:noAutofit/>
          </a:bodyPr>
          <a:lstStyle/>
          <a:p>
            <a:pPr marL="0" marR="0" lvl="0" indent="0" algn="ctr" defTabSz="914400" rtl="0" eaLnBrk="0" fontAlgn="base" latinLnBrk="0" hangingPunct="0">
              <a:lnSpc>
                <a:spcPct val="140000"/>
              </a:lnSpc>
              <a:spcBef>
                <a:spcPct val="20000"/>
              </a:spcBef>
              <a:spcAft>
                <a:spcPct val="0"/>
              </a:spcAft>
              <a:buClr>
                <a:schemeClr val="accent1"/>
              </a:buClr>
              <a:buSzPct val="65000"/>
              <a:buFont typeface="Wingdings" panose="05000000000000000000" pitchFamily="2" charset="2"/>
              <a:buNone/>
              <a:defRPr/>
            </a:pPr>
            <a:r>
              <a:rPr kumimoji="0" lang="en-US" sz="2000" b="1" i="0" u="none" strike="noStrike" kern="1200" cap="none" spc="0" normalizeH="0" baseline="0" noProof="0">
                <a:ln>
                  <a:noFill/>
                </a:ln>
                <a:solidFill>
                  <a:srgbClr val="454D55"/>
                </a:solidFill>
                <a:effectLst/>
                <a:uLnTx/>
                <a:uFillTx/>
                <a:latin typeface="微软雅黑" panose="020B0503020204020204" pitchFamily="34" charset="-122"/>
                <a:ea typeface="微软雅黑" panose="020B0503020204020204" pitchFamily="34" charset="-122"/>
                <a:cs typeface="+mn-cs"/>
              </a:rPr>
              <a:t>2017.10</a:t>
            </a:r>
            <a:endParaRPr kumimoji="0" lang="ru-RU" sz="2000" b="1" i="0" u="none" strike="noStrike" kern="1200" cap="none" spc="0" normalizeH="0" baseline="0" noProof="0">
              <a:ln>
                <a:noFill/>
              </a:ln>
              <a:solidFill>
                <a:srgbClr val="454D55"/>
              </a:solidFill>
              <a:effectLst/>
              <a:uLnTx/>
              <a:uFillTx/>
              <a:latin typeface="微软雅黑" panose="020B0503020204020204" pitchFamily="34" charset="-122"/>
              <a:ea typeface="微软雅黑" panose="020B0503020204020204" pitchFamily="34" charset="-122"/>
              <a:cs typeface="+mn-cs"/>
            </a:endParaRPr>
          </a:p>
        </p:txBody>
      </p:sp>
      <p:sp>
        <p:nvSpPr>
          <p:cNvPr id="9231" name="Slide Number Placeholder 4"/>
          <p:cNvSpPr txBox="1">
            <a:spLocks noGrp="1"/>
          </p:cNvSpPr>
          <p:nvPr>
            <p:ph type="sldNum" sz="quarter" idx="4"/>
          </p:nvPr>
        </p:nvSpPr>
        <p:spPr>
          <a:xfrm>
            <a:off x="8243888" y="6234113"/>
            <a:ext cx="504825" cy="457200"/>
          </a:xfrm>
        </p:spPr>
        <p:txBody>
          <a:bodyPr anchor="b"/>
          <a:lstStyle/>
          <a:p>
            <a:pPr marL="0" indent="0" algn="r" eaLnBrk="1" hangingPunct="1">
              <a:spcBef>
                <a:spcPct val="0"/>
              </a:spcBef>
              <a:buClrTx/>
              <a:buSzTx/>
              <a:buFontTx/>
              <a:buNone/>
            </a:pPr>
            <a:r>
              <a:rPr lang="en-US" altLang="zh-CN" sz="1200" dirty="0">
                <a:latin typeface="Garamond" panose="02020404030301010803" pitchFamily="18" charset="0"/>
                <a:ea typeface="+mn-ea"/>
                <a:cs typeface="+mn-cs"/>
              </a:rPr>
              <a:t>0</a:t>
            </a:r>
            <a:fld id="{9A0DB2DC-4C9A-4742-B13C-FB6460FD3503}" type="slidenum">
              <a:rPr lang="ru-RU" altLang="zh-CN" sz="1200" dirty="0">
                <a:latin typeface="Garamond" panose="02020404030301010803" pitchFamily="18" charset="0"/>
                <a:ea typeface="+mn-ea"/>
                <a:cs typeface="+mn-cs"/>
              </a:rPr>
            </a:fld>
            <a:endParaRPr lang="ru-RU" altLang="zh-CN" sz="1200" dirty="0">
              <a:latin typeface="Garamond" panose="02020404030301010803" pitchFamily="18" charset="0"/>
              <a:ea typeface="+mn-ea"/>
              <a:cs typeface="+mn-cs"/>
            </a:endParaRPr>
          </a:p>
        </p:txBody>
      </p:sp>
      <p:pic>
        <p:nvPicPr>
          <p:cNvPr id="9232" name="Picture 4" descr="http://img3.redocn.com/20120913/20120910_96adcfda956a7d0e900dZ2b26IARK5uI.jpg"/>
          <p:cNvPicPr>
            <a:picLocks noChangeAspect="1"/>
          </p:cNvPicPr>
          <p:nvPr/>
        </p:nvPicPr>
        <p:blipFill>
          <a:blip r:embed="rId1"/>
          <a:stretch>
            <a:fillRect/>
          </a:stretch>
        </p:blipFill>
        <p:spPr>
          <a:xfrm>
            <a:off x="0" y="5191125"/>
            <a:ext cx="1692275" cy="1766888"/>
          </a:xfrm>
          <a:prstGeom prst="rect">
            <a:avLst/>
          </a:prstGeom>
          <a:noFill/>
          <a:ln w="9525">
            <a:noFill/>
          </a:ln>
        </p:spPr>
      </p:pic>
      <p:sp>
        <p:nvSpPr>
          <p:cNvPr id="44048" name="Text Placeholder 20"/>
          <p:cNvSpPr>
            <a:spLocks noGrp="1"/>
          </p:cNvSpPr>
          <p:nvPr>
            <p:ph type="body" sz="quarter" idx="32"/>
          </p:nvPr>
        </p:nvSpPr>
        <p:spPr>
          <a:xfrm>
            <a:off x="5275263" y="293688"/>
            <a:ext cx="2809875" cy="755650"/>
          </a:xfrm>
        </p:spPr>
        <p:txBody>
          <a:bodyPr vert="horz" wrap="square" lIns="0" tIns="0" rIns="0" bIns="0" anchor="t"/>
          <a:lstStyle/>
          <a:p>
            <a:pPr algn="l">
              <a:buSzPct val="65000"/>
            </a:pPr>
            <a:r>
              <a:rPr lang="zh-CN" altLang="en-US" sz="1800" b="1" dirty="0">
                <a:solidFill>
                  <a:srgbClr val="C00000"/>
                </a:solidFill>
                <a:latin typeface="微软雅黑" panose="020B0503020204020204" pitchFamily="34" charset="-122"/>
                <a:ea typeface="微软雅黑" panose="020B0503020204020204" pitchFamily="34" charset="-122"/>
                <a:cs typeface="+mn-cs"/>
              </a:rPr>
              <a:t>建立新中国</a:t>
            </a:r>
            <a:endParaRPr lang="ru-RU" altLang="zh-CN" sz="1800" b="1" dirty="0">
              <a:solidFill>
                <a:srgbClr val="C00000"/>
              </a:solidFill>
              <a:latin typeface="微软雅黑" panose="020B0503020204020204" pitchFamily="34" charset="-122"/>
              <a:ea typeface="微软雅黑" panose="020B0503020204020204" pitchFamily="34" charset="-122"/>
              <a:cs typeface="+mn-cs"/>
            </a:endParaRPr>
          </a:p>
        </p:txBody>
      </p:sp>
      <p:sp>
        <p:nvSpPr>
          <p:cNvPr id="44049" name="Text Placeholder 21"/>
          <p:cNvSpPr>
            <a:spLocks noGrp="1"/>
          </p:cNvSpPr>
          <p:nvPr>
            <p:ph type="body" sz="quarter" idx="33"/>
          </p:nvPr>
        </p:nvSpPr>
        <p:spPr>
          <a:xfrm>
            <a:off x="5148263" y="592138"/>
            <a:ext cx="2605087" cy="244475"/>
          </a:xfrm>
        </p:spPr>
        <p:txBody>
          <a:bodyPr vert="horz" wrap="square" lIns="0" tIns="0" rIns="0" bIns="0" anchor="t"/>
          <a:lstStyle/>
          <a:p>
            <a:pPr>
              <a:buSzPct val="65000"/>
            </a:pPr>
            <a:r>
              <a:rPr lang="zh-CN" altLang="en-US" sz="1400" b="1" i="0" dirty="0">
                <a:solidFill>
                  <a:srgbClr val="454D55"/>
                </a:solidFill>
                <a:latin typeface="微软雅黑" panose="020B0503020204020204" pitchFamily="34" charset="-122"/>
                <a:ea typeface="微软雅黑" panose="020B0503020204020204" pitchFamily="34" charset="-122"/>
                <a:cs typeface="+mn-cs"/>
              </a:rPr>
              <a:t>确立了社会主义基本政治制度</a:t>
            </a:r>
            <a:endParaRPr lang="ru-RU" altLang="zh-CN" sz="1400" b="1" i="0" dirty="0">
              <a:solidFill>
                <a:srgbClr val="454D55"/>
              </a:solidFill>
              <a:latin typeface="微软雅黑" panose="020B0503020204020204" pitchFamily="34" charset="-122"/>
              <a:ea typeface="微软雅黑" panose="020B0503020204020204" pitchFamily="34" charset="-122"/>
              <a:cs typeface="+mn-cs"/>
            </a:endParaRPr>
          </a:p>
        </p:txBody>
      </p:sp>
      <p:sp>
        <p:nvSpPr>
          <p:cNvPr id="44050" name="Text Placeholder 20"/>
          <p:cNvSpPr>
            <a:spLocks noGrp="1"/>
          </p:cNvSpPr>
          <p:nvPr>
            <p:ph type="body" sz="quarter" idx="32"/>
          </p:nvPr>
        </p:nvSpPr>
        <p:spPr>
          <a:xfrm>
            <a:off x="6588125" y="1844675"/>
            <a:ext cx="1668463" cy="288925"/>
          </a:xfrm>
        </p:spPr>
        <p:txBody>
          <a:bodyPr vert="horz" wrap="square" lIns="0" tIns="0" rIns="0" bIns="0" anchor="t"/>
          <a:lstStyle/>
          <a:p>
            <a:pPr algn="l">
              <a:buSzPct val="65000"/>
            </a:pPr>
            <a:r>
              <a:rPr lang="zh-CN" altLang="en-US" sz="1600" b="1" dirty="0">
                <a:solidFill>
                  <a:srgbClr val="C00000"/>
                </a:solidFill>
                <a:latin typeface="微软雅黑" panose="020B0503020204020204" pitchFamily="34" charset="-122"/>
                <a:ea typeface="微软雅黑" panose="020B0503020204020204" pitchFamily="34" charset="-122"/>
                <a:cs typeface="+mn-cs"/>
              </a:rPr>
              <a:t>十一届三中全会</a:t>
            </a:r>
            <a:endParaRPr lang="ru-RU" altLang="zh-CN" sz="1600" b="1" dirty="0">
              <a:solidFill>
                <a:srgbClr val="C00000"/>
              </a:solidFill>
              <a:latin typeface="微软雅黑" panose="020B0503020204020204" pitchFamily="34" charset="-122"/>
              <a:ea typeface="微软雅黑" panose="020B0503020204020204" pitchFamily="34" charset="-122"/>
              <a:cs typeface="+mn-cs"/>
            </a:endParaRPr>
          </a:p>
        </p:txBody>
      </p:sp>
      <p:sp>
        <p:nvSpPr>
          <p:cNvPr id="44051" name="Text Placeholder 21"/>
          <p:cNvSpPr>
            <a:spLocks noGrp="1"/>
          </p:cNvSpPr>
          <p:nvPr>
            <p:ph type="body" sz="quarter" idx="33"/>
          </p:nvPr>
        </p:nvSpPr>
        <p:spPr>
          <a:xfrm>
            <a:off x="6011863" y="2133600"/>
            <a:ext cx="1819275" cy="534988"/>
          </a:xfrm>
        </p:spPr>
        <p:txBody>
          <a:bodyPr vert="horz" wrap="square" lIns="0" tIns="0" rIns="0" bIns="0" anchor="t"/>
          <a:lstStyle/>
          <a:p>
            <a:pPr algn="l">
              <a:buSzPct val="65000"/>
            </a:pPr>
            <a:r>
              <a:rPr lang="zh-CN" altLang="en-US" sz="1400" b="1" i="0" dirty="0">
                <a:solidFill>
                  <a:srgbClr val="454D55"/>
                </a:solidFill>
                <a:latin typeface="微软雅黑" panose="020B0503020204020204" pitchFamily="34" charset="-122"/>
                <a:ea typeface="微软雅黑" panose="020B0503020204020204" pitchFamily="34" charset="-122"/>
                <a:cs typeface="+mn-cs"/>
              </a:rPr>
              <a:t>改革开放，建设中国特色社会主义</a:t>
            </a:r>
            <a:endParaRPr lang="ru-RU" altLang="zh-CN" sz="1400" b="1" i="0" dirty="0">
              <a:solidFill>
                <a:srgbClr val="454D55"/>
              </a:solidFill>
              <a:latin typeface="微软雅黑" panose="020B0503020204020204" pitchFamily="34" charset="-122"/>
              <a:ea typeface="微软雅黑" panose="020B0503020204020204" pitchFamily="34" charset="-122"/>
              <a:cs typeface="+mn-cs"/>
            </a:endParaRPr>
          </a:p>
        </p:txBody>
      </p:sp>
      <p:sp>
        <p:nvSpPr>
          <p:cNvPr id="81" name="Text Placeholder 20"/>
          <p:cNvSpPr>
            <a:spLocks noGrp="1"/>
          </p:cNvSpPr>
          <p:nvPr>
            <p:ph type="body" sz="quarter" idx="32"/>
          </p:nvPr>
        </p:nvSpPr>
        <p:spPr>
          <a:xfrm>
            <a:off x="4092575" y="2379663"/>
            <a:ext cx="1604963" cy="239713"/>
          </a:xfrm>
        </p:spPr>
        <p:txBody>
          <a:bodyPr vert="horz" wrap="square" lIns="0" tIns="0" rIns="0" bIns="0" numCol="1" anchor="t" anchorCtr="0" compatLnSpc="1">
            <a:normAutofit fontScale="77500" lnSpcReduction="20000"/>
          </a:body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en-US" sz="21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提出“八荣八耻</a:t>
            </a:r>
            <a:r>
              <a:rPr kumimoji="0" lang="zh-CN" altLang="en-US" sz="1800" b="1" i="0" u="none" strike="noStrike" kern="0" cap="none" spc="0" normalizeH="0" baseline="0" noProof="0" dirty="0" smtClean="0">
                <a:ln>
                  <a:noFill/>
                </a:ln>
                <a:solidFill>
                  <a:srgbClr val="C00000"/>
                </a:solidFill>
                <a:effectLst/>
                <a:uLnTx/>
                <a:uFillTx/>
                <a:latin typeface="+mj-lt"/>
                <a:ea typeface="+mn-ea"/>
                <a:cs typeface="+mn-cs"/>
              </a:rPr>
              <a:t>”</a:t>
            </a:r>
            <a:endParaRPr kumimoji="0" lang="ru-RU" sz="1800" b="1" i="0" u="none" strike="noStrike" kern="0" cap="none" spc="0" normalizeH="0" baseline="0" noProof="0" dirty="0">
              <a:ln>
                <a:noFill/>
              </a:ln>
              <a:solidFill>
                <a:srgbClr val="C00000"/>
              </a:solidFill>
              <a:effectLst/>
              <a:uLnTx/>
              <a:uFillTx/>
              <a:latin typeface="+mj-lt"/>
              <a:ea typeface="+mn-ea"/>
              <a:cs typeface="+mn-cs"/>
            </a:endParaRPr>
          </a:p>
        </p:txBody>
      </p:sp>
      <p:sp>
        <p:nvSpPr>
          <p:cNvPr id="44053" name="Text Placeholder 21"/>
          <p:cNvSpPr>
            <a:spLocks noGrp="1"/>
          </p:cNvSpPr>
          <p:nvPr>
            <p:ph type="body" sz="quarter" idx="33"/>
          </p:nvPr>
        </p:nvSpPr>
        <p:spPr>
          <a:xfrm>
            <a:off x="2909888" y="2636838"/>
            <a:ext cx="2670175" cy="246062"/>
          </a:xfrm>
        </p:spPr>
        <p:txBody>
          <a:bodyPr vert="horz" wrap="square" lIns="0" tIns="0" rIns="0" bIns="0" anchor="t"/>
          <a:lstStyle/>
          <a:p>
            <a:pPr>
              <a:buSzPct val="65000"/>
            </a:pPr>
            <a:r>
              <a:rPr lang="zh-CN" altLang="en-US" sz="1400" b="1" i="0" dirty="0">
                <a:solidFill>
                  <a:srgbClr val="454D55"/>
                </a:solidFill>
                <a:latin typeface="微软雅黑" panose="020B0503020204020204" pitchFamily="34" charset="-122"/>
                <a:ea typeface="微软雅黑" panose="020B0503020204020204" pitchFamily="34" charset="-122"/>
                <a:cs typeface="+mn-cs"/>
              </a:rPr>
              <a:t>继承发展社会主义思想道德建设</a:t>
            </a:r>
            <a:endParaRPr lang="ru-RU" altLang="zh-CN" sz="1400" b="1" i="0" dirty="0">
              <a:solidFill>
                <a:srgbClr val="454D55"/>
              </a:solidFill>
              <a:latin typeface="微软雅黑" panose="020B0503020204020204" pitchFamily="34" charset="-122"/>
              <a:ea typeface="微软雅黑" panose="020B0503020204020204" pitchFamily="34" charset="-122"/>
              <a:cs typeface="+mn-cs"/>
            </a:endParaRPr>
          </a:p>
        </p:txBody>
      </p:sp>
      <p:sp>
        <p:nvSpPr>
          <p:cNvPr id="44054" name="Text Placeholder 20"/>
          <p:cNvSpPr>
            <a:spLocks noGrp="1"/>
          </p:cNvSpPr>
          <p:nvPr>
            <p:ph type="body" sz="quarter" idx="32"/>
          </p:nvPr>
        </p:nvSpPr>
        <p:spPr>
          <a:xfrm>
            <a:off x="2700338" y="4005263"/>
            <a:ext cx="1889125" cy="304800"/>
          </a:xfrm>
        </p:spPr>
        <p:txBody>
          <a:bodyPr vert="horz" wrap="square" lIns="0" tIns="0" rIns="0" bIns="0" anchor="t"/>
          <a:lstStyle/>
          <a:p>
            <a:pPr algn="l">
              <a:buSzPct val="65000"/>
            </a:pPr>
            <a:r>
              <a:rPr lang="zh-CN" altLang="en-US" sz="1600" b="1" dirty="0">
                <a:solidFill>
                  <a:srgbClr val="C00000"/>
                </a:solidFill>
                <a:latin typeface="微软雅黑" panose="020B0503020204020204" pitchFamily="34" charset="-122"/>
                <a:ea typeface="微软雅黑" panose="020B0503020204020204" pitchFamily="34" charset="-122"/>
                <a:cs typeface="+mn-cs"/>
              </a:rPr>
              <a:t>十六届六中全会</a:t>
            </a:r>
            <a:endParaRPr lang="ru-RU" altLang="zh-CN" sz="1600" b="1" dirty="0">
              <a:solidFill>
                <a:srgbClr val="C00000"/>
              </a:solidFill>
              <a:latin typeface="微软雅黑" panose="020B0503020204020204" pitchFamily="34" charset="-122"/>
              <a:ea typeface="微软雅黑" panose="020B0503020204020204" pitchFamily="34" charset="-122"/>
              <a:cs typeface="+mn-cs"/>
            </a:endParaRPr>
          </a:p>
        </p:txBody>
      </p:sp>
      <p:sp>
        <p:nvSpPr>
          <p:cNvPr id="44055" name="Text Placeholder 21"/>
          <p:cNvSpPr>
            <a:spLocks noGrp="1"/>
          </p:cNvSpPr>
          <p:nvPr>
            <p:ph type="body" sz="quarter" idx="33"/>
          </p:nvPr>
        </p:nvSpPr>
        <p:spPr>
          <a:xfrm>
            <a:off x="2627313" y="4302125"/>
            <a:ext cx="1528762" cy="495300"/>
          </a:xfrm>
        </p:spPr>
        <p:txBody>
          <a:bodyPr vert="horz" wrap="square" lIns="0" tIns="0" rIns="0" bIns="0" anchor="t"/>
          <a:lstStyle/>
          <a:p>
            <a:pPr algn="l">
              <a:buSzPct val="65000"/>
            </a:pPr>
            <a:r>
              <a:rPr lang="zh-CN" altLang="zh-CN" sz="1400" b="1" i="0" dirty="0">
                <a:solidFill>
                  <a:srgbClr val="454D55"/>
                </a:solidFill>
                <a:latin typeface="微软雅黑" panose="020B0503020204020204" pitchFamily="34" charset="-122"/>
                <a:ea typeface="微软雅黑" panose="020B0503020204020204" pitchFamily="34" charset="-122"/>
                <a:cs typeface="+mn-cs"/>
              </a:rPr>
              <a:t>建设</a:t>
            </a:r>
            <a:r>
              <a:rPr lang="en-US" altLang="zh-CN" sz="1400" b="1" i="0" dirty="0">
                <a:solidFill>
                  <a:srgbClr val="454D55"/>
                </a:solidFill>
                <a:latin typeface="微软雅黑" panose="020B0503020204020204" pitchFamily="34" charset="-122"/>
                <a:ea typeface="微软雅黑" panose="020B0503020204020204" pitchFamily="34" charset="-122"/>
                <a:cs typeface="+mn-cs"/>
              </a:rPr>
              <a:t>“</a:t>
            </a:r>
            <a:r>
              <a:rPr lang="zh-CN" altLang="zh-CN" sz="1400" b="1" i="0" dirty="0">
                <a:solidFill>
                  <a:srgbClr val="454D55"/>
                </a:solidFill>
                <a:latin typeface="微软雅黑" panose="020B0503020204020204" pitchFamily="34" charset="-122"/>
                <a:ea typeface="微软雅黑" panose="020B0503020204020204" pitchFamily="34" charset="-122"/>
                <a:cs typeface="+mn-cs"/>
              </a:rPr>
              <a:t>社会主义核心价值体系</a:t>
            </a:r>
            <a:r>
              <a:rPr lang="zh-CN" altLang="en-US" sz="1400" b="1" i="0" dirty="0">
                <a:solidFill>
                  <a:srgbClr val="454D55"/>
                </a:solidFill>
                <a:latin typeface="微软雅黑" panose="020B0503020204020204" pitchFamily="34" charset="-122"/>
                <a:ea typeface="微软雅黑" panose="020B0503020204020204" pitchFamily="34" charset="-122"/>
                <a:cs typeface="+mn-cs"/>
              </a:rPr>
              <a:t>“</a:t>
            </a:r>
            <a:endParaRPr lang="ru-RU" altLang="zh-CN" sz="1400" b="1" i="0" dirty="0">
              <a:solidFill>
                <a:srgbClr val="454D55"/>
              </a:solidFill>
              <a:latin typeface="微软雅黑" panose="020B0503020204020204" pitchFamily="34" charset="-122"/>
              <a:ea typeface="微软雅黑" panose="020B0503020204020204" pitchFamily="34" charset="-122"/>
              <a:cs typeface="+mn-cs"/>
            </a:endParaRPr>
          </a:p>
        </p:txBody>
      </p:sp>
      <p:sp>
        <p:nvSpPr>
          <p:cNvPr id="44056" name="Text Placeholder 20"/>
          <p:cNvSpPr>
            <a:spLocks noGrp="1"/>
          </p:cNvSpPr>
          <p:nvPr>
            <p:ph type="body" sz="quarter" idx="32"/>
          </p:nvPr>
        </p:nvSpPr>
        <p:spPr>
          <a:xfrm>
            <a:off x="323850" y="3933825"/>
            <a:ext cx="1152525" cy="298450"/>
          </a:xfrm>
          <a:solidFill>
            <a:schemeClr val="bg1">
              <a:alpha val="100000"/>
            </a:schemeClr>
          </a:solidFill>
        </p:spPr>
        <p:txBody>
          <a:bodyPr vert="horz" wrap="square" lIns="0" tIns="0" rIns="0" bIns="0" anchor="t"/>
          <a:lstStyle/>
          <a:p>
            <a:pPr algn="l">
              <a:buSzPct val="65000"/>
            </a:pPr>
            <a:r>
              <a:rPr lang="zh-CN" altLang="en-US" sz="1600" b="1" dirty="0">
                <a:solidFill>
                  <a:srgbClr val="C00000"/>
                </a:solidFill>
                <a:latin typeface="微软雅黑" panose="020B0503020204020204" pitchFamily="34" charset="-122"/>
                <a:ea typeface="微软雅黑" panose="020B0503020204020204" pitchFamily="34" charset="-122"/>
                <a:cs typeface="+mn-cs"/>
              </a:rPr>
              <a:t>党的十七大</a:t>
            </a:r>
            <a:endParaRPr lang="ru-RU" altLang="zh-CN" sz="1600" b="1" dirty="0">
              <a:solidFill>
                <a:srgbClr val="C00000"/>
              </a:solidFill>
              <a:latin typeface="微软雅黑" panose="020B0503020204020204" pitchFamily="34" charset="-122"/>
              <a:ea typeface="微软雅黑" panose="020B0503020204020204" pitchFamily="34" charset="-122"/>
              <a:cs typeface="+mn-cs"/>
            </a:endParaRPr>
          </a:p>
        </p:txBody>
      </p:sp>
      <p:sp>
        <p:nvSpPr>
          <p:cNvPr id="44057" name="Text Placeholder 21"/>
          <p:cNvSpPr>
            <a:spLocks noGrp="1"/>
          </p:cNvSpPr>
          <p:nvPr>
            <p:ph type="body" sz="quarter" idx="33"/>
          </p:nvPr>
        </p:nvSpPr>
        <p:spPr>
          <a:xfrm>
            <a:off x="306388" y="4221163"/>
            <a:ext cx="1096962" cy="1006475"/>
          </a:xfrm>
          <a:solidFill>
            <a:schemeClr val="bg1">
              <a:alpha val="100000"/>
            </a:schemeClr>
          </a:solidFill>
        </p:spPr>
        <p:txBody>
          <a:bodyPr vert="horz" wrap="square" lIns="0" tIns="0" rIns="0" bIns="0" anchor="t"/>
          <a:lstStyle/>
          <a:p>
            <a:pPr>
              <a:buSzPct val="65000"/>
            </a:pPr>
            <a:r>
              <a:rPr lang="zh-CN" altLang="zh-CN" sz="1400" b="1" i="0" dirty="0">
                <a:solidFill>
                  <a:srgbClr val="454D55"/>
                </a:solidFill>
                <a:latin typeface="微软雅黑" panose="020B0503020204020204" pitchFamily="34" charset="-122"/>
                <a:ea typeface="微软雅黑" panose="020B0503020204020204" pitchFamily="34" charset="-122"/>
                <a:cs typeface="+mn-cs"/>
              </a:rPr>
              <a:t>社会主义核心价值体系是社会主义意识形态的本质体现</a:t>
            </a:r>
            <a:endParaRPr lang="ru-RU" altLang="zh-CN" sz="1400" b="1" i="0" dirty="0">
              <a:solidFill>
                <a:srgbClr val="454D55"/>
              </a:solidFill>
              <a:latin typeface="微软雅黑" panose="020B0503020204020204" pitchFamily="34" charset="-122"/>
              <a:ea typeface="微软雅黑" panose="020B0503020204020204" pitchFamily="34" charset="-122"/>
              <a:cs typeface="+mn-cs"/>
            </a:endParaRPr>
          </a:p>
        </p:txBody>
      </p:sp>
      <p:sp>
        <p:nvSpPr>
          <p:cNvPr id="44058" name="Text Placeholder 20"/>
          <p:cNvSpPr>
            <a:spLocks noGrp="1"/>
          </p:cNvSpPr>
          <p:nvPr>
            <p:ph type="body" sz="quarter" idx="32"/>
          </p:nvPr>
        </p:nvSpPr>
        <p:spPr>
          <a:xfrm>
            <a:off x="2700338" y="6180138"/>
            <a:ext cx="1516062" cy="568325"/>
          </a:xfrm>
        </p:spPr>
        <p:txBody>
          <a:bodyPr vert="horz" wrap="square" lIns="0" tIns="0" rIns="0" bIns="0" anchor="t"/>
          <a:lstStyle/>
          <a:p>
            <a:pPr algn="l">
              <a:buSzPct val="65000"/>
            </a:pPr>
            <a:r>
              <a:rPr lang="zh-CN" altLang="en-US" sz="1600" b="1" dirty="0">
                <a:solidFill>
                  <a:srgbClr val="C00000"/>
                </a:solidFill>
                <a:latin typeface="微软雅黑" panose="020B0503020204020204" pitchFamily="34" charset="-122"/>
                <a:ea typeface="微软雅黑" panose="020B0503020204020204" pitchFamily="34" charset="-122"/>
                <a:cs typeface="+mn-cs"/>
              </a:rPr>
              <a:t>十七届六中全会</a:t>
            </a:r>
            <a:endParaRPr lang="ru-RU" altLang="zh-CN" sz="1600" b="1" dirty="0">
              <a:solidFill>
                <a:srgbClr val="C00000"/>
              </a:solidFill>
              <a:latin typeface="微软雅黑" panose="020B0503020204020204" pitchFamily="34" charset="-122"/>
              <a:ea typeface="微软雅黑" panose="020B0503020204020204" pitchFamily="34" charset="-122"/>
              <a:cs typeface="+mn-cs"/>
            </a:endParaRPr>
          </a:p>
        </p:txBody>
      </p:sp>
      <p:sp>
        <p:nvSpPr>
          <p:cNvPr id="44059" name="Text Placeholder 21"/>
          <p:cNvSpPr>
            <a:spLocks noGrp="1"/>
          </p:cNvSpPr>
          <p:nvPr>
            <p:ph type="body" sz="quarter" idx="33"/>
          </p:nvPr>
        </p:nvSpPr>
        <p:spPr>
          <a:xfrm>
            <a:off x="1116013" y="6443663"/>
            <a:ext cx="3240087" cy="304800"/>
          </a:xfrm>
        </p:spPr>
        <p:txBody>
          <a:bodyPr vert="horz" wrap="square" lIns="0" tIns="0" rIns="0" bIns="0" anchor="t"/>
          <a:lstStyle/>
          <a:p>
            <a:pPr>
              <a:buSzPct val="65000"/>
            </a:pPr>
            <a:r>
              <a:rPr lang="zh-CN" altLang="zh-CN" sz="1400" b="1" i="0" dirty="0">
                <a:solidFill>
                  <a:srgbClr val="454D55"/>
                </a:solidFill>
                <a:latin typeface="微软雅黑" panose="020B0503020204020204" pitchFamily="34" charset="-122"/>
                <a:ea typeface="微软雅黑" panose="020B0503020204020204" pitchFamily="34" charset="-122"/>
                <a:cs typeface="+mn-cs"/>
              </a:rPr>
              <a:t>社会主义核心价值体系是</a:t>
            </a:r>
            <a:r>
              <a:rPr lang="en-US" altLang="zh-CN" sz="1400" b="1" i="0" dirty="0">
                <a:solidFill>
                  <a:srgbClr val="454D55"/>
                </a:solidFill>
                <a:latin typeface="微软雅黑" panose="020B0503020204020204" pitchFamily="34" charset="-122"/>
                <a:ea typeface="微软雅黑" panose="020B0503020204020204" pitchFamily="34" charset="-122"/>
                <a:cs typeface="+mn-cs"/>
              </a:rPr>
              <a:t>“</a:t>
            </a:r>
            <a:r>
              <a:rPr lang="zh-CN" altLang="zh-CN" sz="1400" b="1" i="0" dirty="0">
                <a:solidFill>
                  <a:srgbClr val="454D55"/>
                </a:solidFill>
                <a:latin typeface="微软雅黑" panose="020B0503020204020204" pitchFamily="34" charset="-122"/>
                <a:ea typeface="微软雅黑" panose="020B0503020204020204" pitchFamily="34" charset="-122"/>
                <a:cs typeface="+mn-cs"/>
              </a:rPr>
              <a:t>兴国之魂</a:t>
            </a:r>
            <a:r>
              <a:rPr lang="en-US" altLang="zh-CN" sz="1400" b="1" i="0" dirty="0">
                <a:solidFill>
                  <a:srgbClr val="454D55"/>
                </a:solidFill>
                <a:latin typeface="微软雅黑" panose="020B0503020204020204" pitchFamily="34" charset="-122"/>
                <a:ea typeface="微软雅黑" panose="020B0503020204020204" pitchFamily="34" charset="-122"/>
                <a:cs typeface="+mn-cs"/>
              </a:rPr>
              <a:t>”</a:t>
            </a:r>
            <a:endParaRPr lang="ru-RU" altLang="zh-CN" sz="1400" b="1" i="0" dirty="0">
              <a:solidFill>
                <a:srgbClr val="454D55"/>
              </a:solidFill>
              <a:latin typeface="微软雅黑" panose="020B0503020204020204" pitchFamily="34" charset="-122"/>
              <a:ea typeface="微软雅黑" panose="020B0503020204020204" pitchFamily="34" charset="-122"/>
              <a:cs typeface="+mn-cs"/>
            </a:endParaRPr>
          </a:p>
        </p:txBody>
      </p:sp>
      <p:sp>
        <p:nvSpPr>
          <p:cNvPr id="40988" name="Text Placeholder 20"/>
          <p:cNvSpPr>
            <a:spLocks noGrp="1"/>
          </p:cNvSpPr>
          <p:nvPr>
            <p:ph type="body" sz="quarter" idx="32"/>
          </p:nvPr>
        </p:nvSpPr>
        <p:spPr>
          <a:xfrm>
            <a:off x="4206875" y="4365625"/>
            <a:ext cx="1604963" cy="239713"/>
          </a:xfrm>
        </p:spPr>
        <p:txBody>
          <a:bodyPr vert="horz" wrap="square" lIns="0" tIns="0" rIns="0" bIns="0" numCol="1" anchor="t" anchorCtr="0" compatLnSpc="1">
            <a:normAutofit lnSpcReduction="10000"/>
          </a:body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en-US" sz="1600" b="1" i="0" u="none" strike="noStrike" kern="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mn-cs"/>
              </a:rPr>
              <a:t>党的十八大报告</a:t>
            </a:r>
            <a:endParaRPr kumimoji="0" lang="ru-RU" sz="1600" b="1" i="0" u="none" strike="noStrike" kern="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4061" name="Text Placeholder 21"/>
          <p:cNvSpPr>
            <a:spLocks noGrp="1"/>
          </p:cNvSpPr>
          <p:nvPr>
            <p:ph type="body" sz="quarter" idx="33"/>
          </p:nvPr>
        </p:nvSpPr>
        <p:spPr>
          <a:xfrm>
            <a:off x="4211638" y="4652963"/>
            <a:ext cx="2305050" cy="328613"/>
          </a:xfrm>
        </p:spPr>
        <p:txBody>
          <a:bodyPr vert="horz" wrap="square" lIns="0" tIns="0" rIns="0" bIns="0" numCol="1" anchor="t" anchorCtr="0" compatLnSpc="1">
            <a:normAutofit fontScale="92500"/>
          </a:bodyPr>
          <a:lstStyle/>
          <a:p>
            <a:pPr marL="0" marR="0" lvl="0" indent="0" algn="ctr"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en-US" sz="1400" b="1" i="0" u="none" strike="noStrike" kern="0" cap="none" spc="0" normalizeH="0" baseline="0" noProof="0" dirty="0" smtClean="0">
                <a:ln>
                  <a:noFill/>
                </a:ln>
                <a:solidFill>
                  <a:srgbClr val="454D55"/>
                </a:solidFill>
                <a:effectLst/>
                <a:uLnTx/>
                <a:uFillTx/>
                <a:latin typeface="微软雅黑" panose="020B0503020204020204" pitchFamily="34" charset="-122"/>
                <a:ea typeface="微软雅黑" panose="020B0503020204020204" pitchFamily="34" charset="-122"/>
                <a:cs typeface="+mn-cs"/>
              </a:rPr>
              <a:t>提出核心价值观“三个倡导”</a:t>
            </a:r>
            <a:endParaRPr kumimoji="0" lang="ru-RU" altLang="zh-CN" sz="1400" b="1" i="0" u="none" strike="noStrike" kern="0" cap="none" spc="0" normalizeH="0" baseline="0" noProof="0" dirty="0" smtClean="0">
              <a:ln>
                <a:noFill/>
              </a:ln>
              <a:solidFill>
                <a:srgbClr val="454D55"/>
              </a:solidFill>
              <a:effectLst/>
              <a:uLnTx/>
              <a:uFillTx/>
              <a:latin typeface="微软雅黑" panose="020B0503020204020204" pitchFamily="34" charset="-122"/>
              <a:ea typeface="微软雅黑" panose="020B0503020204020204" pitchFamily="34" charset="-122"/>
              <a:cs typeface="+mn-cs"/>
            </a:endParaRPr>
          </a:p>
        </p:txBody>
      </p:sp>
      <p:sp>
        <p:nvSpPr>
          <p:cNvPr id="40990" name="Text Placeholder 20"/>
          <p:cNvSpPr>
            <a:spLocks noGrp="1"/>
          </p:cNvSpPr>
          <p:nvPr>
            <p:ph type="body" sz="quarter" idx="32"/>
          </p:nvPr>
        </p:nvSpPr>
        <p:spPr>
          <a:xfrm>
            <a:off x="5618163" y="6084888"/>
            <a:ext cx="1604963" cy="239713"/>
          </a:xfrm>
        </p:spPr>
        <p:txBody>
          <a:bodyPr vert="horz" wrap="square" lIns="0" tIns="0" rIns="0" bIns="0" numCol="1" anchor="t" anchorCtr="0" compatLnSpc="1">
            <a:normAutofit lnSpcReduction="10000"/>
          </a:body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en-US" sz="1600" b="1" i="0" u="none" strike="noStrike" kern="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mn-cs"/>
              </a:rPr>
              <a:t>中共中央办公厅</a:t>
            </a:r>
            <a:endParaRPr kumimoji="0" lang="en-US" sz="1600" b="1" i="0" u="none" strike="noStrike" kern="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0991" name="Text Placeholder 21"/>
          <p:cNvSpPr>
            <a:spLocks noGrp="1"/>
          </p:cNvSpPr>
          <p:nvPr>
            <p:ph type="body" sz="quarter" idx="33"/>
          </p:nvPr>
        </p:nvSpPr>
        <p:spPr>
          <a:xfrm>
            <a:off x="5076825" y="6383338"/>
            <a:ext cx="2528888" cy="330200"/>
          </a:xfrm>
        </p:spPr>
        <p:txBody>
          <a:bodyPr vert="horz" wrap="square" lIns="0" tIns="0" rIns="0" bIns="0" numCol="1" anchor="t" anchorCtr="0" compatLnSpc="1">
            <a:normAutofit fontScale="92500" lnSpcReduction="20000"/>
          </a:body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en-US" sz="1400" b="1" i="0" u="none" strike="noStrike" kern="0" cap="none" spc="0" normalizeH="0" baseline="0" noProof="0" smtClean="0">
                <a:ln>
                  <a:noFill/>
                </a:ln>
                <a:solidFill>
                  <a:srgbClr val="454D55"/>
                </a:solidFill>
                <a:effectLst/>
                <a:uLnTx/>
                <a:uFillTx/>
                <a:latin typeface="微软雅黑" panose="020B0503020204020204" pitchFamily="34" charset="-122"/>
                <a:ea typeface="微软雅黑" panose="020B0503020204020204" pitchFamily="34" charset="-122"/>
                <a:cs typeface="+mn-cs"/>
              </a:rPr>
              <a:t>发布</a:t>
            </a:r>
            <a:r>
              <a:rPr kumimoji="0" lang="zh-CN" altLang="zh-CN" sz="1400" b="1" i="0" u="none" strike="noStrike" kern="0" cap="none" spc="0" normalizeH="0" baseline="0" noProof="0" smtClean="0">
                <a:ln>
                  <a:noFill/>
                </a:ln>
                <a:solidFill>
                  <a:srgbClr val="454D55"/>
                </a:solidFill>
                <a:effectLst/>
                <a:uLnTx/>
                <a:uFillTx/>
                <a:latin typeface="微软雅黑" panose="020B0503020204020204" pitchFamily="34" charset="-122"/>
                <a:ea typeface="微软雅黑" panose="020B0503020204020204" pitchFamily="34" charset="-122"/>
                <a:cs typeface="+mn-cs"/>
              </a:rPr>
              <a:t>《关于培育和践行社会主义核心价值观的意见》</a:t>
            </a:r>
            <a:endParaRPr kumimoji="0" lang="ru-RU" altLang="zh-CN" sz="1400" b="1" i="0" u="none" strike="noStrike" kern="0" cap="none" spc="0" normalizeH="0" baseline="0" noProof="0" smtClean="0">
              <a:ln>
                <a:noFill/>
              </a:ln>
              <a:solidFill>
                <a:srgbClr val="454D55"/>
              </a:solidFill>
              <a:effectLst/>
              <a:uLnTx/>
              <a:uFillTx/>
              <a:latin typeface="微软雅黑" panose="020B0503020204020204" pitchFamily="34" charset="-122"/>
              <a:ea typeface="微软雅黑" panose="020B0503020204020204" pitchFamily="34" charset="-122"/>
              <a:cs typeface="+mn-cs"/>
            </a:endParaRPr>
          </a:p>
        </p:txBody>
      </p:sp>
      <p:sp>
        <p:nvSpPr>
          <p:cNvPr id="104" name="Text Placeholder 20"/>
          <p:cNvSpPr>
            <a:spLocks noGrp="1"/>
          </p:cNvSpPr>
          <p:nvPr>
            <p:ph type="body" sz="quarter" idx="32"/>
          </p:nvPr>
        </p:nvSpPr>
        <p:spPr>
          <a:xfrm>
            <a:off x="7308850" y="4149725"/>
            <a:ext cx="1603375" cy="239713"/>
          </a:xfrm>
        </p:spPr>
        <p:txBody>
          <a:bodyPr vert="horz" wrap="square" lIns="0" tIns="0" rIns="0" bIns="0" numCol="1" anchor="t" anchorCtr="0" compatLnSpc="1">
            <a:normAutofit fontScale="92500" lnSpcReduction="10000"/>
          </a:body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en-US" sz="17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党的十九大报告</a:t>
            </a:r>
            <a:endParaRPr kumimoji="0" lang="ru-RU" sz="17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4065" name="Text Placeholder 21"/>
          <p:cNvSpPr>
            <a:spLocks noGrp="1"/>
          </p:cNvSpPr>
          <p:nvPr>
            <p:ph type="body" sz="quarter" idx="33"/>
          </p:nvPr>
        </p:nvSpPr>
        <p:spPr>
          <a:xfrm>
            <a:off x="7092950" y="4437063"/>
            <a:ext cx="2051050" cy="544513"/>
          </a:xfrm>
        </p:spPr>
        <p:txBody>
          <a:bodyPr vert="horz" wrap="square" lIns="0" tIns="0" rIns="0" bIns="0" numCol="1" anchor="t" anchorCtr="0" compatLnSpc="1">
            <a:normAutofit fontScale="92500"/>
          </a:body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en-US" sz="1400" b="1" i="0" u="none" strike="noStrike" kern="0" cap="none" spc="0" normalizeH="0" baseline="0" noProof="0" dirty="0" smtClean="0">
                <a:ln>
                  <a:noFill/>
                </a:ln>
                <a:solidFill>
                  <a:srgbClr val="454D55"/>
                </a:solidFill>
                <a:effectLst/>
                <a:uLnTx/>
                <a:uFillTx/>
                <a:latin typeface="微软雅黑" panose="020B0503020204020204" pitchFamily="34" charset="-122"/>
                <a:ea typeface="微软雅黑" panose="020B0503020204020204" pitchFamily="34" charset="-122"/>
                <a:cs typeface="+mn-cs"/>
              </a:rPr>
              <a:t>对核心</a:t>
            </a:r>
            <a:r>
              <a:rPr kumimoji="0" lang="zh-CN" altLang="en-US" sz="1400" b="1" i="0" u="none" strike="noStrike" kern="0" cap="none" spc="0" normalizeH="0" baseline="0" noProof="0" dirty="0">
                <a:ln>
                  <a:noFill/>
                </a:ln>
                <a:solidFill>
                  <a:srgbClr val="454D55"/>
                </a:solidFill>
                <a:effectLst/>
                <a:uLnTx/>
                <a:uFillTx/>
                <a:latin typeface="微软雅黑" panose="020B0503020204020204" pitchFamily="34" charset="-122"/>
                <a:ea typeface="微软雅黑" panose="020B0503020204020204" pitchFamily="34" charset="-122"/>
                <a:cs typeface="+mn-cs"/>
              </a:rPr>
              <a:t>价值观</a:t>
            </a:r>
            <a:r>
              <a:rPr kumimoji="0" lang="zh-CN" altLang="en-US" sz="1400" b="1" i="0" u="none" strike="noStrike" kern="0" cap="none" spc="0" normalizeH="0" baseline="0" noProof="0" dirty="0" smtClean="0">
                <a:ln>
                  <a:noFill/>
                </a:ln>
                <a:solidFill>
                  <a:srgbClr val="454D55"/>
                </a:solidFill>
                <a:effectLst/>
                <a:uLnTx/>
                <a:uFillTx/>
                <a:latin typeface="微软雅黑" panose="020B0503020204020204" pitchFamily="34" charset="-122"/>
                <a:ea typeface="微软雅黑" panose="020B0503020204020204" pitchFamily="34" charset="-122"/>
                <a:cs typeface="+mn-cs"/>
              </a:rPr>
              <a:t>“</a:t>
            </a:r>
            <a:r>
              <a:rPr kumimoji="0" lang="zh-CN" altLang="zh-CN" sz="1400" b="1" i="0" u="none" strike="noStrike" kern="0" cap="none" spc="0" normalizeH="0" baseline="0" noProof="0" dirty="0" smtClean="0">
                <a:ln>
                  <a:noFill/>
                </a:ln>
                <a:solidFill>
                  <a:srgbClr val="454D55"/>
                </a:solidFill>
                <a:effectLst/>
                <a:uLnTx/>
                <a:uFillTx/>
                <a:latin typeface="微软雅黑" panose="020B0503020204020204" pitchFamily="34" charset="-122"/>
                <a:ea typeface="微软雅黑" panose="020B0503020204020204" pitchFamily="34" charset="-122"/>
                <a:cs typeface="+mn-cs"/>
              </a:rPr>
              <a:t>强化教育引导、实践养成、制度保障</a:t>
            </a:r>
            <a:r>
              <a:rPr kumimoji="0" lang="zh-CN" altLang="en-US" sz="1400" b="1" i="0" u="none" strike="noStrike" kern="0" cap="none" spc="0" normalizeH="0" baseline="0" noProof="0" dirty="0" smtClean="0">
                <a:ln>
                  <a:noFill/>
                </a:ln>
                <a:solidFill>
                  <a:srgbClr val="454D55"/>
                </a:solidFill>
                <a:effectLst/>
                <a:uLnTx/>
                <a:uFillTx/>
                <a:latin typeface="微软雅黑" panose="020B0503020204020204" pitchFamily="34" charset="-122"/>
                <a:ea typeface="微软雅黑" panose="020B0503020204020204" pitchFamily="34" charset="-122"/>
                <a:cs typeface="+mn-cs"/>
              </a:rPr>
              <a:t>“</a:t>
            </a:r>
            <a:endParaRPr kumimoji="0" lang="ru-RU" altLang="zh-CN" sz="1400" b="1" i="0" u="none" strike="noStrike" kern="0" cap="none" spc="0" normalizeH="0" baseline="0" noProof="0" dirty="0" smtClean="0">
              <a:ln>
                <a:noFill/>
              </a:ln>
              <a:solidFill>
                <a:srgbClr val="454D55"/>
              </a:solidFill>
              <a:effectLst/>
              <a:uLnTx/>
              <a:uFillTx/>
              <a:latin typeface="微软雅黑" panose="020B0503020204020204" pitchFamily="34" charset="-122"/>
              <a:ea typeface="微软雅黑" panose="020B0503020204020204" pitchFamily="34" charset="-122"/>
              <a:cs typeface="+mn-cs"/>
            </a:endParaRPr>
          </a:p>
        </p:txBody>
      </p:sp>
      <p:sp>
        <p:nvSpPr>
          <p:cNvPr id="35" name="Text Placeholder 14"/>
          <p:cNvSpPr>
            <a:spLocks noGrp="1"/>
          </p:cNvSpPr>
          <p:nvPr>
            <p:ph type="body" sz="quarter" idx="22"/>
          </p:nvPr>
        </p:nvSpPr>
        <p:spPr>
          <a:xfrm>
            <a:off x="4284663" y="4979988"/>
            <a:ext cx="1044575" cy="1042988"/>
          </a:xfrm>
        </p:spPr>
        <p:txBody>
          <a:bodyPr vert="horz" wrap="square" lIns="0" tIns="0" rIns="0" bIns="0" numCol="1" anchor="ctr" anchorCtr="0" compatLnSpc="1">
            <a:noAutofit/>
          </a:bodyPr>
          <a:lstStyle/>
          <a:p>
            <a:pPr marL="0" marR="0" lvl="0" indent="0" algn="ctr" defTabSz="914400" rtl="0" eaLnBrk="0" fontAlgn="base" latinLnBrk="0" hangingPunct="0">
              <a:lnSpc>
                <a:spcPct val="150000"/>
              </a:lnSpc>
              <a:spcBef>
                <a:spcPct val="20000"/>
              </a:spcBef>
              <a:spcAft>
                <a:spcPct val="0"/>
              </a:spcAft>
              <a:buClr>
                <a:schemeClr val="accent1"/>
              </a:buClr>
              <a:buSzPct val="65000"/>
              <a:buFont typeface="Wingdings" panose="05000000000000000000" pitchFamily="2" charset="2"/>
              <a:buNone/>
              <a:defRPr/>
            </a:pPr>
            <a:r>
              <a:rPr kumimoji="0" lang="en-US" sz="2000" b="1" i="0" u="none" strike="noStrike" kern="1200" cap="none" spc="0" normalizeH="0" baseline="0" noProof="0" dirty="0">
                <a:ln>
                  <a:noFill/>
                </a:ln>
                <a:solidFill>
                  <a:srgbClr val="454D55"/>
                </a:solidFill>
                <a:effectLst/>
                <a:uLnTx/>
                <a:uFillTx/>
                <a:latin typeface="微软雅黑" panose="020B0503020204020204" pitchFamily="34" charset="-122"/>
                <a:ea typeface="微软雅黑" panose="020B0503020204020204" pitchFamily="34" charset="-122"/>
                <a:cs typeface="+mn-cs"/>
              </a:rPr>
              <a:t>2012.11</a:t>
            </a:r>
            <a:endParaRPr kumimoji="0" lang="ru-RU" sz="2000" b="1" i="0" u="none" strike="noStrike" kern="1200" cap="none" spc="0" normalizeH="0" baseline="0" noProof="0" dirty="0">
              <a:ln>
                <a:noFill/>
              </a:ln>
              <a:solidFill>
                <a:srgbClr val="454D55"/>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4034"/>
                                        </p:tgtEl>
                                        <p:attrNameLst>
                                          <p:attrName>style.visibility</p:attrName>
                                        </p:attrNameLst>
                                      </p:cBhvr>
                                      <p:to>
                                        <p:strVal val="visible"/>
                                      </p:to>
                                    </p:set>
                                    <p:anim calcmode="lin" valueType="num">
                                      <p:cBhvr>
                                        <p:cTn id="7" dur="500" fill="hold"/>
                                        <p:tgtEl>
                                          <p:spTgt spid="44034"/>
                                        </p:tgtEl>
                                        <p:attrNameLst>
                                          <p:attrName>ppt_w</p:attrName>
                                        </p:attrNameLst>
                                      </p:cBhvr>
                                      <p:tavLst>
                                        <p:tav tm="0">
                                          <p:val>
                                            <p:fltVal val="0"/>
                                          </p:val>
                                        </p:tav>
                                        <p:tav tm="100000">
                                          <p:val>
                                            <p:strVal val="#ppt_w"/>
                                          </p:val>
                                        </p:tav>
                                      </p:tavLst>
                                    </p:anim>
                                    <p:anim calcmode="lin" valueType="num">
                                      <p:cBhvr>
                                        <p:cTn id="8" dur="500" fill="hold"/>
                                        <p:tgtEl>
                                          <p:spTgt spid="44034"/>
                                        </p:tgtEl>
                                        <p:attrNameLst>
                                          <p:attrName>ppt_h</p:attrName>
                                        </p:attrNameLst>
                                      </p:cBhvr>
                                      <p:tavLst>
                                        <p:tav tm="0">
                                          <p:val>
                                            <p:fltVal val="0"/>
                                          </p:val>
                                        </p:tav>
                                        <p:tav tm="100000">
                                          <p:val>
                                            <p:strVal val="#ppt_h"/>
                                          </p:val>
                                        </p:tav>
                                      </p:tavLst>
                                    </p:anim>
                                    <p:animEffect transition="in" filter="fade">
                                      <p:cBhvr>
                                        <p:cTn id="9" dur="500"/>
                                        <p:tgtEl>
                                          <p:spTgt spid="4403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7">
                                            <p:txEl>
                                              <p:pRg st="0" end="0"/>
                                            </p:txEl>
                                          </p:spTgt>
                                        </p:tgtEl>
                                        <p:attrNameLst>
                                          <p:attrName>style.visibility</p:attrName>
                                        </p:attrNameLst>
                                      </p:cBhvr>
                                      <p:to>
                                        <p:strVal val="visible"/>
                                      </p:to>
                                    </p:set>
                                    <p:animEffect transition="in" filter="fade">
                                      <p:cBhvr>
                                        <p:cTn id="14" dur="1000">
                                          <p:stCondLst>
                                            <p:cond delay="0"/>
                                          </p:stCondLst>
                                        </p:cTn>
                                        <p:tgtEl>
                                          <p:spTgt spid="47">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4036">
                                            <p:txEl>
                                              <p:pRg st="0" end="0"/>
                                            </p:txEl>
                                          </p:spTgt>
                                        </p:tgtEl>
                                        <p:attrNameLst>
                                          <p:attrName>style.visibility</p:attrName>
                                        </p:attrNameLst>
                                      </p:cBhvr>
                                      <p:to>
                                        <p:strVal val="visible"/>
                                      </p:to>
                                    </p:set>
                                    <p:animEffect transition="in" filter="fade">
                                      <p:cBhvr>
                                        <p:cTn id="18" dur="1000">
                                          <p:stCondLst>
                                            <p:cond delay="0"/>
                                          </p:stCondLst>
                                        </p:cTn>
                                        <p:tgtEl>
                                          <p:spTgt spid="44036">
                                            <p:txEl>
                                              <p:pRg st="0" end="0"/>
                                            </p:txEl>
                                          </p:spTgt>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44037">
                                            <p:txEl>
                                              <p:pRg st="0" end="0"/>
                                            </p:txEl>
                                          </p:spTgt>
                                        </p:tgtEl>
                                        <p:attrNameLst>
                                          <p:attrName>style.visibility</p:attrName>
                                        </p:attrNameLst>
                                      </p:cBhvr>
                                      <p:to>
                                        <p:strVal val="visible"/>
                                      </p:to>
                                    </p:set>
                                    <p:animEffect transition="in" filter="fade">
                                      <p:cBhvr>
                                        <p:cTn id="22" dur="1000">
                                          <p:stCondLst>
                                            <p:cond delay="0"/>
                                          </p:stCondLst>
                                        </p:cTn>
                                        <p:tgtEl>
                                          <p:spTgt spid="4403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1000">
                                          <p:stCondLst>
                                            <p:cond delay="0"/>
                                          </p:stCondLst>
                                        </p:cTn>
                                        <p:tgtEl>
                                          <p:spTgt spid="10">
                                            <p:txEl>
                                              <p:pRg st="0" end="0"/>
                                            </p:txEl>
                                          </p:spTgt>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44048">
                                            <p:txEl>
                                              <p:pRg st="0" end="0"/>
                                            </p:txEl>
                                          </p:spTgt>
                                        </p:tgtEl>
                                        <p:attrNameLst>
                                          <p:attrName>style.visibility</p:attrName>
                                        </p:attrNameLst>
                                      </p:cBhvr>
                                      <p:to>
                                        <p:strVal val="visible"/>
                                      </p:to>
                                    </p:set>
                                    <p:animEffect transition="in" filter="fade">
                                      <p:cBhvr>
                                        <p:cTn id="31" dur="1000">
                                          <p:stCondLst>
                                            <p:cond delay="0"/>
                                          </p:stCondLst>
                                        </p:cTn>
                                        <p:tgtEl>
                                          <p:spTgt spid="44048">
                                            <p:txEl>
                                              <p:pRg st="0" end="0"/>
                                            </p:txEl>
                                          </p:spTgt>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4049">
                                            <p:txEl>
                                              <p:pRg st="0" end="0"/>
                                            </p:txEl>
                                          </p:spTgt>
                                        </p:tgtEl>
                                        <p:attrNameLst>
                                          <p:attrName>style.visibility</p:attrName>
                                        </p:attrNameLst>
                                      </p:cBhvr>
                                      <p:to>
                                        <p:strVal val="visible"/>
                                      </p:to>
                                    </p:set>
                                    <p:animEffect transition="in" filter="fade">
                                      <p:cBhvr>
                                        <p:cTn id="35" dur="1000">
                                          <p:stCondLst>
                                            <p:cond delay="0"/>
                                          </p:stCondLst>
                                        </p:cTn>
                                        <p:tgtEl>
                                          <p:spTgt spid="44049">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fade">
                                      <p:cBhvr>
                                        <p:cTn id="40" dur="1000">
                                          <p:stCondLst>
                                            <p:cond delay="0"/>
                                          </p:stCondLst>
                                        </p:cTn>
                                        <p:tgtEl>
                                          <p:spTgt spid="19">
                                            <p:txEl>
                                              <p:pRg st="0" end="0"/>
                                            </p:txEl>
                                          </p:spTgt>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44050">
                                            <p:txEl>
                                              <p:pRg st="0" end="0"/>
                                            </p:txEl>
                                          </p:spTgt>
                                        </p:tgtEl>
                                        <p:attrNameLst>
                                          <p:attrName>style.visibility</p:attrName>
                                        </p:attrNameLst>
                                      </p:cBhvr>
                                      <p:to>
                                        <p:strVal val="visible"/>
                                      </p:to>
                                    </p:set>
                                    <p:animEffect transition="in" filter="fade">
                                      <p:cBhvr>
                                        <p:cTn id="44" dur="1000">
                                          <p:stCondLst>
                                            <p:cond delay="0"/>
                                          </p:stCondLst>
                                        </p:cTn>
                                        <p:tgtEl>
                                          <p:spTgt spid="44050">
                                            <p:txEl>
                                              <p:pRg st="0" end="0"/>
                                            </p:txEl>
                                          </p:spTgt>
                                        </p:tgtEl>
                                      </p:cBhvr>
                                    </p:animEffect>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44051">
                                            <p:txEl>
                                              <p:pRg st="0" end="0"/>
                                            </p:txEl>
                                          </p:spTgt>
                                        </p:tgtEl>
                                        <p:attrNameLst>
                                          <p:attrName>style.visibility</p:attrName>
                                        </p:attrNameLst>
                                      </p:cBhvr>
                                      <p:to>
                                        <p:strVal val="visible"/>
                                      </p:to>
                                    </p:set>
                                    <p:animEffect transition="in" filter="fade">
                                      <p:cBhvr>
                                        <p:cTn id="48" dur="1000">
                                          <p:stCondLst>
                                            <p:cond delay="0"/>
                                          </p:stCondLst>
                                        </p:cTn>
                                        <p:tgtEl>
                                          <p:spTgt spid="44051">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5">
                                            <p:txEl>
                                              <p:pRg st="0" end="0"/>
                                            </p:txEl>
                                          </p:spTgt>
                                        </p:tgtEl>
                                        <p:attrNameLst>
                                          <p:attrName>style.visibility</p:attrName>
                                        </p:attrNameLst>
                                      </p:cBhvr>
                                      <p:to>
                                        <p:strVal val="visible"/>
                                      </p:to>
                                    </p:set>
                                    <p:animEffect transition="in" filter="fade">
                                      <p:cBhvr>
                                        <p:cTn id="53" dur="1000">
                                          <p:stCondLst>
                                            <p:cond delay="0"/>
                                          </p:stCondLst>
                                        </p:cTn>
                                        <p:tgtEl>
                                          <p:spTgt spid="15">
                                            <p:txEl>
                                              <p:pRg st="0" end="0"/>
                                            </p:txEl>
                                          </p:spTgt>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81">
                                            <p:txEl>
                                              <p:pRg st="0" end="0"/>
                                            </p:txEl>
                                          </p:spTgt>
                                        </p:tgtEl>
                                        <p:attrNameLst>
                                          <p:attrName>style.visibility</p:attrName>
                                        </p:attrNameLst>
                                      </p:cBhvr>
                                      <p:to>
                                        <p:strVal val="visible"/>
                                      </p:to>
                                    </p:set>
                                    <p:animEffect transition="in" filter="fade">
                                      <p:cBhvr>
                                        <p:cTn id="57" dur="1000">
                                          <p:stCondLst>
                                            <p:cond delay="0"/>
                                          </p:stCondLst>
                                        </p:cTn>
                                        <p:tgtEl>
                                          <p:spTgt spid="81">
                                            <p:txEl>
                                              <p:pRg st="0" end="0"/>
                                            </p:txEl>
                                          </p:spTgt>
                                        </p:tgtEl>
                                      </p:cBhvr>
                                    </p:animEffect>
                                  </p:childTnLst>
                                </p:cTn>
                              </p:par>
                            </p:childTnLst>
                          </p:cTn>
                        </p:par>
                        <p:par>
                          <p:cTn id="58" fill="hold">
                            <p:stCondLst>
                              <p:cond delay="2000"/>
                            </p:stCondLst>
                            <p:childTnLst>
                              <p:par>
                                <p:cTn id="59" presetID="10" presetClass="entr" presetSubtype="0" fill="hold" grpId="0" nodeType="afterEffect">
                                  <p:stCondLst>
                                    <p:cond delay="0"/>
                                  </p:stCondLst>
                                  <p:childTnLst>
                                    <p:set>
                                      <p:cBhvr>
                                        <p:cTn id="60" dur="1" fill="hold">
                                          <p:stCondLst>
                                            <p:cond delay="0"/>
                                          </p:stCondLst>
                                        </p:cTn>
                                        <p:tgtEl>
                                          <p:spTgt spid="44053">
                                            <p:txEl>
                                              <p:pRg st="0" end="0"/>
                                            </p:txEl>
                                          </p:spTgt>
                                        </p:tgtEl>
                                        <p:attrNameLst>
                                          <p:attrName>style.visibility</p:attrName>
                                        </p:attrNameLst>
                                      </p:cBhvr>
                                      <p:to>
                                        <p:strVal val="visible"/>
                                      </p:to>
                                    </p:set>
                                    <p:animEffect transition="in" filter="fade">
                                      <p:cBhvr>
                                        <p:cTn id="61" dur="1000">
                                          <p:stCondLst>
                                            <p:cond delay="0"/>
                                          </p:stCondLst>
                                        </p:cTn>
                                        <p:tgtEl>
                                          <p:spTgt spid="44053">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2">
                                            <p:txEl>
                                              <p:pRg st="0" end="0"/>
                                            </p:txEl>
                                          </p:spTgt>
                                        </p:tgtEl>
                                        <p:attrNameLst>
                                          <p:attrName>style.visibility</p:attrName>
                                        </p:attrNameLst>
                                      </p:cBhvr>
                                      <p:to>
                                        <p:strVal val="visible"/>
                                      </p:to>
                                    </p:set>
                                    <p:animEffect transition="in" filter="fade">
                                      <p:cBhvr>
                                        <p:cTn id="66" dur="1000">
                                          <p:stCondLst>
                                            <p:cond delay="0"/>
                                          </p:stCondLst>
                                        </p:cTn>
                                        <p:tgtEl>
                                          <p:spTgt spid="12">
                                            <p:txEl>
                                              <p:pRg st="0" end="0"/>
                                            </p:txEl>
                                          </p:spTgt>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44054">
                                            <p:txEl>
                                              <p:pRg st="0" end="0"/>
                                            </p:txEl>
                                          </p:spTgt>
                                        </p:tgtEl>
                                        <p:attrNameLst>
                                          <p:attrName>style.visibility</p:attrName>
                                        </p:attrNameLst>
                                      </p:cBhvr>
                                      <p:to>
                                        <p:strVal val="visible"/>
                                      </p:to>
                                    </p:set>
                                    <p:animEffect transition="in" filter="fade">
                                      <p:cBhvr>
                                        <p:cTn id="70" dur="1000">
                                          <p:stCondLst>
                                            <p:cond delay="0"/>
                                          </p:stCondLst>
                                        </p:cTn>
                                        <p:tgtEl>
                                          <p:spTgt spid="44054">
                                            <p:txEl>
                                              <p:pRg st="0" end="0"/>
                                            </p:txEl>
                                          </p:spTgt>
                                        </p:tgtEl>
                                      </p:cBhvr>
                                    </p:animEffect>
                                  </p:childTnLst>
                                </p:cTn>
                              </p:par>
                            </p:childTnLst>
                          </p:cTn>
                        </p:par>
                        <p:par>
                          <p:cTn id="71" fill="hold">
                            <p:stCondLst>
                              <p:cond delay="2000"/>
                            </p:stCondLst>
                            <p:childTnLst>
                              <p:par>
                                <p:cTn id="72" presetID="10" presetClass="entr" presetSubtype="0" fill="hold" grpId="0" nodeType="afterEffect">
                                  <p:stCondLst>
                                    <p:cond delay="0"/>
                                  </p:stCondLst>
                                  <p:childTnLst>
                                    <p:set>
                                      <p:cBhvr>
                                        <p:cTn id="73" dur="1" fill="hold">
                                          <p:stCondLst>
                                            <p:cond delay="0"/>
                                          </p:stCondLst>
                                        </p:cTn>
                                        <p:tgtEl>
                                          <p:spTgt spid="44055">
                                            <p:txEl>
                                              <p:pRg st="0" end="0"/>
                                            </p:txEl>
                                          </p:spTgt>
                                        </p:tgtEl>
                                        <p:attrNameLst>
                                          <p:attrName>style.visibility</p:attrName>
                                        </p:attrNameLst>
                                      </p:cBhvr>
                                      <p:to>
                                        <p:strVal val="visible"/>
                                      </p:to>
                                    </p:set>
                                    <p:animEffect transition="in" filter="fade">
                                      <p:cBhvr>
                                        <p:cTn id="74" dur="1000">
                                          <p:stCondLst>
                                            <p:cond delay="0"/>
                                          </p:stCondLst>
                                        </p:cTn>
                                        <p:tgtEl>
                                          <p:spTgt spid="44055">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95">
                                            <p:txEl>
                                              <p:pRg st="0" end="0"/>
                                            </p:txEl>
                                          </p:spTgt>
                                        </p:tgtEl>
                                        <p:attrNameLst>
                                          <p:attrName>style.visibility</p:attrName>
                                        </p:attrNameLst>
                                      </p:cBhvr>
                                      <p:to>
                                        <p:strVal val="visible"/>
                                      </p:to>
                                    </p:set>
                                    <p:animEffect transition="in" filter="fade">
                                      <p:cBhvr>
                                        <p:cTn id="79" dur="1000">
                                          <p:stCondLst>
                                            <p:cond delay="0"/>
                                          </p:stCondLst>
                                        </p:cTn>
                                        <p:tgtEl>
                                          <p:spTgt spid="95">
                                            <p:txEl>
                                              <p:pRg st="0" end="0"/>
                                            </p:txEl>
                                          </p:spTgt>
                                        </p:tgtEl>
                                      </p:cBhvr>
                                    </p:animEffect>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44056">
                                            <p:txEl>
                                              <p:pRg st="0" end="0"/>
                                            </p:txEl>
                                          </p:spTgt>
                                        </p:tgtEl>
                                        <p:attrNameLst>
                                          <p:attrName>style.visibility</p:attrName>
                                        </p:attrNameLst>
                                      </p:cBhvr>
                                      <p:to>
                                        <p:strVal val="visible"/>
                                      </p:to>
                                    </p:set>
                                    <p:animEffect transition="in" filter="fade">
                                      <p:cBhvr>
                                        <p:cTn id="83" dur="1000">
                                          <p:stCondLst>
                                            <p:cond delay="0"/>
                                          </p:stCondLst>
                                        </p:cTn>
                                        <p:tgtEl>
                                          <p:spTgt spid="44056">
                                            <p:txEl>
                                              <p:pRg st="0" end="0"/>
                                            </p:txEl>
                                          </p:spTgt>
                                        </p:tgtEl>
                                      </p:cBhvr>
                                    </p:animEffect>
                                  </p:childTnLst>
                                </p:cTn>
                              </p:par>
                            </p:childTnLst>
                          </p:cTn>
                        </p:par>
                        <p:par>
                          <p:cTn id="84" fill="hold">
                            <p:stCondLst>
                              <p:cond delay="2000"/>
                            </p:stCondLst>
                            <p:childTnLst>
                              <p:par>
                                <p:cTn id="85" presetID="10" presetClass="entr" presetSubtype="0" fill="hold" grpId="0" nodeType="afterEffect">
                                  <p:stCondLst>
                                    <p:cond delay="0"/>
                                  </p:stCondLst>
                                  <p:childTnLst>
                                    <p:set>
                                      <p:cBhvr>
                                        <p:cTn id="86" dur="1" fill="hold">
                                          <p:stCondLst>
                                            <p:cond delay="0"/>
                                          </p:stCondLst>
                                        </p:cTn>
                                        <p:tgtEl>
                                          <p:spTgt spid="44057">
                                            <p:txEl>
                                              <p:pRg st="0" end="0"/>
                                            </p:txEl>
                                          </p:spTgt>
                                        </p:tgtEl>
                                        <p:attrNameLst>
                                          <p:attrName>style.visibility</p:attrName>
                                        </p:attrNameLst>
                                      </p:cBhvr>
                                      <p:to>
                                        <p:strVal val="visible"/>
                                      </p:to>
                                    </p:set>
                                    <p:animEffect transition="in" filter="fade">
                                      <p:cBhvr>
                                        <p:cTn id="87" dur="1000">
                                          <p:stCondLst>
                                            <p:cond delay="0"/>
                                          </p:stCondLst>
                                        </p:cTn>
                                        <p:tgtEl>
                                          <p:spTgt spid="44057">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6">
                                            <p:txEl>
                                              <p:pRg st="0" end="0"/>
                                            </p:txEl>
                                          </p:spTgt>
                                        </p:tgtEl>
                                        <p:attrNameLst>
                                          <p:attrName>style.visibility</p:attrName>
                                        </p:attrNameLst>
                                      </p:cBhvr>
                                      <p:to>
                                        <p:strVal val="visible"/>
                                      </p:to>
                                    </p:set>
                                    <p:animEffect transition="in" filter="fade">
                                      <p:cBhvr>
                                        <p:cTn id="92" dur="1000">
                                          <p:stCondLst>
                                            <p:cond delay="0"/>
                                          </p:stCondLst>
                                        </p:cTn>
                                        <p:tgtEl>
                                          <p:spTgt spid="16">
                                            <p:txEl>
                                              <p:pRg st="0" end="0"/>
                                            </p:txEl>
                                          </p:spTgt>
                                        </p:tgtEl>
                                      </p:cBhvr>
                                    </p:animEffect>
                                  </p:childTnLst>
                                </p:cTn>
                              </p:par>
                            </p:childTnLst>
                          </p:cTn>
                        </p:par>
                        <p:par>
                          <p:cTn id="93" fill="hold">
                            <p:stCondLst>
                              <p:cond delay="1000"/>
                            </p:stCondLst>
                            <p:childTnLst>
                              <p:par>
                                <p:cTn id="94" presetID="10" presetClass="entr" presetSubtype="0" fill="hold" grpId="0" nodeType="afterEffect">
                                  <p:stCondLst>
                                    <p:cond delay="0"/>
                                  </p:stCondLst>
                                  <p:childTnLst>
                                    <p:set>
                                      <p:cBhvr>
                                        <p:cTn id="95" dur="1" fill="hold">
                                          <p:stCondLst>
                                            <p:cond delay="0"/>
                                          </p:stCondLst>
                                        </p:cTn>
                                        <p:tgtEl>
                                          <p:spTgt spid="44058">
                                            <p:txEl>
                                              <p:pRg st="0" end="0"/>
                                            </p:txEl>
                                          </p:spTgt>
                                        </p:tgtEl>
                                        <p:attrNameLst>
                                          <p:attrName>style.visibility</p:attrName>
                                        </p:attrNameLst>
                                      </p:cBhvr>
                                      <p:to>
                                        <p:strVal val="visible"/>
                                      </p:to>
                                    </p:set>
                                    <p:animEffect transition="in" filter="fade">
                                      <p:cBhvr>
                                        <p:cTn id="96" dur="1000">
                                          <p:stCondLst>
                                            <p:cond delay="0"/>
                                          </p:stCondLst>
                                        </p:cTn>
                                        <p:tgtEl>
                                          <p:spTgt spid="44058">
                                            <p:txEl>
                                              <p:pRg st="0" end="0"/>
                                            </p:txEl>
                                          </p:spTgt>
                                        </p:tgtEl>
                                      </p:cBhvr>
                                    </p:animEffect>
                                  </p:childTnLst>
                                </p:cTn>
                              </p:par>
                            </p:childTnLst>
                          </p:cTn>
                        </p:par>
                        <p:par>
                          <p:cTn id="97" fill="hold">
                            <p:stCondLst>
                              <p:cond delay="2000"/>
                            </p:stCondLst>
                            <p:childTnLst>
                              <p:par>
                                <p:cTn id="98" presetID="10" presetClass="entr" presetSubtype="0" fill="hold" grpId="0" nodeType="afterEffect">
                                  <p:stCondLst>
                                    <p:cond delay="0"/>
                                  </p:stCondLst>
                                  <p:childTnLst>
                                    <p:set>
                                      <p:cBhvr>
                                        <p:cTn id="99" dur="1" fill="hold">
                                          <p:stCondLst>
                                            <p:cond delay="0"/>
                                          </p:stCondLst>
                                        </p:cTn>
                                        <p:tgtEl>
                                          <p:spTgt spid="44059">
                                            <p:txEl>
                                              <p:pRg st="0" end="0"/>
                                            </p:txEl>
                                          </p:spTgt>
                                        </p:tgtEl>
                                        <p:attrNameLst>
                                          <p:attrName>style.visibility</p:attrName>
                                        </p:attrNameLst>
                                      </p:cBhvr>
                                      <p:to>
                                        <p:strVal val="visible"/>
                                      </p:to>
                                    </p:set>
                                    <p:animEffect transition="in" filter="fade">
                                      <p:cBhvr>
                                        <p:cTn id="100" dur="1000">
                                          <p:stCondLst>
                                            <p:cond delay="0"/>
                                          </p:stCondLst>
                                        </p:cTn>
                                        <p:tgtEl>
                                          <p:spTgt spid="44059">
                                            <p:txEl>
                                              <p:pRg st="0" end="0"/>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35">
                                            <p:txEl>
                                              <p:pRg st="0" end="0"/>
                                            </p:txEl>
                                          </p:spTgt>
                                        </p:tgtEl>
                                        <p:attrNameLst>
                                          <p:attrName>style.visibility</p:attrName>
                                        </p:attrNameLst>
                                      </p:cBhvr>
                                      <p:to>
                                        <p:strVal val="visible"/>
                                      </p:to>
                                    </p:set>
                                    <p:animEffect transition="in" filter="fade">
                                      <p:cBhvr>
                                        <p:cTn id="105" dur="1000">
                                          <p:stCondLst>
                                            <p:cond delay="0"/>
                                          </p:stCondLst>
                                        </p:cTn>
                                        <p:tgtEl>
                                          <p:spTgt spid="35">
                                            <p:txEl>
                                              <p:pRg st="0" end="0"/>
                                            </p:txEl>
                                          </p:spTgt>
                                        </p:tgtEl>
                                      </p:cBhvr>
                                    </p:animEffect>
                                  </p:childTnLst>
                                </p:cTn>
                              </p:par>
                            </p:childTnLst>
                          </p:cTn>
                        </p:par>
                        <p:par>
                          <p:cTn id="106" fill="hold">
                            <p:stCondLst>
                              <p:cond delay="1000"/>
                            </p:stCondLst>
                            <p:childTnLst>
                              <p:par>
                                <p:cTn id="107" presetID="10" presetClass="entr" presetSubtype="0" fill="hold" grpId="0" nodeType="afterEffect">
                                  <p:stCondLst>
                                    <p:cond delay="0"/>
                                  </p:stCondLst>
                                  <p:childTnLst>
                                    <p:set>
                                      <p:cBhvr>
                                        <p:cTn id="108" dur="1" fill="hold">
                                          <p:stCondLst>
                                            <p:cond delay="0"/>
                                          </p:stCondLst>
                                        </p:cTn>
                                        <p:tgtEl>
                                          <p:spTgt spid="40988">
                                            <p:txEl>
                                              <p:pRg st="0" end="0"/>
                                            </p:txEl>
                                          </p:spTgt>
                                        </p:tgtEl>
                                        <p:attrNameLst>
                                          <p:attrName>style.visibility</p:attrName>
                                        </p:attrNameLst>
                                      </p:cBhvr>
                                      <p:to>
                                        <p:strVal val="visible"/>
                                      </p:to>
                                    </p:set>
                                    <p:animEffect transition="in" filter="fade">
                                      <p:cBhvr>
                                        <p:cTn id="109" dur="1000">
                                          <p:stCondLst>
                                            <p:cond delay="0"/>
                                          </p:stCondLst>
                                        </p:cTn>
                                        <p:tgtEl>
                                          <p:spTgt spid="40988">
                                            <p:txEl>
                                              <p:pRg st="0" end="0"/>
                                            </p:txEl>
                                          </p:spTgt>
                                        </p:tgtEl>
                                      </p:cBhvr>
                                    </p:animEffect>
                                  </p:childTnLst>
                                </p:cTn>
                              </p:par>
                            </p:childTnLst>
                          </p:cTn>
                        </p:par>
                        <p:par>
                          <p:cTn id="110" fill="hold">
                            <p:stCondLst>
                              <p:cond delay="2000"/>
                            </p:stCondLst>
                            <p:childTnLst>
                              <p:par>
                                <p:cTn id="111" presetID="10" presetClass="entr" presetSubtype="0" fill="hold" grpId="0" nodeType="afterEffect">
                                  <p:stCondLst>
                                    <p:cond delay="0"/>
                                  </p:stCondLst>
                                  <p:childTnLst>
                                    <p:set>
                                      <p:cBhvr>
                                        <p:cTn id="112" dur="1" fill="hold">
                                          <p:stCondLst>
                                            <p:cond delay="0"/>
                                          </p:stCondLst>
                                        </p:cTn>
                                        <p:tgtEl>
                                          <p:spTgt spid="44061">
                                            <p:txEl>
                                              <p:pRg st="0" end="0"/>
                                            </p:txEl>
                                          </p:spTgt>
                                        </p:tgtEl>
                                        <p:attrNameLst>
                                          <p:attrName>style.visibility</p:attrName>
                                        </p:attrNameLst>
                                      </p:cBhvr>
                                      <p:to>
                                        <p:strVal val="visible"/>
                                      </p:to>
                                    </p:set>
                                    <p:animEffect transition="in" filter="fade">
                                      <p:cBhvr>
                                        <p:cTn id="113" dur="1000">
                                          <p:stCondLst>
                                            <p:cond delay="0"/>
                                          </p:stCondLst>
                                        </p:cTn>
                                        <p:tgtEl>
                                          <p:spTgt spid="44061">
                                            <p:txEl>
                                              <p:pRg st="0" end="0"/>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17">
                                            <p:txEl>
                                              <p:pRg st="0" end="0"/>
                                            </p:txEl>
                                          </p:spTgt>
                                        </p:tgtEl>
                                        <p:attrNameLst>
                                          <p:attrName>style.visibility</p:attrName>
                                        </p:attrNameLst>
                                      </p:cBhvr>
                                      <p:to>
                                        <p:strVal val="visible"/>
                                      </p:to>
                                    </p:set>
                                    <p:animEffect transition="in" filter="fade">
                                      <p:cBhvr>
                                        <p:cTn id="118" dur="1000">
                                          <p:stCondLst>
                                            <p:cond delay="0"/>
                                          </p:stCondLst>
                                        </p:cTn>
                                        <p:tgtEl>
                                          <p:spTgt spid="17">
                                            <p:txEl>
                                              <p:pRg st="0" end="0"/>
                                            </p:txEl>
                                          </p:spTgt>
                                        </p:tgtEl>
                                      </p:cBhvr>
                                    </p:animEffect>
                                  </p:childTnLst>
                                </p:cTn>
                              </p:par>
                            </p:childTnLst>
                          </p:cTn>
                        </p:par>
                        <p:par>
                          <p:cTn id="119" fill="hold">
                            <p:stCondLst>
                              <p:cond delay="1000"/>
                            </p:stCondLst>
                            <p:childTnLst>
                              <p:par>
                                <p:cTn id="120" presetID="10" presetClass="entr" presetSubtype="0" fill="hold" grpId="0" nodeType="afterEffect">
                                  <p:stCondLst>
                                    <p:cond delay="0"/>
                                  </p:stCondLst>
                                  <p:childTnLst>
                                    <p:set>
                                      <p:cBhvr>
                                        <p:cTn id="121" dur="1" fill="hold">
                                          <p:stCondLst>
                                            <p:cond delay="0"/>
                                          </p:stCondLst>
                                        </p:cTn>
                                        <p:tgtEl>
                                          <p:spTgt spid="40990">
                                            <p:txEl>
                                              <p:pRg st="0" end="0"/>
                                            </p:txEl>
                                          </p:spTgt>
                                        </p:tgtEl>
                                        <p:attrNameLst>
                                          <p:attrName>style.visibility</p:attrName>
                                        </p:attrNameLst>
                                      </p:cBhvr>
                                      <p:to>
                                        <p:strVal val="visible"/>
                                      </p:to>
                                    </p:set>
                                    <p:animEffect transition="in" filter="fade">
                                      <p:cBhvr>
                                        <p:cTn id="122" dur="1000">
                                          <p:stCondLst>
                                            <p:cond delay="0"/>
                                          </p:stCondLst>
                                        </p:cTn>
                                        <p:tgtEl>
                                          <p:spTgt spid="40990">
                                            <p:txEl>
                                              <p:pRg st="0" end="0"/>
                                            </p:txEl>
                                          </p:spTgt>
                                        </p:tgtEl>
                                      </p:cBhvr>
                                    </p:animEffect>
                                  </p:childTnLst>
                                </p:cTn>
                              </p:par>
                            </p:childTnLst>
                          </p:cTn>
                        </p:par>
                        <p:par>
                          <p:cTn id="123" fill="hold">
                            <p:stCondLst>
                              <p:cond delay="2000"/>
                            </p:stCondLst>
                            <p:childTnLst>
                              <p:par>
                                <p:cTn id="124" presetID="10" presetClass="entr" presetSubtype="0" fill="hold" grpId="0" nodeType="afterEffect">
                                  <p:stCondLst>
                                    <p:cond delay="0"/>
                                  </p:stCondLst>
                                  <p:childTnLst>
                                    <p:set>
                                      <p:cBhvr>
                                        <p:cTn id="125" dur="1" fill="hold">
                                          <p:stCondLst>
                                            <p:cond delay="0"/>
                                          </p:stCondLst>
                                        </p:cTn>
                                        <p:tgtEl>
                                          <p:spTgt spid="40991">
                                            <p:txEl>
                                              <p:pRg st="0" end="0"/>
                                            </p:txEl>
                                          </p:spTgt>
                                        </p:tgtEl>
                                        <p:attrNameLst>
                                          <p:attrName>style.visibility</p:attrName>
                                        </p:attrNameLst>
                                      </p:cBhvr>
                                      <p:to>
                                        <p:strVal val="visible"/>
                                      </p:to>
                                    </p:set>
                                    <p:animEffect transition="in" filter="fade">
                                      <p:cBhvr>
                                        <p:cTn id="126" dur="1000">
                                          <p:stCondLst>
                                            <p:cond delay="0"/>
                                          </p:stCondLst>
                                        </p:cTn>
                                        <p:tgtEl>
                                          <p:spTgt spid="40991">
                                            <p:txEl>
                                              <p:pRg st="0" end="0"/>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8">
                                            <p:txEl>
                                              <p:pRg st="0" end="0"/>
                                            </p:txEl>
                                          </p:spTgt>
                                        </p:tgtEl>
                                        <p:attrNameLst>
                                          <p:attrName>style.visibility</p:attrName>
                                        </p:attrNameLst>
                                      </p:cBhvr>
                                      <p:to>
                                        <p:strVal val="visible"/>
                                      </p:to>
                                    </p:set>
                                    <p:animEffect transition="in" filter="fade">
                                      <p:cBhvr>
                                        <p:cTn id="131" dur="1000">
                                          <p:stCondLst>
                                            <p:cond delay="0"/>
                                          </p:stCondLst>
                                        </p:cTn>
                                        <p:tgtEl>
                                          <p:spTgt spid="48">
                                            <p:txEl>
                                              <p:pRg st="0" end="0"/>
                                            </p:txEl>
                                          </p:spTgt>
                                        </p:tgtEl>
                                      </p:cBhvr>
                                    </p:animEffect>
                                  </p:childTnLst>
                                </p:cTn>
                              </p:par>
                            </p:childTnLst>
                          </p:cTn>
                        </p:par>
                        <p:par>
                          <p:cTn id="132" fill="hold">
                            <p:stCondLst>
                              <p:cond delay="1000"/>
                            </p:stCondLst>
                            <p:childTnLst>
                              <p:par>
                                <p:cTn id="133" presetID="10" presetClass="entr" presetSubtype="0" fill="hold" grpId="0" nodeType="afterEffect">
                                  <p:stCondLst>
                                    <p:cond delay="0"/>
                                  </p:stCondLst>
                                  <p:childTnLst>
                                    <p:set>
                                      <p:cBhvr>
                                        <p:cTn id="134" dur="1" fill="hold">
                                          <p:stCondLst>
                                            <p:cond delay="0"/>
                                          </p:stCondLst>
                                        </p:cTn>
                                        <p:tgtEl>
                                          <p:spTgt spid="104">
                                            <p:txEl>
                                              <p:pRg st="0" end="0"/>
                                            </p:txEl>
                                          </p:spTgt>
                                        </p:tgtEl>
                                        <p:attrNameLst>
                                          <p:attrName>style.visibility</p:attrName>
                                        </p:attrNameLst>
                                      </p:cBhvr>
                                      <p:to>
                                        <p:strVal val="visible"/>
                                      </p:to>
                                    </p:set>
                                    <p:animEffect transition="in" filter="fade">
                                      <p:cBhvr>
                                        <p:cTn id="135" dur="1000">
                                          <p:stCondLst>
                                            <p:cond delay="0"/>
                                          </p:stCondLst>
                                        </p:cTn>
                                        <p:tgtEl>
                                          <p:spTgt spid="104">
                                            <p:txEl>
                                              <p:pRg st="0" end="0"/>
                                            </p:txEl>
                                          </p:spTgt>
                                        </p:tgtEl>
                                      </p:cBhvr>
                                    </p:animEffect>
                                  </p:childTnLst>
                                </p:cTn>
                              </p:par>
                            </p:childTnLst>
                          </p:cTn>
                        </p:par>
                        <p:par>
                          <p:cTn id="136" fill="hold">
                            <p:stCondLst>
                              <p:cond delay="2000"/>
                            </p:stCondLst>
                            <p:childTnLst>
                              <p:par>
                                <p:cTn id="137" presetID="10" presetClass="entr" presetSubtype="0" fill="hold" grpId="0" nodeType="afterEffect">
                                  <p:stCondLst>
                                    <p:cond delay="0"/>
                                  </p:stCondLst>
                                  <p:childTnLst>
                                    <p:set>
                                      <p:cBhvr>
                                        <p:cTn id="138" dur="1" fill="hold">
                                          <p:stCondLst>
                                            <p:cond delay="0"/>
                                          </p:stCondLst>
                                        </p:cTn>
                                        <p:tgtEl>
                                          <p:spTgt spid="44065">
                                            <p:txEl>
                                              <p:pRg st="0" end="0"/>
                                            </p:txEl>
                                          </p:spTgt>
                                        </p:tgtEl>
                                        <p:attrNameLst>
                                          <p:attrName>style.visibility</p:attrName>
                                        </p:attrNameLst>
                                      </p:cBhvr>
                                      <p:to>
                                        <p:strVal val="visible"/>
                                      </p:to>
                                    </p:set>
                                    <p:animEffect transition="in" filter="fade">
                                      <p:cBhvr>
                                        <p:cTn id="139" dur="1000">
                                          <p:stCondLst>
                                            <p:cond delay="0"/>
                                          </p:stCondLst>
                                        </p:cTn>
                                        <p:tgtEl>
                                          <p:spTgt spid="440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bldLvl="0" animBg="1"/>
      <p:bldP spid="47" grpId="0" build="p"/>
      <p:bldP spid="44036" grpId="0" build="p"/>
      <p:bldP spid="44037" grpId="0" build="p"/>
      <p:bldP spid="10" grpId="0" build="p"/>
      <p:bldP spid="19" grpId="0" build="p"/>
      <p:bldP spid="15" grpId="0" build="p"/>
      <p:bldP spid="12" grpId="0" build="p"/>
      <p:bldP spid="95" grpId="0" build="p"/>
      <p:bldP spid="16" grpId="0" build="p"/>
      <p:bldP spid="17" grpId="0" build="p"/>
      <p:bldP spid="48" grpId="0" build="p"/>
      <p:bldP spid="44048" grpId="0" build="p"/>
      <p:bldP spid="44049" grpId="0" build="p"/>
      <p:bldP spid="44050" grpId="0" build="p"/>
      <p:bldP spid="44051" grpId="0" build="p"/>
      <p:bldP spid="81" grpId="0" build="p"/>
      <p:bldP spid="44053" grpId="0" build="p"/>
      <p:bldP spid="44054" grpId="0" build="p"/>
      <p:bldP spid="44055" grpId="0" build="p"/>
      <p:bldP spid="44056" grpId="0" build="p"/>
      <p:bldP spid="44057" grpId="0" build="p"/>
      <p:bldP spid="44058" grpId="0" build="p"/>
      <p:bldP spid="44059" grpId="0" build="p"/>
      <p:bldP spid="40988" grpId="0" build="p"/>
      <p:bldP spid="44061" grpId="0" build="p"/>
      <p:bldP spid="40990" grpId="0" build="p"/>
      <p:bldP spid="40991" grpId="0" build="p"/>
      <p:bldP spid="104" grpId="0" build="p"/>
      <p:bldP spid="44065" grpId="0" build="p"/>
      <p:bldP spid="35"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bg>
      <p:bgPr>
        <a:solidFill>
          <a:schemeClr val="bg1">
            <a:alpha val="96000"/>
          </a:schemeClr>
        </a:solidFill>
        <a:effectLst/>
      </p:bgPr>
    </p:bg>
    <p:spTree>
      <p:nvGrpSpPr>
        <p:cNvPr id="1" name=""/>
        <p:cNvGrpSpPr/>
        <p:nvPr/>
      </p:nvGrpSpPr>
      <p:grpSpPr>
        <a:xfrm>
          <a:off x="0" y="0"/>
          <a:ext cx="0" cy="0"/>
          <a:chOff x="0" y="0"/>
          <a:chExt cx="0" cy="0"/>
        </a:xfrm>
      </p:grpSpPr>
      <p:pic>
        <p:nvPicPr>
          <p:cNvPr id="11266" name="图片 2"/>
          <p:cNvPicPr>
            <a:picLocks noChangeAspect="1"/>
          </p:cNvPicPr>
          <p:nvPr/>
        </p:nvPicPr>
        <p:blipFill>
          <a:blip r:embed="rId1"/>
          <a:stretch>
            <a:fillRect/>
          </a:stretch>
        </p:blipFill>
        <p:spPr>
          <a:xfrm>
            <a:off x="74613" y="103188"/>
            <a:ext cx="9069387" cy="6597650"/>
          </a:xfrm>
          <a:prstGeom prst="rect">
            <a:avLst/>
          </a:prstGeom>
          <a:noFill/>
          <a:ln w="9525">
            <a:noFill/>
          </a:ln>
        </p:spPr>
      </p:pic>
      <p:sp>
        <p:nvSpPr>
          <p:cNvPr id="11267"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158722" name="Rectangle 2"/>
          <p:cNvSpPr>
            <a:spLocks noGrp="1" noChangeArrowheads="1"/>
          </p:cNvSpPr>
          <p:nvPr>
            <p:ph type="title"/>
          </p:nvPr>
        </p:nvSpPr>
        <p:spPr bwMode="auto">
          <a:xfrm>
            <a:off x="74868" y="102690"/>
            <a:ext cx="9069132" cy="1350864"/>
          </a:xfrm>
          <a:prstGeom prst="rect">
            <a:avLst/>
          </a:prstGeom>
          <a:gradFill rotWithShape="1">
            <a:gsLst>
              <a:gs pos="3000">
                <a:srgbClr val="FFFF66">
                  <a:alpha val="54000"/>
                </a:srgbClr>
              </a:gs>
              <a:gs pos="100000">
                <a:srgbClr val="FF3300"/>
              </a:gs>
            </a:gsLst>
            <a:lin ang="5400000" scaled="1"/>
          </a:gradFill>
          <a:ln w="9525" cmpd="sng">
            <a:noFill/>
            <a:prstDash val="solid"/>
          </a:ln>
          <a:effectLst/>
          <a:scene3d>
            <a:camera prst="orthographicFront"/>
            <a:lightRig rig="balanced" dir="t"/>
          </a:scene3d>
          <a:sp3d prstMaterial="plastic"/>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ctr" defTabSz="914400" rtl="0" eaLnBrk="1" fontAlgn="base" latinLnBrk="0" hangingPunct="1">
              <a:lnSpc>
                <a:spcPct val="150000"/>
              </a:lnSpc>
              <a:spcBef>
                <a:spcPct val="0"/>
              </a:spcBef>
              <a:spcAft>
                <a:spcPct val="0"/>
              </a:spcAft>
              <a:buClrTx/>
              <a:buSzTx/>
              <a:buFontTx/>
              <a:buNone/>
              <a:defRPr/>
            </a:pPr>
            <a:r>
              <a:rPr kumimoji="0" lang="en-US" altLang="zh-CN" sz="4800" b="1" i="0"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7.4.3</a:t>
            </a:r>
            <a:r>
              <a:rPr kumimoji="0" lang="en-US" altLang="zh-CN" sz="4800" b="1" i="0"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华文琥珀" panose="02010800040101010101" pitchFamily="2" charset="-122"/>
                <a:ea typeface="华文琥珀" panose="02010800040101010101" pitchFamily="2" charset="-122"/>
                <a:cs typeface="+mj-cs"/>
              </a:rPr>
              <a:t> </a:t>
            </a:r>
            <a:r>
              <a:rPr kumimoji="0" lang="zh-CN" altLang="en-US" sz="4800" b="1" i="0"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社会主义荣辱观</a:t>
            </a:r>
            <a:endParaRPr kumimoji="0" lang="zh-CN" altLang="en-US" sz="4800" b="1" i="0"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5" name="Rectangle 4"/>
          <p:cNvSpPr>
            <a:spLocks noGrp="1" noChangeArrowheads="1"/>
          </p:cNvSpPr>
          <p:nvPr>
            <p:ph idx="1"/>
          </p:nvPr>
        </p:nvSpPr>
        <p:spPr>
          <a:xfrm>
            <a:off x="74613" y="1454150"/>
            <a:ext cx="9069388" cy="5246688"/>
          </a:xfrm>
          <a:gradFill>
            <a:gsLst>
              <a:gs pos="0">
                <a:srgbClr val="FF0000">
                  <a:alpha val="90000"/>
                  <a:lumMod val="95000"/>
                  <a:lumOff val="5000"/>
                </a:srgbClr>
              </a:gs>
              <a:gs pos="100000">
                <a:srgbClr val="FF3300">
                  <a:lumMod val="43000"/>
                </a:srgbClr>
              </a:gs>
            </a:gsLst>
            <a:lin ang="5400000" scaled="1"/>
          </a:gradFill>
          <a:ln w="22225">
            <a:solidFill>
              <a:srgbClr val="FFCC00"/>
            </a:solidFill>
            <a:miter lim="800000"/>
          </a:ln>
        </p:spPr>
        <p:txBody>
          <a:bodyPr vert="horz" wrap="square" lIns="54000" tIns="45720" rIns="54000" bIns="45720" numCol="1" anchor="ctr" anchorCtr="0" compatLnSpc="1"/>
          <a:lstStyle/>
          <a:p>
            <a:pPr marL="0" marR="0" lvl="0" indent="0" algn="ctr" defTabSz="914400" rtl="0" eaLnBrk="0" fontAlgn="base" latinLnBrk="1" hangingPunct="0">
              <a:lnSpc>
                <a:spcPct val="120000"/>
              </a:lnSpc>
              <a:spcBef>
                <a:spcPct val="20000"/>
              </a:spcBef>
              <a:spcAft>
                <a:spcPct val="0"/>
              </a:spcAft>
              <a:buClr>
                <a:schemeClr val="accent1"/>
              </a:buClr>
              <a:buSzPct val="65000"/>
              <a:buFont typeface="Wingdings" panose="05000000000000000000" pitchFamily="2" charset="2"/>
              <a:buNone/>
              <a:defRPr/>
            </a:pPr>
            <a:r>
              <a:rPr kumimoji="0" lang="zh-CN" altLang="en-US" sz="28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以</a:t>
            </a:r>
            <a:r>
              <a:rPr kumimoji="0" lang="zh-CN" altLang="en-US" sz="2800" b="1" i="0" u="none" strike="noStrike" kern="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热爱祖国为</a:t>
            </a:r>
            <a:r>
              <a:rPr kumimoji="0" lang="zh-CN" altLang="en-US" sz="2800" b="1" i="0" u="none" strike="noStrike" kern="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荣      </a:t>
            </a:r>
            <a:r>
              <a:rPr kumimoji="0" lang="zh-CN" altLang="en-US" sz="2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以危害祖国为</a:t>
            </a:r>
            <a:r>
              <a:rPr kumimoji="0" lang="zh-CN" altLang="en-US" sz="2800" b="1" i="0" u="none" strike="noStrike" kern="0" cap="none" spc="0" normalizeH="0" baseline="0" noProof="0" dirty="0" smtClean="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耻</a:t>
            </a:r>
            <a:endParaRPr kumimoji="0" lang="en-US" altLang="zh-CN" sz="2800" b="1" i="0" u="none" strike="noStrike" kern="0" cap="none" spc="0" normalizeH="0" baseline="0" noProof="0" dirty="0" smtClean="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1" hangingPunct="0">
              <a:lnSpc>
                <a:spcPct val="120000"/>
              </a:lnSpc>
              <a:spcBef>
                <a:spcPct val="20000"/>
              </a:spcBef>
              <a:spcAft>
                <a:spcPct val="0"/>
              </a:spcAft>
              <a:buClr>
                <a:schemeClr val="accent1"/>
              </a:buClr>
              <a:buSzPct val="65000"/>
              <a:buFont typeface="Wingdings" panose="05000000000000000000" pitchFamily="2" charset="2"/>
              <a:buNone/>
              <a:defRPr/>
            </a:pPr>
            <a:r>
              <a:rPr kumimoji="0" lang="zh-CN" altLang="en-US" sz="2800" b="1" i="0" u="none" strike="noStrike" kern="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以服务人民为荣      </a:t>
            </a:r>
            <a:r>
              <a:rPr kumimoji="0" lang="zh-CN" altLang="en-US" sz="2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以背离人民为耻</a:t>
            </a:r>
            <a:endParaRPr kumimoji="0" lang="zh-CN" altLang="en-US" sz="2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1" hangingPunct="0">
              <a:lnSpc>
                <a:spcPct val="120000"/>
              </a:lnSpc>
              <a:spcBef>
                <a:spcPct val="20000"/>
              </a:spcBef>
              <a:spcAft>
                <a:spcPct val="0"/>
              </a:spcAft>
              <a:buClr>
                <a:schemeClr val="accent1"/>
              </a:buClr>
              <a:buSzPct val="65000"/>
              <a:buFont typeface="Wingdings" panose="05000000000000000000" pitchFamily="2" charset="2"/>
              <a:buNone/>
              <a:defRPr/>
            </a:pPr>
            <a:r>
              <a:rPr kumimoji="0" lang="zh-CN" altLang="en-US" sz="28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800" b="1" i="0" u="none" strike="noStrike" kern="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以崇尚科学为荣      </a:t>
            </a:r>
            <a:r>
              <a:rPr kumimoji="0" lang="zh-CN" altLang="en-US" sz="2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以愚昧无知为耻</a:t>
            </a:r>
            <a:endParaRPr kumimoji="0" lang="zh-CN" altLang="en-US" sz="2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1" hangingPunct="0">
              <a:lnSpc>
                <a:spcPct val="120000"/>
              </a:lnSpc>
              <a:spcBef>
                <a:spcPct val="20000"/>
              </a:spcBef>
              <a:spcAft>
                <a:spcPct val="0"/>
              </a:spcAft>
              <a:buClr>
                <a:schemeClr val="accent1"/>
              </a:buClr>
              <a:buSzPct val="65000"/>
              <a:buFont typeface="Wingdings" panose="05000000000000000000" pitchFamily="2" charset="2"/>
              <a:buNone/>
              <a:defRPr/>
            </a:pPr>
            <a:r>
              <a:rPr kumimoji="0" lang="zh-CN" altLang="en-US" sz="28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800" b="1" i="0" u="none" strike="noStrike" kern="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以辛勤劳动为荣      </a:t>
            </a:r>
            <a:r>
              <a:rPr kumimoji="0" lang="zh-CN" altLang="en-US" sz="2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以好逸恶劳为耻</a:t>
            </a:r>
            <a:endParaRPr kumimoji="0" lang="zh-CN" altLang="en-US" sz="2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1" hangingPunct="0">
              <a:lnSpc>
                <a:spcPct val="120000"/>
              </a:lnSpc>
              <a:spcBef>
                <a:spcPct val="20000"/>
              </a:spcBef>
              <a:spcAft>
                <a:spcPct val="0"/>
              </a:spcAft>
              <a:buClr>
                <a:schemeClr val="accent1"/>
              </a:buClr>
              <a:buSzPct val="65000"/>
              <a:buFont typeface="Wingdings" panose="05000000000000000000" pitchFamily="2" charset="2"/>
              <a:buNone/>
              <a:defRPr/>
            </a:pPr>
            <a:r>
              <a:rPr kumimoji="0" lang="zh-CN" altLang="en-US" sz="2800" b="1" i="0" u="none" strike="noStrike" kern="0" cap="none" spc="0" normalizeH="0" baseline="0" noProof="0" dirty="0">
                <a:ln>
                  <a:noFill/>
                </a:ln>
                <a:solidFill>
                  <a:srgbClr val="3333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 </a:t>
            </a:r>
            <a:r>
              <a:rPr kumimoji="0" lang="zh-CN" altLang="en-US" sz="2800" b="1" i="0" u="none" strike="noStrike" kern="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以团结互助为荣      </a:t>
            </a:r>
            <a:r>
              <a:rPr kumimoji="0" lang="zh-CN" altLang="en-US" sz="2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以损人利己为耻</a:t>
            </a:r>
            <a:endParaRPr kumimoji="0" lang="zh-CN" altLang="en-US" sz="2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1" hangingPunct="0">
              <a:lnSpc>
                <a:spcPct val="120000"/>
              </a:lnSpc>
              <a:spcBef>
                <a:spcPct val="20000"/>
              </a:spcBef>
              <a:spcAft>
                <a:spcPct val="0"/>
              </a:spcAft>
              <a:buClr>
                <a:schemeClr val="accent1"/>
              </a:buClr>
              <a:buSzPct val="65000"/>
              <a:buFont typeface="Wingdings" panose="05000000000000000000" pitchFamily="2" charset="2"/>
              <a:buNone/>
              <a:defRPr/>
            </a:pPr>
            <a:r>
              <a:rPr kumimoji="0" lang="zh-CN" altLang="en-US" sz="28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800" b="1" i="0" u="none" strike="noStrike" kern="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以诚实守信为荣      </a:t>
            </a:r>
            <a:r>
              <a:rPr kumimoji="0" lang="zh-CN" altLang="en-US" sz="2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以见利忘义为耻</a:t>
            </a:r>
            <a:endParaRPr kumimoji="0" lang="zh-CN" altLang="en-US" sz="2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1" hangingPunct="0">
              <a:lnSpc>
                <a:spcPct val="120000"/>
              </a:lnSpc>
              <a:spcBef>
                <a:spcPct val="20000"/>
              </a:spcBef>
              <a:spcAft>
                <a:spcPct val="0"/>
              </a:spcAft>
              <a:buClr>
                <a:schemeClr val="accent1"/>
              </a:buClr>
              <a:buSzPct val="65000"/>
              <a:buFont typeface="Wingdings" panose="05000000000000000000" pitchFamily="2" charset="2"/>
              <a:buNone/>
              <a:defRPr/>
            </a:pPr>
            <a:r>
              <a:rPr kumimoji="0" lang="zh-CN" altLang="en-US" sz="28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800" b="1" i="0" u="none" strike="noStrike" kern="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以遵纪守法为荣      </a:t>
            </a:r>
            <a:r>
              <a:rPr kumimoji="0" lang="zh-CN" altLang="en-US" sz="2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以违法乱纪为耻</a:t>
            </a:r>
            <a:endParaRPr kumimoji="0" lang="zh-CN" altLang="en-US" sz="2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0" fontAlgn="base" latinLnBrk="1" hangingPunct="0">
              <a:lnSpc>
                <a:spcPct val="120000"/>
              </a:lnSpc>
              <a:spcBef>
                <a:spcPct val="20000"/>
              </a:spcBef>
              <a:spcAft>
                <a:spcPct val="0"/>
              </a:spcAft>
              <a:buClr>
                <a:schemeClr val="accent1"/>
              </a:buClr>
              <a:buSzPct val="65000"/>
              <a:buFont typeface="Wingdings" panose="05000000000000000000" pitchFamily="2" charset="2"/>
              <a:buNone/>
              <a:defRPr/>
            </a:pPr>
            <a:r>
              <a:rPr kumimoji="0" lang="zh-CN" altLang="en-US" sz="28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800" b="1" i="0" u="none" strike="noStrike" kern="0" cap="none" spc="0" normalizeH="0" baseline="0" noProof="0" dirty="0">
                <a:ln>
                  <a:noFill/>
                </a:ln>
                <a:solidFill>
                  <a:srgbClr val="FFFF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以艰苦奋斗为荣      </a:t>
            </a:r>
            <a:r>
              <a:rPr kumimoji="0" lang="zh-CN" altLang="en-US" sz="2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以骄奢淫逸为耻</a:t>
            </a:r>
            <a:endParaRPr kumimoji="0" lang="en-US" altLang="zh-CN" sz="28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8722"/>
                                        </p:tgtEl>
                                        <p:attrNameLst>
                                          <p:attrName>style.visibility</p:attrName>
                                        </p:attrNameLst>
                                      </p:cBhvr>
                                      <p:to>
                                        <p:strVal val="visible"/>
                                      </p:to>
                                    </p:set>
                                    <p:anim calcmode="lin" valueType="num">
                                      <p:cBhvr>
                                        <p:cTn id="7" dur="500" fill="hold"/>
                                        <p:tgtEl>
                                          <p:spTgt spid="158722"/>
                                        </p:tgtEl>
                                        <p:attrNameLst>
                                          <p:attrName>ppt_w</p:attrName>
                                        </p:attrNameLst>
                                      </p:cBhvr>
                                      <p:tavLst>
                                        <p:tav tm="0">
                                          <p:val>
                                            <p:fltVal val="0"/>
                                          </p:val>
                                        </p:tav>
                                        <p:tav tm="100000">
                                          <p:val>
                                            <p:strVal val="#ppt_w"/>
                                          </p:val>
                                        </p:tav>
                                      </p:tavLst>
                                    </p:anim>
                                    <p:anim calcmode="lin" valueType="num">
                                      <p:cBhvr>
                                        <p:cTn id="8" dur="500" fill="hold"/>
                                        <p:tgtEl>
                                          <p:spTgt spid="158722"/>
                                        </p:tgtEl>
                                        <p:attrNameLst>
                                          <p:attrName>ppt_h</p:attrName>
                                        </p:attrNameLst>
                                      </p:cBhvr>
                                      <p:tavLst>
                                        <p:tav tm="0">
                                          <p:val>
                                            <p:fltVal val="0"/>
                                          </p:val>
                                        </p:tav>
                                        <p:tav tm="100000">
                                          <p:val>
                                            <p:strVal val="#ppt_h"/>
                                          </p:val>
                                        </p:tav>
                                      </p:tavLst>
                                    </p:anim>
                                    <p:animEffect transition="in" filter="fade">
                                      <p:cBhvr>
                                        <p:cTn id="9" dur="500"/>
                                        <p:tgtEl>
                                          <p:spTgt spid="15872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5">
                                            <p:txEl>
                                              <p:pRg st="4294967295" end="4294967295"/>
                                            </p:txEl>
                                          </p:spTgt>
                                        </p:tgtEl>
                                        <p:attrNameLst>
                                          <p:attrName>style.visibility</p:attrName>
                                        </p:attrNameLst>
                                      </p:cBhvr>
                                      <p:to>
                                        <p:strVal val="visible"/>
                                      </p:to>
                                    </p:set>
                                    <p:animEffect transition="in" filter="fade">
                                      <p:cBhvr>
                                        <p:cTn id="13" dur="1000">
                                          <p:stCondLst>
                                            <p:cond delay="0"/>
                                          </p:stCondLst>
                                        </p:cTn>
                                        <p:tgtEl>
                                          <p:spTgt spid="5">
                                            <p:txEl>
                                              <p:pRg st="4294967295" end="4294967295"/>
                                            </p:tx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5">
                                            <p:txEl>
                                              <p:pRg st="4294967295" end="4294967295"/>
                                            </p:txEl>
                                          </p:spTgt>
                                        </p:tgtEl>
                                        <p:attrNameLst>
                                          <p:attrName>style.visibility</p:attrName>
                                        </p:attrNameLst>
                                      </p:cBhvr>
                                      <p:to>
                                        <p:strVal val="visible"/>
                                      </p:to>
                                    </p:set>
                                    <p:animEffect transition="in" filter="fade">
                                      <p:cBhvr>
                                        <p:cTn id="17" dur="1000">
                                          <p:stCondLst>
                                            <p:cond delay="0"/>
                                          </p:stCondLst>
                                        </p:cTn>
                                        <p:tgtEl>
                                          <p:spTgt spid="5">
                                            <p:txEl>
                                              <p:pRg st="4294967295" end="4294967295"/>
                                            </p:txEl>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1000">
                                          <p:stCondLst>
                                            <p:cond delay="0"/>
                                          </p:stCondLst>
                                        </p:cTn>
                                        <p:tgtEl>
                                          <p:spTgt spid="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animEffect transition="in" filter="fade">
                                      <p:cBhvr>
                                        <p:cTn id="26" dur="1000">
                                          <p:stCondLst>
                                            <p:cond delay="0"/>
                                          </p:stCondLst>
                                        </p:cTn>
                                        <p:tgtEl>
                                          <p:spTgt spid="5">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Effect transition="in" filter="fade">
                                      <p:cBhvr>
                                        <p:cTn id="31" dur="1000">
                                          <p:stCondLst>
                                            <p:cond delay="0"/>
                                          </p:stCondLst>
                                        </p:cTn>
                                        <p:tgtEl>
                                          <p:spTgt spid="5">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3" end="3"/>
                                            </p:txEl>
                                          </p:spTgt>
                                        </p:tgtEl>
                                        <p:attrNameLst>
                                          <p:attrName>style.visibility</p:attrName>
                                        </p:attrNameLst>
                                      </p:cBhvr>
                                      <p:to>
                                        <p:strVal val="visible"/>
                                      </p:to>
                                    </p:set>
                                    <p:animEffect transition="in" filter="fade">
                                      <p:cBhvr>
                                        <p:cTn id="36" dur="1000">
                                          <p:stCondLst>
                                            <p:cond delay="0"/>
                                          </p:stCondLst>
                                        </p:cTn>
                                        <p:tgtEl>
                                          <p:spTgt spid="5">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animEffect transition="in" filter="fade">
                                      <p:cBhvr>
                                        <p:cTn id="41" dur="1000">
                                          <p:stCondLst>
                                            <p:cond delay="0"/>
                                          </p:stCondLst>
                                        </p:cTn>
                                        <p:tgtEl>
                                          <p:spTgt spid="5">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
                                            <p:txEl>
                                              <p:pRg st="5" end="5"/>
                                            </p:txEl>
                                          </p:spTgt>
                                        </p:tgtEl>
                                        <p:attrNameLst>
                                          <p:attrName>style.visibility</p:attrName>
                                        </p:attrNameLst>
                                      </p:cBhvr>
                                      <p:to>
                                        <p:strVal val="visible"/>
                                      </p:to>
                                    </p:set>
                                    <p:animEffect transition="in" filter="fade">
                                      <p:cBhvr>
                                        <p:cTn id="46" dur="1000">
                                          <p:stCondLst>
                                            <p:cond delay="0"/>
                                          </p:stCondLst>
                                        </p:cTn>
                                        <p:tgtEl>
                                          <p:spTgt spid="5">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
                                            <p:txEl>
                                              <p:pRg st="6" end="6"/>
                                            </p:txEl>
                                          </p:spTgt>
                                        </p:tgtEl>
                                        <p:attrNameLst>
                                          <p:attrName>style.visibility</p:attrName>
                                        </p:attrNameLst>
                                      </p:cBhvr>
                                      <p:to>
                                        <p:strVal val="visible"/>
                                      </p:to>
                                    </p:set>
                                    <p:animEffect transition="in" filter="fade">
                                      <p:cBhvr>
                                        <p:cTn id="51" dur="1000">
                                          <p:stCondLst>
                                            <p:cond delay="0"/>
                                          </p:stCondLst>
                                        </p:cTn>
                                        <p:tgtEl>
                                          <p:spTgt spid="5">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
                                            <p:txEl>
                                              <p:pRg st="7" end="7"/>
                                            </p:txEl>
                                          </p:spTgt>
                                        </p:tgtEl>
                                        <p:attrNameLst>
                                          <p:attrName>style.visibility</p:attrName>
                                        </p:attrNameLst>
                                      </p:cBhvr>
                                      <p:to>
                                        <p:strVal val="visible"/>
                                      </p:to>
                                    </p:set>
                                    <p:animEffect transition="in" filter="fade">
                                      <p:cBhvr>
                                        <p:cTn id="56" dur="1000">
                                          <p:stCondLst>
                                            <p:cond delay="0"/>
                                          </p:stCondLst>
                                        </p:cTn>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2" grpId="0" bldLvl="0" animBg="1"/>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6088" y="1700213"/>
            <a:ext cx="8229600" cy="4679950"/>
          </a:xfrm>
          <a:blipFill>
            <a:blip r:embed="rId1"/>
            <a:tile tx="0" ty="0" sx="100000" sy="100000" flip="none" algn="tl"/>
          </a:blipFill>
        </p:spPr>
        <p:txBody>
          <a:bodyPr vert="horz" wrap="square" lIns="91440" tIns="45720" rIns="91440" bIns="45720" numCol="1" anchor="t" anchorCtr="0" compatLnSpc="1"/>
          <a:lstStyle/>
          <a:p>
            <a:pPr marL="0" marR="0" lvl="0" indent="0" algn="l" defTabSz="914400" rtl="0" eaLnBrk="0" fontAlgn="base" latinLnBrk="0" hangingPunct="0">
              <a:lnSpc>
                <a:spcPct val="150000"/>
              </a:lnSpc>
              <a:spcBef>
                <a:spcPct val="20000"/>
              </a:spcBef>
              <a:spcAft>
                <a:spcPct val="0"/>
              </a:spcAft>
              <a:buClr>
                <a:schemeClr val="accent1"/>
              </a:buClr>
              <a:buSzPct val="65000"/>
              <a:buFont typeface="Wingdings" panose="05000000000000000000" pitchFamily="2" charset="2"/>
              <a:buNone/>
              <a:defRPr/>
            </a:pPr>
            <a:r>
              <a:rPr kumimoji="0" lang="zh-CN" altLang="en-US" sz="3000" b="1" i="0" u="none" strike="noStrike" kern="0" cap="none" spc="0" normalizeH="0" baseline="0" noProof="0" dirty="0" smtClean="0">
                <a:ln>
                  <a:noFill/>
                </a:ln>
                <a:solidFill>
                  <a:srgbClr val="7030A0"/>
                </a:solidFill>
                <a:effectLst/>
                <a:uLnTx/>
                <a:uFillTx/>
                <a:latin typeface="微软雅黑" panose="020B0503020204020204" pitchFamily="34" charset="-122"/>
                <a:ea typeface="微软雅黑" panose="020B0503020204020204" pitchFamily="34" charset="-122"/>
                <a:cs typeface="+mn-cs"/>
              </a:rPr>
              <a:t>党的十八大提出“三个倡导”，积极培育和践行社会主义核心价值观</a:t>
            </a:r>
            <a:r>
              <a:rPr kumimoji="0" lang="zh-CN" altLang="en-US" sz="3000" b="1" i="0" u="none" strike="noStrike" kern="0" cap="none" spc="0" normalizeH="0" baseline="0" noProof="0" dirty="0" smtClean="0">
                <a:ln>
                  <a:noFill/>
                </a:ln>
                <a:solidFill>
                  <a:srgbClr val="7030A0"/>
                </a:solidFill>
                <a:effectLst/>
                <a:uLnTx/>
                <a:uFillTx/>
                <a:latin typeface="+mn-lt"/>
                <a:ea typeface="+mn-ea"/>
                <a:cs typeface="+mn-cs"/>
              </a:rPr>
              <a:t>：</a:t>
            </a:r>
            <a:endParaRPr kumimoji="0" lang="en-US" altLang="zh-CN" sz="3000" b="1" i="0" u="none" strike="noStrike" kern="0" cap="none" spc="0" normalizeH="0" baseline="0" noProof="0" dirty="0" smtClean="0">
              <a:ln>
                <a:noFill/>
              </a:ln>
              <a:solidFill>
                <a:srgbClr val="7030A0"/>
              </a:solidFill>
              <a:effectLst/>
              <a:uLnTx/>
              <a:uFillTx/>
              <a:latin typeface="+mn-lt"/>
              <a:ea typeface="+mn-ea"/>
              <a:cs typeface="+mn-cs"/>
            </a:endParaRPr>
          </a:p>
          <a:p>
            <a:pPr marL="342900" marR="0" lvl="0" indent="-342900" algn="l" defTabSz="914400" rtl="0" eaLnBrk="0" fontAlgn="base" latinLnBrk="0" hangingPunct="0">
              <a:lnSpc>
                <a:spcPct val="200000"/>
              </a:lnSpc>
              <a:spcBef>
                <a:spcPct val="20000"/>
              </a:spcBef>
              <a:spcAft>
                <a:spcPct val="0"/>
              </a:spcAft>
              <a:buClr>
                <a:schemeClr val="accent1"/>
              </a:buClr>
              <a:buSzPct val="65000"/>
              <a:buFont typeface="Wingdings 2" panose="05020102010507070707" pitchFamily="18" charset="2"/>
              <a:buNone/>
              <a:defRPr/>
            </a:pPr>
            <a:r>
              <a:rPr kumimoji="0" lang="zh-CN" altLang="en-US" sz="30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富强、民主、文明、和谐</a:t>
            </a:r>
            <a:endParaRPr kumimoji="0" lang="en-US" altLang="zh-CN" sz="30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None/>
              <a:defRPr/>
            </a:pPr>
            <a:r>
              <a:rPr kumimoji="0" lang="zh-CN" altLang="en-US" sz="3000" b="1"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自由、平等、公正、法治</a:t>
            </a:r>
            <a:endParaRPr kumimoji="0" lang="en-US" altLang="zh-CN" sz="3000" b="1"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200000"/>
              </a:lnSpc>
              <a:spcBef>
                <a:spcPct val="20000"/>
              </a:spcBef>
              <a:spcAft>
                <a:spcPct val="0"/>
              </a:spcAft>
              <a:buClr>
                <a:schemeClr val="accent1"/>
              </a:buClr>
              <a:buSzPct val="65000"/>
              <a:buFont typeface="Wingdings" panose="05000000000000000000" pitchFamily="2" charset="2"/>
              <a:buNone/>
              <a:defRPr/>
            </a:pPr>
            <a:r>
              <a:rPr kumimoji="0" lang="zh-CN" altLang="en-US" sz="3000" b="1"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爱国、敬业、诚信、友善</a:t>
            </a:r>
            <a:endParaRPr kumimoji="0" lang="en-US" altLang="zh-CN" sz="3000" b="1"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13315" name="灯片编号占位符 3"/>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solidFill>
                  <a:srgbClr val="F3E896"/>
                </a:solidFill>
              </a:rPr>
            </a:fld>
            <a:endParaRPr lang="en-US" altLang="zh-CN" sz="1200" dirty="0">
              <a:solidFill>
                <a:srgbClr val="F3E896"/>
              </a:solidFill>
            </a:endParaRPr>
          </a:p>
        </p:txBody>
      </p:sp>
      <p:sp>
        <p:nvSpPr>
          <p:cNvPr id="55300" name="标题 1"/>
          <p:cNvSpPr>
            <a:spLocks noGrp="1"/>
          </p:cNvSpPr>
          <p:nvPr>
            <p:ph type="title"/>
          </p:nvPr>
        </p:nvSpPr>
        <p:spPr>
          <a:xfrm>
            <a:off x="457200" y="277813"/>
            <a:ext cx="8229600" cy="1279525"/>
          </a:xfrm>
          <a:gradFill flip="none" rotWithShape="1">
            <a:gsLst>
              <a:gs pos="11655">
                <a:schemeClr val="accent1">
                  <a:lumMod val="40000"/>
                  <a:lumOff val="60000"/>
                </a:schemeClr>
              </a:gs>
              <a:gs pos="1000">
                <a:srgbClr val="FFFF00"/>
              </a:gs>
              <a:gs pos="35000">
                <a:srgbClr val="FFFF00"/>
              </a:gs>
              <a:gs pos="63000">
                <a:srgbClr val="FFC000"/>
              </a:gs>
              <a:gs pos="94000">
                <a:srgbClr val="FFC000"/>
              </a:gs>
            </a:gsLst>
            <a:path path="rect">
              <a:fillToRect l="50000" t="50000" r="50000" b="50000"/>
            </a:path>
            <a:tileRect/>
          </a:gradFill>
        </p:spPr>
        <p:txBody>
          <a:bodyPr vert="horz" wrap="square" lIns="91440" tIns="45720" rIns="91440" bIns="45720" numCol="1" anchor="t" anchorCtr="0" compatLnSpc="1"/>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44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7.4.4 </a:t>
            </a:r>
            <a:r>
              <a:rPr kumimoji="0" lang="zh-CN" altLang="en-US" sz="44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中</a:t>
            </a:r>
            <a:r>
              <a:rPr kumimoji="0" lang="zh-CN" altLang="en-US" sz="44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国社会主义核心价值观</a:t>
            </a:r>
            <a:endParaRPr kumimoji="0" lang="zh-CN" altLang="en-US" sz="44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mj-lt"/>
              <a:ea typeface="+mj-ea"/>
              <a:cs typeface="+mj-cs"/>
            </a:endParaRPr>
          </a:p>
        </p:txBody>
      </p:sp>
      <p:sp>
        <p:nvSpPr>
          <p:cNvPr id="6" name="TextBox 5"/>
          <p:cNvSpPr txBox="1"/>
          <p:nvPr/>
        </p:nvSpPr>
        <p:spPr>
          <a:xfrm>
            <a:off x="4862513" y="3544888"/>
            <a:ext cx="3671887" cy="4603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国家层面的价值目标</a:t>
            </a:r>
            <a:endParaRPr lang="zh-CN" altLang="en-US" sz="2400" b="1" dirty="0">
              <a:latin typeface="微软雅黑" panose="020B0503020204020204" pitchFamily="34" charset="-122"/>
              <a:ea typeface="微软雅黑" panose="020B0503020204020204" pitchFamily="34" charset="-122"/>
            </a:endParaRPr>
          </a:p>
        </p:txBody>
      </p:sp>
      <p:sp>
        <p:nvSpPr>
          <p:cNvPr id="7" name="TextBox 6"/>
          <p:cNvSpPr txBox="1"/>
          <p:nvPr/>
        </p:nvSpPr>
        <p:spPr>
          <a:xfrm>
            <a:off x="4859338" y="4552950"/>
            <a:ext cx="3744912" cy="4603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社会层面的价值取向</a:t>
            </a:r>
            <a:endParaRPr lang="zh-CN" altLang="en-US" sz="2400" b="1" dirty="0">
              <a:latin typeface="微软雅黑" panose="020B0503020204020204" pitchFamily="34" charset="-122"/>
              <a:ea typeface="微软雅黑" panose="020B0503020204020204" pitchFamily="34" charset="-122"/>
            </a:endParaRPr>
          </a:p>
        </p:txBody>
      </p:sp>
      <p:sp>
        <p:nvSpPr>
          <p:cNvPr id="8" name="TextBox 7"/>
          <p:cNvSpPr txBox="1"/>
          <p:nvPr/>
        </p:nvSpPr>
        <p:spPr>
          <a:xfrm>
            <a:off x="4862513" y="5561013"/>
            <a:ext cx="4537075" cy="4603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spcBef>
                <a:spcPct val="0"/>
              </a:spcBef>
              <a:buClrTx/>
              <a:buSzTx/>
              <a:buFontTx/>
              <a:buNone/>
            </a:pP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公民层面的价值准则</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5300"/>
                                        </p:tgtEl>
                                        <p:attrNameLst>
                                          <p:attrName>style.visibility</p:attrName>
                                        </p:attrNameLst>
                                      </p:cBhvr>
                                      <p:to>
                                        <p:strVal val="visible"/>
                                      </p:to>
                                    </p:set>
                                    <p:anim calcmode="lin" valueType="num">
                                      <p:cBhvr>
                                        <p:cTn id="7" dur="500" fill="hold"/>
                                        <p:tgtEl>
                                          <p:spTgt spid="55300"/>
                                        </p:tgtEl>
                                        <p:attrNameLst>
                                          <p:attrName>ppt_w</p:attrName>
                                        </p:attrNameLst>
                                      </p:cBhvr>
                                      <p:tavLst>
                                        <p:tav tm="0">
                                          <p:val>
                                            <p:fltVal val="0"/>
                                          </p:val>
                                        </p:tav>
                                        <p:tav tm="100000">
                                          <p:val>
                                            <p:strVal val="#ppt_w"/>
                                          </p:val>
                                        </p:tav>
                                      </p:tavLst>
                                    </p:anim>
                                    <p:anim calcmode="lin" valueType="num">
                                      <p:cBhvr>
                                        <p:cTn id="8" dur="500" fill="hold"/>
                                        <p:tgtEl>
                                          <p:spTgt spid="55300"/>
                                        </p:tgtEl>
                                        <p:attrNameLst>
                                          <p:attrName>ppt_h</p:attrName>
                                        </p:attrNameLst>
                                      </p:cBhvr>
                                      <p:tavLst>
                                        <p:tav tm="0">
                                          <p:val>
                                            <p:fltVal val="0"/>
                                          </p:val>
                                        </p:tav>
                                        <p:tav tm="100000">
                                          <p:val>
                                            <p:strVal val="#ppt_h"/>
                                          </p:val>
                                        </p:tav>
                                      </p:tavLst>
                                    </p:anim>
                                    <p:animEffect transition="in" filter="fade">
                                      <p:cBhvr>
                                        <p:cTn id="9" dur="500"/>
                                        <p:tgtEl>
                                          <p:spTgt spid="55300"/>
                                        </p:tgtEl>
                                      </p:cBhvr>
                                    </p:animEffect>
                                  </p:childTnLst>
                                </p:cTn>
                              </p:par>
                            </p:childTnLst>
                          </p:cTn>
                        </p:par>
                        <p:par>
                          <p:cTn id="10" fill="hold">
                            <p:stCondLst>
                              <p:cond delay="500"/>
                            </p:stCondLst>
                            <p:childTnLst>
                              <p:par>
                                <p:cTn id="11" presetID="10" presetClass="entr" presetSubtype="0" fill="hold" grpId="1" nodeType="afterEffect">
                                  <p:stCondLst>
                                    <p:cond delay="0"/>
                                  </p:stCondLst>
                                  <p:childTnLst>
                                    <p:set>
                                      <p:cBhvr>
                                        <p:cTn id="12" dur="1" fill="hold">
                                          <p:stCondLst>
                                            <p:cond delay="0"/>
                                          </p:stCondLst>
                                        </p:cTn>
                                        <p:tgtEl>
                                          <p:spTgt spid="3">
                                            <p:bg/>
                                          </p:spTgt>
                                        </p:tgtEl>
                                        <p:attrNameLst>
                                          <p:attrName>style.visibility</p:attrName>
                                        </p:attrNameLst>
                                      </p:cBhvr>
                                      <p:to>
                                        <p:strVal val="visible"/>
                                      </p:to>
                                    </p:set>
                                    <p:animEffect transition="in" filter="fade">
                                      <p:cBhvr>
                                        <p:cTn id="13" dur="1000">
                                          <p:stCondLst>
                                            <p:cond delay="0"/>
                                          </p:stCondLst>
                                        </p:cTn>
                                        <p:tgtEl>
                                          <p:spTgt spid="3">
                                            <p:bg/>
                                          </p:spTgt>
                                        </p:tgtEl>
                                      </p:cBhvr>
                                    </p:animEffect>
                                  </p:childTnLst>
                                </p:cTn>
                              </p:par>
                            </p:childTnLst>
                          </p:cTn>
                        </p:par>
                        <p:par>
                          <p:cTn id="14" fill="hold">
                            <p:stCondLst>
                              <p:cond delay="1500"/>
                            </p:stCondLst>
                            <p:childTnLst>
                              <p:par>
                                <p:cTn id="15" presetID="10" presetClass="entr" presetSubtype="0" fill="hold" grpId="1" nodeType="afterEffect">
                                  <p:stCondLst>
                                    <p:cond delay="0"/>
                                  </p:stCondLst>
                                  <p:childTnLst>
                                    <p:set>
                                      <p:cBhvr>
                                        <p:cTn id="16" dur="1" fill="hold">
                                          <p:stCondLst>
                                            <p:cond delay="0"/>
                                          </p:stCondLst>
                                        </p:cTn>
                                        <p:tgtEl>
                                          <p:spTgt spid="3">
                                            <p:bg/>
                                          </p:spTgt>
                                        </p:tgtEl>
                                        <p:attrNameLst>
                                          <p:attrName>style.visibility</p:attrName>
                                        </p:attrNameLst>
                                      </p:cBhvr>
                                      <p:to>
                                        <p:strVal val="visible"/>
                                      </p:to>
                                    </p:set>
                                    <p:animEffect transition="in" filter="fade">
                                      <p:cBhvr>
                                        <p:cTn id="17" dur="1000">
                                          <p:stCondLst>
                                            <p:cond delay="0"/>
                                          </p:stCondLst>
                                        </p:cTn>
                                        <p:tgtEl>
                                          <p:spTgt spid="3">
                                            <p:bg/>
                                          </p:spTgt>
                                        </p:tgtEl>
                                      </p:cBhvr>
                                    </p:animEffect>
                                  </p:childTnLst>
                                </p:cTn>
                              </p:par>
                            </p:childTnLst>
                          </p:cTn>
                        </p:par>
                        <p:par>
                          <p:cTn id="18" fill="hold">
                            <p:stCondLst>
                              <p:cond delay="2500"/>
                            </p:stCondLst>
                            <p:childTnLst>
                              <p:par>
                                <p:cTn id="19" presetID="10" presetClass="entr" presetSubtype="0" fill="hold" grpId="1" nodeType="afterEffect">
                                  <p:stCondLst>
                                    <p:cond delay="0"/>
                                  </p:stCondLst>
                                  <p:childTnLst>
                                    <p:set>
                                      <p:cBhvr>
                                        <p:cTn id="20" dur="1" fill="hold">
                                          <p:stCondLst>
                                            <p:cond delay="0"/>
                                          </p:stCondLst>
                                        </p:cTn>
                                        <p:tgtEl>
                                          <p:spTgt spid="3">
                                            <p:bg/>
                                          </p:spTgt>
                                        </p:tgtEl>
                                        <p:attrNameLst>
                                          <p:attrName>style.visibility</p:attrName>
                                        </p:attrNameLst>
                                      </p:cBhvr>
                                      <p:to>
                                        <p:strVal val="visible"/>
                                      </p:to>
                                    </p:set>
                                    <p:animEffect transition="in" filter="fade">
                                      <p:cBhvr>
                                        <p:cTn id="21" dur="1000">
                                          <p:stCondLst>
                                            <p:cond delay="0"/>
                                          </p:stCondLst>
                                        </p:cTn>
                                        <p:tgtEl>
                                          <p:spTgt spid="3">
                                            <p:bg/>
                                          </p:spTgt>
                                        </p:tgtEl>
                                      </p:cBhvr>
                                    </p:animEffect>
                                  </p:childTnLst>
                                </p:cTn>
                              </p:par>
                            </p:childTnLst>
                          </p:cTn>
                        </p:par>
                        <p:par>
                          <p:cTn id="22" fill="hold">
                            <p:stCondLst>
                              <p:cond delay="3500"/>
                            </p:stCondLst>
                            <p:childTnLst>
                              <p:par>
                                <p:cTn id="23" presetID="10" presetClass="entr" presetSubtype="0" fill="hold" grpId="1" nodeType="afterEffect">
                                  <p:stCondLst>
                                    <p:cond delay="0"/>
                                  </p:stCondLst>
                                  <p:childTnLst>
                                    <p:set>
                                      <p:cBhvr>
                                        <p:cTn id="24" dur="1" fill="hold">
                                          <p:stCondLst>
                                            <p:cond delay="0"/>
                                          </p:stCondLst>
                                        </p:cTn>
                                        <p:tgtEl>
                                          <p:spTgt spid="3">
                                            <p:bg/>
                                          </p:spTgt>
                                        </p:tgtEl>
                                        <p:attrNameLst>
                                          <p:attrName>style.visibility</p:attrName>
                                        </p:attrNameLst>
                                      </p:cBhvr>
                                      <p:to>
                                        <p:strVal val="visible"/>
                                      </p:to>
                                    </p:set>
                                    <p:animEffect transition="in" filter="fade">
                                      <p:cBhvr>
                                        <p:cTn id="25" dur="1000">
                                          <p:stCondLst>
                                            <p:cond delay="0"/>
                                          </p:stCondLst>
                                        </p:cTn>
                                        <p:tgtEl>
                                          <p:spTgt spid="3">
                                            <p:bg/>
                                          </p:spTgt>
                                        </p:tgtEl>
                                      </p:cBhvr>
                                    </p:animEffect>
                                  </p:childTnLst>
                                </p:cTn>
                              </p:par>
                            </p:childTnLst>
                          </p:cTn>
                        </p:par>
                        <p:par>
                          <p:cTn id="26" fill="hold">
                            <p:stCondLst>
                              <p:cond delay="4500"/>
                            </p:stCondLst>
                            <p:childTnLst>
                              <p:par>
                                <p:cTn id="27" presetID="12" presetClass="entr" presetSubtype="4" fill="hold" grpId="0" nodeType="afterEffect">
                                  <p:stCondLst>
                                    <p:cond delay="0"/>
                                  </p:stCondLst>
                                  <p:childTnLst>
                                    <p:set>
                                      <p:cBhvr>
                                        <p:cTn id="28" dur="1" fill="hold">
                                          <p:stCondLst>
                                            <p:cond delay="0"/>
                                          </p:stCondLst>
                                        </p:cTn>
                                        <p:tgtEl>
                                          <p:spTgt spid="3">
                                            <p:bg/>
                                          </p:spTgt>
                                        </p:tgtEl>
                                        <p:attrNameLst>
                                          <p:attrName>style.visibility</p:attrName>
                                        </p:attrNameLst>
                                      </p:cBhvr>
                                      <p:to>
                                        <p:strVal val="visible"/>
                                      </p:to>
                                    </p:set>
                                    <p:animEffect transition="in" filter="slide(fromBottom)">
                                      <p:cBhvr>
                                        <p:cTn id="29" dur="500"/>
                                        <p:tgtEl>
                                          <p:spTgt spid="3">
                                            <p:bg/>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slide(fromLef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slide(fromLeft)">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8"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slide(fromLeft)">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p"/>
      <p:bldP spid="3" grpId="1" animBg="1" build="p"/>
      <p:bldP spid="55300" grpId="0" animBg="1"/>
      <p:bldP spid="6" grpId="0"/>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159746" name="Rectangle 2" descr="白色大理石"/>
          <p:cNvSpPr>
            <a:spLocks noGrp="1" noChangeArrowheads="1"/>
          </p:cNvSpPr>
          <p:nvPr>
            <p:ph type="title"/>
          </p:nvPr>
        </p:nvSpPr>
        <p:spPr>
          <a:xfrm>
            <a:off x="457200" y="277813"/>
            <a:ext cx="8362950" cy="1206500"/>
          </a:xfrm>
          <a:solidFill>
            <a:srgbClr val="C00000"/>
          </a:solidFill>
        </p:spPr>
        <p:txBody>
          <a:bodyPr vert="horz" wrap="square" lIns="91440" tIns="45720" rIns="91440" bIns="45720" numCol="1" anchor="t" anchorCtr="0" compatLnSpc="1"/>
          <a:lstStyle/>
          <a:p>
            <a:pPr marL="0" marR="0" lvl="0" indent="0" algn="ctr" defTabSz="914400" rtl="0" eaLnBrk="1" fontAlgn="base" latinLnBrk="0" hangingPunct="1">
              <a:lnSpc>
                <a:spcPct val="135000"/>
              </a:lnSpc>
              <a:spcBef>
                <a:spcPts val="0"/>
              </a:spcBef>
              <a:spcAft>
                <a:spcPts val="0"/>
              </a:spcAft>
              <a:buClrTx/>
              <a:buSzTx/>
              <a:buFontTx/>
              <a:buNone/>
              <a:defRPr/>
            </a:pPr>
            <a:r>
              <a:rPr kumimoji="0" lang="en-US" altLang="zh-CN" sz="4400" b="1" u="none" strike="noStrike" kern="0" cap="none" spc="0" normalizeH="0" baseline="0" noProof="0" dirty="0" smtClean="0">
                <a:ln>
                  <a:noFill/>
                </a:ln>
                <a:solidFill>
                  <a:srgbClr val="FFC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 </a:t>
            </a:r>
            <a:r>
              <a:rPr kumimoji="0" lang="zh-CN" altLang="en-US" sz="4400" b="1" u="none" strike="noStrike" kern="0" cap="none" spc="0" normalizeH="0" baseline="0" noProof="0" dirty="0" smtClean="0">
                <a:ln>
                  <a:noFill/>
                </a:ln>
                <a:solidFill>
                  <a:srgbClr val="FFC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社会主义核心价值的特点</a:t>
            </a:r>
            <a:endParaRPr kumimoji="0" lang="zh-CN" altLang="en-US" sz="4400" b="1" u="none" strike="noStrike" kern="0" cap="none" spc="0" normalizeH="0" baseline="0" noProof="0" dirty="0" smtClean="0">
              <a:ln>
                <a:noFill/>
              </a:ln>
              <a:solidFill>
                <a:srgbClr val="FFC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endParaRPr>
          </a:p>
        </p:txBody>
      </p:sp>
      <p:sp>
        <p:nvSpPr>
          <p:cNvPr id="14340" name="Rectangle 3"/>
          <p:cNvSpPr>
            <a:spLocks noGrp="1"/>
          </p:cNvSpPr>
          <p:nvPr>
            <p:ph idx="1"/>
          </p:nvPr>
        </p:nvSpPr>
        <p:spPr>
          <a:xfrm>
            <a:off x="457200" y="1557338"/>
            <a:ext cx="8362950" cy="4967287"/>
          </a:xfrm>
          <a:gradFill rotWithShape="1">
            <a:gsLst>
              <a:gs pos="0">
                <a:srgbClr val="FF6600">
                  <a:alpha val="100000"/>
                </a:srgbClr>
              </a:gs>
              <a:gs pos="50000">
                <a:srgbClr val="FFFF66">
                  <a:alpha val="100000"/>
                </a:srgbClr>
              </a:gs>
              <a:gs pos="100000">
                <a:srgbClr val="FF6600">
                  <a:alpha val="100000"/>
                </a:srgbClr>
              </a:gs>
            </a:gsLst>
            <a:lin ang="5400000" scaled="1"/>
            <a:tileRect/>
          </a:gradFill>
        </p:spPr>
        <p:txBody>
          <a:bodyPr vert="horz" wrap="square" lIns="91440" tIns="45720" rIns="91440" bIns="45720" anchor="t"/>
          <a:lstStyle/>
          <a:p>
            <a:pPr eaLnBrk="1" hangingPunct="1">
              <a:lnSpc>
                <a:spcPct val="120000"/>
              </a:lnSpc>
              <a:spcBef>
                <a:spcPct val="50000"/>
              </a:spcBef>
            </a:pPr>
            <a:r>
              <a:rPr lang="zh-CN" altLang="en-US" b="1" dirty="0">
                <a:latin typeface="微软雅黑" panose="020B0503020204020204" pitchFamily="34" charset="-122"/>
                <a:ea typeface="微软雅黑" panose="020B0503020204020204" pitchFamily="34" charset="-122"/>
              </a:rPr>
              <a:t>社会主义核心价值观，一定包括</a:t>
            </a:r>
            <a:r>
              <a:rPr lang="zh-CN" altLang="en-US" b="1" dirty="0">
                <a:solidFill>
                  <a:srgbClr val="3333CC"/>
                </a:solidFill>
                <a:latin typeface="微软雅黑" panose="020B0503020204020204" pitchFamily="34" charset="-122"/>
                <a:ea typeface="微软雅黑" panose="020B0503020204020204" pitchFamily="34" charset="-122"/>
              </a:rPr>
              <a:t>体现</a:t>
            </a:r>
            <a:r>
              <a:rPr lang="zh-CN" altLang="en-US" b="1" dirty="0">
                <a:solidFill>
                  <a:srgbClr val="3333CC"/>
                </a:solidFill>
                <a:latin typeface="微软雅黑" panose="020B0503020204020204" pitchFamily="34" charset="-122"/>
                <a:ea typeface="微软雅黑" panose="020B0503020204020204" pitchFamily="34" charset="-122"/>
              </a:rPr>
              <a:t>社会主义特有的，有别于资本主义的价值观</a:t>
            </a:r>
            <a:r>
              <a:rPr lang="zh-CN" altLang="en-US" b="1" dirty="0">
                <a:solidFill>
                  <a:srgbClr val="3333CC"/>
                </a:solidFill>
                <a:latin typeface="微软雅黑" panose="020B0503020204020204" pitchFamily="34" charset="-122"/>
                <a:ea typeface="微软雅黑" panose="020B0503020204020204" pitchFamily="34" charset="-122"/>
              </a:rPr>
              <a:t>。</a:t>
            </a:r>
            <a:endParaRPr lang="zh-CN" altLang="en-US" b="1" dirty="0">
              <a:solidFill>
                <a:srgbClr val="3333CC"/>
              </a:solidFill>
              <a:latin typeface="微软雅黑" panose="020B0503020204020204" pitchFamily="34" charset="-122"/>
              <a:ea typeface="微软雅黑" panose="020B0503020204020204" pitchFamily="34" charset="-122"/>
            </a:endParaRPr>
          </a:p>
          <a:p>
            <a:pPr eaLnBrk="1" hangingPunct="1">
              <a:lnSpc>
                <a:spcPct val="120000"/>
              </a:lnSpc>
              <a:spcBef>
                <a:spcPct val="50000"/>
              </a:spcBef>
            </a:pPr>
            <a:r>
              <a:rPr lang="zh-CN" altLang="en-US" b="1" dirty="0">
                <a:latin typeface="微软雅黑" panose="020B0503020204020204" pitchFamily="34" charset="-122"/>
                <a:ea typeface="微软雅黑" panose="020B0503020204020204" pitchFamily="34" charset="-122"/>
              </a:rPr>
              <a:t>社会主义核心价值观可以包含、而且</a:t>
            </a:r>
            <a:r>
              <a:rPr lang="zh-CN" altLang="en-US" b="1" dirty="0">
                <a:solidFill>
                  <a:srgbClr val="3333CC"/>
                </a:solidFill>
                <a:latin typeface="微软雅黑" panose="020B0503020204020204" pitchFamily="34" charset="-122"/>
                <a:ea typeface="微软雅黑" panose="020B0503020204020204" pitchFamily="34" charset="-122"/>
              </a:rPr>
              <a:t>绝不排斥人类社会</a:t>
            </a:r>
            <a:r>
              <a:rPr lang="zh-CN" altLang="en-US" b="1" dirty="0">
                <a:solidFill>
                  <a:srgbClr val="3333CC"/>
                </a:solidFill>
                <a:latin typeface="微软雅黑" panose="020B0503020204020204" pitchFamily="34" charset="-122"/>
                <a:ea typeface="微软雅黑" panose="020B0503020204020204" pitchFamily="34" charset="-122"/>
              </a:rPr>
              <a:t>的普世价值观。</a:t>
            </a:r>
            <a:endParaRPr lang="zh-CN" altLang="en-US" b="1" dirty="0">
              <a:solidFill>
                <a:srgbClr val="3333CC"/>
              </a:solidFill>
              <a:latin typeface="微软雅黑" panose="020B0503020204020204" pitchFamily="34" charset="-122"/>
              <a:ea typeface="微软雅黑" panose="020B0503020204020204" pitchFamily="34" charset="-122"/>
            </a:endParaRPr>
          </a:p>
          <a:p>
            <a:pPr eaLnBrk="1" hangingPunct="1">
              <a:lnSpc>
                <a:spcPct val="120000"/>
              </a:lnSpc>
              <a:spcBef>
                <a:spcPct val="50000"/>
              </a:spcBef>
            </a:pPr>
            <a:r>
              <a:rPr lang="zh-CN" altLang="en-US" b="1" dirty="0">
                <a:latin typeface="微软雅黑" panose="020B0503020204020204" pitchFamily="34" charset="-122"/>
                <a:ea typeface="微软雅黑" panose="020B0503020204020204" pitchFamily="34" charset="-122"/>
              </a:rPr>
              <a:t>比如：</a:t>
            </a:r>
            <a:r>
              <a:rPr lang="zh-CN" altLang="en-US" b="1" dirty="0">
                <a:solidFill>
                  <a:srgbClr val="C00000"/>
                </a:solidFill>
                <a:latin typeface="微软雅黑" panose="020B0503020204020204" pitchFamily="34" charset="-122"/>
                <a:ea typeface="微软雅黑" panose="020B0503020204020204" pitchFamily="34" charset="-122"/>
              </a:rPr>
              <a:t>富强、民主、自由、</a:t>
            </a:r>
            <a:r>
              <a:rPr lang="zh-CN" altLang="en-US" b="1" dirty="0">
                <a:solidFill>
                  <a:srgbClr val="C00000"/>
                </a:solidFill>
                <a:latin typeface="微软雅黑" panose="020B0503020204020204" pitchFamily="34" charset="-122"/>
                <a:ea typeface="微软雅黑" panose="020B0503020204020204" pitchFamily="34" charset="-122"/>
                <a:sym typeface="+mn-ea"/>
              </a:rPr>
              <a:t>平等、</a:t>
            </a:r>
            <a:r>
              <a:rPr lang="zh-CN" altLang="en-US" b="1" dirty="0">
                <a:solidFill>
                  <a:srgbClr val="C00000"/>
                </a:solidFill>
                <a:latin typeface="微软雅黑" panose="020B0503020204020204" pitchFamily="34" charset="-122"/>
                <a:ea typeface="微软雅黑" panose="020B0503020204020204" pitchFamily="34" charset="-122"/>
              </a:rPr>
              <a:t>公正、法治、爱国、敬业</a:t>
            </a:r>
            <a:r>
              <a:rPr lang="zh-CN" altLang="en-US" b="1" dirty="0">
                <a:solidFill>
                  <a:srgbClr val="C00000"/>
                </a:solidFill>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等等，是资本主义社会与社会主义社会</a:t>
            </a:r>
            <a:r>
              <a:rPr lang="zh-CN" altLang="en-US" b="1" dirty="0">
                <a:latin typeface="微软雅黑" panose="020B0503020204020204" pitchFamily="34" charset="-122"/>
                <a:ea typeface="微软雅黑" panose="020B0503020204020204" pitchFamily="34" charset="-122"/>
              </a:rPr>
              <a:t>共有的价值理念，而不是社会主义特有的价值理念。 </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9746"/>
                                        </p:tgtEl>
                                        <p:attrNameLst>
                                          <p:attrName>style.visibility</p:attrName>
                                        </p:attrNameLst>
                                      </p:cBhvr>
                                      <p:to>
                                        <p:strVal val="visible"/>
                                      </p:to>
                                    </p:set>
                                    <p:anim calcmode="lin" valueType="num">
                                      <p:cBhvr>
                                        <p:cTn id="7" dur="500" fill="hold"/>
                                        <p:tgtEl>
                                          <p:spTgt spid="159746"/>
                                        </p:tgtEl>
                                        <p:attrNameLst>
                                          <p:attrName>ppt_w</p:attrName>
                                        </p:attrNameLst>
                                      </p:cBhvr>
                                      <p:tavLst>
                                        <p:tav tm="0">
                                          <p:val>
                                            <p:fltVal val="0"/>
                                          </p:val>
                                        </p:tav>
                                        <p:tav tm="100000">
                                          <p:val>
                                            <p:strVal val="#ppt_w"/>
                                          </p:val>
                                        </p:tav>
                                      </p:tavLst>
                                    </p:anim>
                                    <p:anim calcmode="lin" valueType="num">
                                      <p:cBhvr>
                                        <p:cTn id="8" dur="500" fill="hold"/>
                                        <p:tgtEl>
                                          <p:spTgt spid="159746"/>
                                        </p:tgtEl>
                                        <p:attrNameLst>
                                          <p:attrName>ppt_h</p:attrName>
                                        </p:attrNameLst>
                                      </p:cBhvr>
                                      <p:tavLst>
                                        <p:tav tm="0">
                                          <p:val>
                                            <p:fltVal val="0"/>
                                          </p:val>
                                        </p:tav>
                                        <p:tav tm="100000">
                                          <p:val>
                                            <p:strVal val="#ppt_h"/>
                                          </p:val>
                                        </p:tav>
                                      </p:tavLst>
                                    </p:anim>
                                    <p:animEffect transition="in" filter="fade">
                                      <p:cBhvr>
                                        <p:cTn id="9" dur="500"/>
                                        <p:tgtEl>
                                          <p:spTgt spid="15974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340">
                                            <p:bg/>
                                          </p:spTgt>
                                        </p:tgtEl>
                                        <p:attrNameLst>
                                          <p:attrName>style.visibility</p:attrName>
                                        </p:attrNameLst>
                                      </p:cBhvr>
                                      <p:to>
                                        <p:strVal val="visible"/>
                                      </p:to>
                                    </p:set>
                                    <p:animEffect transition="in" filter="fade">
                                      <p:cBhvr>
                                        <p:cTn id="13" dur="1000">
                                          <p:stCondLst>
                                            <p:cond delay="0"/>
                                          </p:stCondLst>
                                        </p:cTn>
                                        <p:tgtEl>
                                          <p:spTgt spid="14340">
                                            <p:bg/>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4340">
                                            <p:bg/>
                                          </p:spTgt>
                                        </p:tgtEl>
                                        <p:attrNameLst>
                                          <p:attrName>style.visibility</p:attrName>
                                        </p:attrNameLst>
                                      </p:cBhvr>
                                      <p:to>
                                        <p:strVal val="visible"/>
                                      </p:to>
                                    </p:set>
                                    <p:animEffect transition="in" filter="fade">
                                      <p:cBhvr>
                                        <p:cTn id="17" dur="1000">
                                          <p:stCondLst>
                                            <p:cond delay="0"/>
                                          </p:stCondLst>
                                        </p:cTn>
                                        <p:tgtEl>
                                          <p:spTgt spid="14340">
                                            <p:bg/>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14340">
                                            <p:bg/>
                                          </p:spTgt>
                                        </p:tgtEl>
                                        <p:attrNameLst>
                                          <p:attrName>style.visibility</p:attrName>
                                        </p:attrNameLst>
                                      </p:cBhvr>
                                      <p:to>
                                        <p:strVal val="visible"/>
                                      </p:to>
                                    </p:set>
                                    <p:animEffect transition="in" filter="fade">
                                      <p:cBhvr>
                                        <p:cTn id="21" dur="1000">
                                          <p:stCondLst>
                                            <p:cond delay="0"/>
                                          </p:stCondLst>
                                        </p:cTn>
                                        <p:tgtEl>
                                          <p:spTgt spid="14340">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6" grpId="0" animBg="1"/>
      <p:bldP spid="14340" grpId="0" animBg="1" uiExpand="1" build="p"/>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36866" name="Rectangle 2"/>
          <p:cNvSpPr>
            <a:spLocks noGrp="1" noChangeArrowheads="1"/>
          </p:cNvSpPr>
          <p:nvPr>
            <p:ph type="title"/>
          </p:nvPr>
        </p:nvSpPr>
        <p:spPr>
          <a:xfrm>
            <a:off x="457835" y="260350"/>
            <a:ext cx="8297545" cy="1008380"/>
          </a:xfrm>
          <a:gradFill rotWithShape="0">
            <a:gsLst>
              <a:gs pos="0">
                <a:schemeClr val="accent1"/>
              </a:gs>
              <a:gs pos="100000">
                <a:srgbClr val="008000"/>
              </a:gs>
            </a:gsLst>
            <a:lin ang="5400000" scaled="1"/>
          </a:gradFill>
        </p:spPr>
        <p:txBody>
          <a:bodyPr vert="horz" wrap="square" lIns="91440" tIns="45720" rIns="91440" bIns="45720" numCol="1" anchor="t" anchorCtr="0" compatLnSpc="1"/>
          <a:lstStyle/>
          <a:p>
            <a:pPr marL="0" marR="0" lvl="0" indent="0" algn="l" defTabSz="914400" rtl="0" eaLnBrk="1" fontAlgn="base" latinLnBrk="0" hangingPunct="1">
              <a:lnSpc>
                <a:spcPct val="120000"/>
              </a:lnSpc>
              <a:spcBef>
                <a:spcPts val="0"/>
              </a:spcBef>
              <a:spcAft>
                <a:spcPts val="0"/>
              </a:spcAft>
              <a:buClrTx/>
              <a:buSzTx/>
              <a:buFontTx/>
              <a:buNone/>
              <a:defRPr/>
            </a:pPr>
            <a:r>
              <a:rPr kumimoji="0" lang="en-US" altLang="zh-CN" sz="4800" b="1" i="0" u="none" strike="noStrike" kern="0" cap="none" spc="0" normalizeH="0" baseline="0" noProof="0" dirty="0" smtClean="0">
                <a:ln>
                  <a:noFill/>
                </a:ln>
                <a:solidFill>
                  <a:srgbClr val="CCFF66"/>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7.4.5 </a:t>
            </a:r>
            <a:r>
              <a:rPr kumimoji="0" lang="zh-CN" altLang="en-US" sz="4800" b="1" i="0" u="none" strike="noStrike" kern="0" cap="none" spc="0" normalizeH="0" baseline="0" noProof="0" dirty="0" smtClean="0">
                <a:ln>
                  <a:noFill/>
                </a:ln>
                <a:solidFill>
                  <a:srgbClr val="CCFF66"/>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爱国价值观</a:t>
            </a:r>
            <a:endParaRPr kumimoji="0" lang="zh-CN" altLang="en-US" sz="4800" b="1" i="0" u="none" strike="noStrike" kern="0" cap="none" spc="0" normalizeH="0" baseline="0" noProof="0" dirty="0" smtClean="0">
              <a:ln>
                <a:noFill/>
              </a:ln>
              <a:solidFill>
                <a:srgbClr val="CCFF66"/>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19460" name="Rectangle 3"/>
          <p:cNvSpPr>
            <a:spLocks noGrp="1"/>
          </p:cNvSpPr>
          <p:nvPr>
            <p:ph idx="1"/>
          </p:nvPr>
        </p:nvSpPr>
        <p:spPr>
          <a:xfrm>
            <a:off x="457200" y="1371600"/>
            <a:ext cx="8229600" cy="5010150"/>
          </a:xfrm>
          <a:solidFill>
            <a:srgbClr val="FFCC99">
              <a:alpha val="100000"/>
            </a:srgbClr>
          </a:solidFill>
        </p:spPr>
        <p:txBody>
          <a:bodyPr vert="horz" wrap="square" lIns="91440" tIns="45720" rIns="91440" bIns="45720" anchor="t"/>
          <a:lstStyle/>
          <a:p>
            <a:pPr eaLnBrk="1" hangingPunct="1">
              <a:lnSpc>
                <a:spcPct val="90000"/>
              </a:lnSpc>
              <a:spcBef>
                <a:spcPct val="40000"/>
              </a:spcBef>
              <a:buNone/>
            </a:pPr>
            <a:r>
              <a:rPr lang="en-US" altLang="zh-CN" sz="3200" b="1" dirty="0">
                <a:solidFill>
                  <a:srgbClr val="0033CC"/>
                </a:solidFill>
                <a:latin typeface="微软雅黑" panose="020B0503020204020204" pitchFamily="34" charset="-122"/>
                <a:ea typeface="微软雅黑" panose="020B0503020204020204" pitchFamily="34" charset="-122"/>
              </a:rPr>
              <a:t> </a:t>
            </a:r>
            <a:r>
              <a:rPr lang="zh-CN" altLang="en-US" sz="3200" b="1" dirty="0">
                <a:solidFill>
                  <a:srgbClr val="0033CC"/>
                </a:solidFill>
                <a:latin typeface="微软雅黑" panose="020B0503020204020204" pitchFamily="34" charset="-122"/>
                <a:ea typeface="微软雅黑" panose="020B0503020204020204" pitchFamily="34" charset="-122"/>
              </a:rPr>
              <a:t>世界各国都把它放在头等重要地位！</a:t>
            </a:r>
            <a:endParaRPr lang="zh-CN" altLang="en-US" sz="3200" b="1" dirty="0">
              <a:solidFill>
                <a:srgbClr val="0033CC"/>
              </a:solidFill>
              <a:latin typeface="微软雅黑" panose="020B0503020204020204" pitchFamily="34" charset="-122"/>
              <a:ea typeface="微软雅黑" panose="020B0503020204020204" pitchFamily="34" charset="-122"/>
            </a:endParaRPr>
          </a:p>
          <a:p>
            <a:pPr eaLnBrk="1" hangingPunct="1">
              <a:lnSpc>
                <a:spcPct val="90000"/>
              </a:lnSpc>
              <a:spcBef>
                <a:spcPct val="40000"/>
              </a:spcBef>
            </a:pPr>
            <a:r>
              <a:rPr lang="en-US" altLang="zh-CN" sz="2200" b="1" dirty="0">
                <a:latin typeface="微软雅黑" panose="020B0503020204020204" pitchFamily="34" charset="-122"/>
                <a:ea typeface="微软雅黑" panose="020B0503020204020204" pitchFamily="34" charset="-122"/>
              </a:rPr>
              <a:t>19</a:t>
            </a:r>
            <a:r>
              <a:rPr lang="zh-CN" altLang="en-US" sz="2200" b="1" dirty="0">
                <a:latin typeface="微软雅黑" panose="020B0503020204020204" pitchFamily="34" charset="-122"/>
                <a:ea typeface="微软雅黑" panose="020B0503020204020204" pitchFamily="34" charset="-122"/>
              </a:rPr>
              <a:t>世纪初，</a:t>
            </a:r>
            <a:r>
              <a:rPr lang="zh-CN" altLang="en-US" sz="2200" b="1" dirty="0">
                <a:solidFill>
                  <a:srgbClr val="C00000"/>
                </a:solidFill>
                <a:latin typeface="微软雅黑" panose="020B0503020204020204" pitchFamily="34" charset="-122"/>
                <a:ea typeface="微软雅黑" panose="020B0503020204020204" pitchFamily="34" charset="-122"/>
              </a:rPr>
              <a:t>德国</a:t>
            </a:r>
            <a:r>
              <a:rPr lang="zh-CN" altLang="en-US" sz="2200" b="1" dirty="0">
                <a:latin typeface="微软雅黑" panose="020B0503020204020204" pitchFamily="34" charset="-122"/>
                <a:ea typeface="微软雅黑" panose="020B0503020204020204" pitchFamily="34" charset="-122"/>
              </a:rPr>
              <a:t>变成法国殖民地。上层宫廷崇洋媚外，崇尚外国和外语。</a:t>
            </a:r>
            <a:endParaRPr lang="zh-CN" altLang="en-US" sz="2200" b="1" dirty="0">
              <a:latin typeface="微软雅黑" panose="020B0503020204020204" pitchFamily="34" charset="-122"/>
              <a:ea typeface="微软雅黑" panose="020B0503020204020204" pitchFamily="34" charset="-122"/>
            </a:endParaRPr>
          </a:p>
          <a:p>
            <a:pPr eaLnBrk="1" hangingPunct="1">
              <a:lnSpc>
                <a:spcPct val="90000"/>
              </a:lnSpc>
              <a:spcBef>
                <a:spcPct val="40000"/>
              </a:spcBef>
            </a:pPr>
            <a:r>
              <a:rPr lang="zh-CN" altLang="en-US" sz="2200" b="1" dirty="0">
                <a:solidFill>
                  <a:srgbClr val="C00000"/>
                </a:solidFill>
                <a:latin typeface="微软雅黑" panose="020B0503020204020204" pitchFamily="34" charset="-122"/>
                <a:ea typeface="微软雅黑" panose="020B0503020204020204" pitchFamily="34" charset="-122"/>
              </a:rPr>
              <a:t>德国</a:t>
            </a:r>
            <a:r>
              <a:rPr lang="zh-CN" altLang="en-US" sz="2200" b="1" dirty="0">
                <a:latin typeface="微软雅黑" panose="020B0503020204020204" pitchFamily="34" charset="-122"/>
                <a:ea typeface="微软雅黑" panose="020B0503020204020204" pitchFamily="34" charset="-122"/>
              </a:rPr>
              <a:t>思想启蒙先驱们（哲学家、教育家等）反对古语，反对方言，反对拉丁语。用德语授课表明自己是德国人。</a:t>
            </a:r>
            <a:endParaRPr lang="zh-CN" altLang="en-US" sz="2200" b="1" dirty="0">
              <a:latin typeface="微软雅黑" panose="020B0503020204020204" pitchFamily="34" charset="-122"/>
              <a:ea typeface="微软雅黑" panose="020B0503020204020204" pitchFamily="34" charset="-122"/>
            </a:endParaRPr>
          </a:p>
          <a:p>
            <a:pPr eaLnBrk="1" hangingPunct="1">
              <a:lnSpc>
                <a:spcPct val="90000"/>
              </a:lnSpc>
              <a:spcBef>
                <a:spcPct val="40000"/>
              </a:spcBef>
            </a:pPr>
            <a:r>
              <a:rPr lang="zh-CN" altLang="en-US" sz="2200" b="1" dirty="0">
                <a:solidFill>
                  <a:srgbClr val="3333CC"/>
                </a:solidFill>
                <a:latin typeface="微软雅黑" panose="020B0503020204020204" pitchFamily="34" charset="-122"/>
                <a:ea typeface="微软雅黑" panose="020B0503020204020204" pitchFamily="34" charset="-122"/>
              </a:rPr>
              <a:t>语言文学：</a:t>
            </a:r>
            <a:r>
              <a:rPr lang="zh-CN" altLang="en-US" sz="2200" b="1" dirty="0">
                <a:latin typeface="微软雅黑" panose="020B0503020204020204" pitchFamily="34" charset="-122"/>
                <a:ea typeface="微软雅黑" panose="020B0503020204020204" pitchFamily="34" charset="-122"/>
              </a:rPr>
              <a:t>语言是国民凝聚的纽带，开拓创新重建文化。莱辛创作优秀民族戏剧，格林创作</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格林童话</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成为德国小学道德课内容，哲学家、教育家、诗人、文学家的共同主题是爱国主义。</a:t>
            </a:r>
            <a:r>
              <a:rPr lang="zh-CN" altLang="en-US" sz="2200" b="1" i="1" dirty="0">
                <a:solidFill>
                  <a:srgbClr val="C00000"/>
                </a:solidFill>
                <a:latin typeface="微软雅黑" panose="020B0503020204020204" pitchFamily="34" charset="-122"/>
                <a:ea typeface="微软雅黑" panose="020B0503020204020204" pitchFamily="34" charset="-122"/>
              </a:rPr>
              <a:t>没有批判所谓“劣根性”</a:t>
            </a:r>
            <a:r>
              <a:rPr lang="zh-CN" altLang="en-US" sz="2200" b="1" dirty="0">
                <a:solidFill>
                  <a:srgbClr val="C00000"/>
                </a:solidFill>
                <a:latin typeface="微软雅黑" panose="020B0503020204020204" pitchFamily="34" charset="-122"/>
                <a:ea typeface="微软雅黑" panose="020B0503020204020204" pitchFamily="34" charset="-122"/>
              </a:rPr>
              <a:t>。</a:t>
            </a:r>
            <a:endParaRPr lang="zh-CN" altLang="en-US" sz="2200" b="1" dirty="0">
              <a:solidFill>
                <a:srgbClr val="C00000"/>
              </a:solidFill>
              <a:latin typeface="微软雅黑" panose="020B0503020204020204" pitchFamily="34" charset="-122"/>
              <a:ea typeface="微软雅黑" panose="020B0503020204020204" pitchFamily="34" charset="-122"/>
            </a:endParaRPr>
          </a:p>
          <a:p>
            <a:pPr eaLnBrk="1" hangingPunct="1">
              <a:lnSpc>
                <a:spcPct val="90000"/>
              </a:lnSpc>
              <a:spcBef>
                <a:spcPct val="40000"/>
              </a:spcBef>
            </a:pPr>
            <a:r>
              <a:rPr lang="zh-CN" altLang="en-US" sz="2200" b="1" dirty="0">
                <a:solidFill>
                  <a:srgbClr val="3333CC"/>
                </a:solidFill>
                <a:latin typeface="微软雅黑" panose="020B0503020204020204" pitchFamily="34" charset="-122"/>
                <a:ea typeface="微软雅黑" panose="020B0503020204020204" pitchFamily="34" charset="-122"/>
              </a:rPr>
              <a:t>历史课程：</a:t>
            </a:r>
            <a:r>
              <a:rPr lang="zh-CN" altLang="en-US" sz="2200" b="1" dirty="0">
                <a:latin typeface="微软雅黑" panose="020B0503020204020204" pitchFamily="34" charset="-122"/>
                <a:ea typeface="微软雅黑" panose="020B0503020204020204" pitchFamily="34" charset="-122"/>
              </a:rPr>
              <a:t>自己家族的历史，历史经验的传授。文化</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经济</a:t>
            </a:r>
            <a:r>
              <a:rPr lang="en-US" altLang="zh-CN" sz="2200" b="1" dirty="0">
                <a:latin typeface="微软雅黑" panose="020B0503020204020204" pitchFamily="34" charset="-122"/>
                <a:ea typeface="微软雅黑" panose="020B0503020204020204" pitchFamily="34" charset="-122"/>
              </a:rPr>
              <a:t>,</a:t>
            </a:r>
            <a:r>
              <a:rPr lang="zh-CN" altLang="en-US" sz="2200" b="1" dirty="0">
                <a:latin typeface="微软雅黑" panose="020B0503020204020204" pitchFamily="34" charset="-122"/>
                <a:ea typeface="微软雅黑" panose="020B0503020204020204" pitchFamily="34" charset="-122"/>
              </a:rPr>
              <a:t>家庭历史。</a:t>
            </a:r>
            <a:endParaRPr lang="zh-CN" altLang="en-US" sz="2200" b="1" dirty="0">
              <a:latin typeface="微软雅黑" panose="020B0503020204020204" pitchFamily="34" charset="-122"/>
              <a:ea typeface="微软雅黑" panose="020B0503020204020204" pitchFamily="34" charset="-122"/>
            </a:endParaRPr>
          </a:p>
          <a:p>
            <a:pPr eaLnBrk="1" hangingPunct="1">
              <a:lnSpc>
                <a:spcPct val="90000"/>
              </a:lnSpc>
              <a:spcBef>
                <a:spcPct val="40000"/>
              </a:spcBef>
            </a:pPr>
            <a:r>
              <a:rPr lang="zh-CN" altLang="en-US" sz="2200" b="1" dirty="0">
                <a:solidFill>
                  <a:srgbClr val="3333CC"/>
                </a:solidFill>
                <a:latin typeface="微软雅黑" panose="020B0503020204020204" pitchFamily="34" charset="-122"/>
                <a:ea typeface="微软雅黑" panose="020B0503020204020204" pitchFamily="34" charset="-122"/>
              </a:rPr>
              <a:t>地理课程：</a:t>
            </a:r>
            <a:r>
              <a:rPr lang="zh-CN" altLang="en-US" sz="2200" b="1" dirty="0">
                <a:latin typeface="微软雅黑" panose="020B0503020204020204" pitchFamily="34" charset="-122"/>
                <a:ea typeface="微软雅黑" panose="020B0503020204020204" pitchFamily="34" charset="-122"/>
              </a:rPr>
              <a:t>介绍国家状况，建立统一国家民族市场，未来企业家的知识。</a:t>
            </a:r>
            <a:endParaRPr lang="zh-CN" altLang="en-US" sz="2200" b="1" dirty="0">
              <a:latin typeface="微软雅黑" panose="020B0503020204020204" pitchFamily="34" charset="-122"/>
              <a:ea typeface="微软雅黑" panose="020B0503020204020204" pitchFamily="34"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p:cTn id="7" dur="500" fill="hold"/>
                                        <p:tgtEl>
                                          <p:spTgt spid="36866"/>
                                        </p:tgtEl>
                                        <p:attrNameLst>
                                          <p:attrName>ppt_w</p:attrName>
                                        </p:attrNameLst>
                                      </p:cBhvr>
                                      <p:tavLst>
                                        <p:tav tm="0">
                                          <p:val>
                                            <p:fltVal val="0"/>
                                          </p:val>
                                        </p:tav>
                                        <p:tav tm="100000">
                                          <p:val>
                                            <p:strVal val="#ppt_w"/>
                                          </p:val>
                                        </p:tav>
                                      </p:tavLst>
                                    </p:anim>
                                    <p:anim calcmode="lin" valueType="num">
                                      <p:cBhvr>
                                        <p:cTn id="8" dur="500" fill="hold"/>
                                        <p:tgtEl>
                                          <p:spTgt spid="36866"/>
                                        </p:tgtEl>
                                        <p:attrNameLst>
                                          <p:attrName>ppt_h</p:attrName>
                                        </p:attrNameLst>
                                      </p:cBhvr>
                                      <p:tavLst>
                                        <p:tav tm="0">
                                          <p:val>
                                            <p:fltVal val="0"/>
                                          </p:val>
                                        </p:tav>
                                        <p:tav tm="100000">
                                          <p:val>
                                            <p:strVal val="#ppt_h"/>
                                          </p:val>
                                        </p:tav>
                                      </p:tavLst>
                                    </p:anim>
                                    <p:animEffect transition="in" filter="fade">
                                      <p:cBhvr>
                                        <p:cTn id="9" dur="500"/>
                                        <p:tgtEl>
                                          <p:spTgt spid="3686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9460">
                                            <p:bg/>
                                          </p:spTgt>
                                        </p:tgtEl>
                                        <p:attrNameLst>
                                          <p:attrName>style.visibility</p:attrName>
                                        </p:attrNameLst>
                                      </p:cBhvr>
                                      <p:to>
                                        <p:strVal val="visible"/>
                                      </p:to>
                                    </p:set>
                                    <p:animEffect transition="in" filter="fade">
                                      <p:cBhvr>
                                        <p:cTn id="13" dur="1000">
                                          <p:stCondLst>
                                            <p:cond delay="0"/>
                                          </p:stCondLst>
                                        </p:cTn>
                                        <p:tgtEl>
                                          <p:spTgt spid="19460">
                                            <p:bg/>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9460">
                                            <p:bg/>
                                          </p:spTgt>
                                        </p:tgtEl>
                                        <p:attrNameLst>
                                          <p:attrName>style.visibility</p:attrName>
                                        </p:attrNameLst>
                                      </p:cBhvr>
                                      <p:to>
                                        <p:strVal val="visible"/>
                                      </p:to>
                                    </p:set>
                                    <p:animEffect transition="in" filter="fade">
                                      <p:cBhvr>
                                        <p:cTn id="17" dur="1000">
                                          <p:stCondLst>
                                            <p:cond delay="0"/>
                                          </p:stCondLst>
                                        </p:cTn>
                                        <p:tgtEl>
                                          <p:spTgt spid="19460">
                                            <p:bg/>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19460">
                                            <p:bg/>
                                          </p:spTgt>
                                        </p:tgtEl>
                                        <p:attrNameLst>
                                          <p:attrName>style.visibility</p:attrName>
                                        </p:attrNameLst>
                                      </p:cBhvr>
                                      <p:to>
                                        <p:strVal val="visible"/>
                                      </p:to>
                                    </p:set>
                                    <p:animEffect transition="in" filter="fade">
                                      <p:cBhvr>
                                        <p:cTn id="21" dur="1000">
                                          <p:stCondLst>
                                            <p:cond delay="0"/>
                                          </p:stCondLst>
                                        </p:cTn>
                                        <p:tgtEl>
                                          <p:spTgt spid="19460">
                                            <p:bg/>
                                          </p:spTgt>
                                        </p:tgtEl>
                                      </p:cBhvr>
                                    </p:animEffect>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19460">
                                            <p:bg/>
                                          </p:spTgt>
                                        </p:tgtEl>
                                        <p:attrNameLst>
                                          <p:attrName>style.visibility</p:attrName>
                                        </p:attrNameLst>
                                      </p:cBhvr>
                                      <p:to>
                                        <p:strVal val="visible"/>
                                      </p:to>
                                    </p:set>
                                    <p:animEffect transition="in" filter="fade">
                                      <p:cBhvr>
                                        <p:cTn id="25" dur="1000">
                                          <p:stCondLst>
                                            <p:cond delay="0"/>
                                          </p:stCondLst>
                                        </p:cTn>
                                        <p:tgtEl>
                                          <p:spTgt spid="19460">
                                            <p:bg/>
                                          </p:spTgt>
                                        </p:tgtEl>
                                      </p:cBhvr>
                                    </p:animEffect>
                                  </p:childTnLst>
                                </p:cTn>
                              </p:par>
                            </p:childTnLst>
                          </p:cTn>
                        </p:par>
                        <p:par>
                          <p:cTn id="26" fill="hold">
                            <p:stCondLst>
                              <p:cond delay="4500"/>
                            </p:stCondLst>
                            <p:childTnLst>
                              <p:par>
                                <p:cTn id="27" presetID="10" presetClass="entr" presetSubtype="0" fill="hold" grpId="0" nodeType="afterEffect">
                                  <p:stCondLst>
                                    <p:cond delay="0"/>
                                  </p:stCondLst>
                                  <p:childTnLst>
                                    <p:set>
                                      <p:cBhvr>
                                        <p:cTn id="28" dur="1" fill="hold">
                                          <p:stCondLst>
                                            <p:cond delay="0"/>
                                          </p:stCondLst>
                                        </p:cTn>
                                        <p:tgtEl>
                                          <p:spTgt spid="19460">
                                            <p:bg/>
                                          </p:spTgt>
                                        </p:tgtEl>
                                        <p:attrNameLst>
                                          <p:attrName>style.visibility</p:attrName>
                                        </p:attrNameLst>
                                      </p:cBhvr>
                                      <p:to>
                                        <p:strVal val="visible"/>
                                      </p:to>
                                    </p:set>
                                    <p:animEffect transition="in" filter="fade">
                                      <p:cBhvr>
                                        <p:cTn id="29" dur="1000">
                                          <p:stCondLst>
                                            <p:cond delay="0"/>
                                          </p:stCondLst>
                                        </p:cTn>
                                        <p:tgtEl>
                                          <p:spTgt spid="19460">
                                            <p:bg/>
                                          </p:spTgt>
                                        </p:tgtEl>
                                      </p:cBhvr>
                                    </p:animEffect>
                                  </p:childTnLst>
                                </p:cTn>
                              </p:par>
                            </p:childTnLst>
                          </p:cTn>
                        </p:par>
                        <p:par>
                          <p:cTn id="30" fill="hold">
                            <p:stCondLst>
                              <p:cond delay="5500"/>
                            </p:stCondLst>
                            <p:childTnLst>
                              <p:par>
                                <p:cTn id="31" presetID="10" presetClass="entr" presetSubtype="0" fill="hold" grpId="0" nodeType="afterEffect">
                                  <p:stCondLst>
                                    <p:cond delay="0"/>
                                  </p:stCondLst>
                                  <p:childTnLst>
                                    <p:set>
                                      <p:cBhvr>
                                        <p:cTn id="32" dur="1" fill="hold">
                                          <p:stCondLst>
                                            <p:cond delay="0"/>
                                          </p:stCondLst>
                                        </p:cTn>
                                        <p:tgtEl>
                                          <p:spTgt spid="19460">
                                            <p:bg/>
                                          </p:spTgt>
                                        </p:tgtEl>
                                        <p:attrNameLst>
                                          <p:attrName>style.visibility</p:attrName>
                                        </p:attrNameLst>
                                      </p:cBhvr>
                                      <p:to>
                                        <p:strVal val="visible"/>
                                      </p:to>
                                    </p:set>
                                    <p:animEffect transition="in" filter="fade">
                                      <p:cBhvr>
                                        <p:cTn id="33" dur="1000">
                                          <p:stCondLst>
                                            <p:cond delay="0"/>
                                          </p:stCondLst>
                                        </p:cTn>
                                        <p:tgtEl>
                                          <p:spTgt spid="19460">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ldLvl="0" animBg="1"/>
      <p:bldP spid="19460" grpId="0" animBg="1" build="p"/>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125954" name="Rectangle 2" descr="纸莎草纸"/>
          <p:cNvSpPr>
            <a:spLocks noGrp="1" noChangeArrowheads="1"/>
          </p:cNvSpPr>
          <p:nvPr>
            <p:ph type="title"/>
          </p:nvPr>
        </p:nvSpPr>
        <p:spPr>
          <a:xfrm>
            <a:off x="457200" y="277813"/>
            <a:ext cx="8075613" cy="1063625"/>
          </a:xfrm>
          <a:blipFill dpi="0" rotWithShape="1">
            <a:blip r:embed="rId1" cstate="print"/>
            <a:srcRect/>
            <a:tile tx="0" ty="0" sx="100000" sy="100000" flip="none" algn="tl"/>
          </a:blipFill>
        </p:spPr>
        <p:txBody>
          <a:bodyPr vert="horz" wrap="square" lIns="91440" tIns="45720" rIns="91440" bIns="45720" numCol="1" anchor="t" anchorCtr="0" compatLnSpc="1"/>
          <a:lstStyle/>
          <a:p>
            <a:pPr marL="0" marR="0" lvl="0" indent="0" algn="l" defTabSz="914400" rtl="0" eaLnBrk="1" fontAlgn="base" latinLnBrk="0" hangingPunct="1">
              <a:lnSpc>
                <a:spcPct val="120000"/>
              </a:lnSpc>
              <a:spcBef>
                <a:spcPts val="0"/>
              </a:spcBef>
              <a:spcAft>
                <a:spcPts val="0"/>
              </a:spcAft>
              <a:buClrTx/>
              <a:buSzTx/>
              <a:buFontTx/>
              <a:buNone/>
              <a:defRPr/>
            </a:pPr>
            <a:r>
              <a:rPr kumimoji="0" lang="en-US" altLang="zh-CN" sz="4800" b="1" i="0" u="none" strike="noStrike" kern="0" cap="none" spc="0" normalizeH="0" baseline="0" noProof="0" dirty="0" smtClean="0">
                <a:ln>
                  <a:noFill/>
                </a:ln>
                <a:solidFill>
                  <a:srgbClr val="9933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7.4.4 </a:t>
            </a:r>
            <a:r>
              <a:rPr kumimoji="0" lang="zh-CN" altLang="en-US" sz="4800" b="1" i="0" u="none" strike="noStrike" kern="0" cap="none" spc="0" normalizeH="0" baseline="0" noProof="0" dirty="0" smtClean="0">
                <a:ln>
                  <a:noFill/>
                </a:ln>
                <a:solidFill>
                  <a:srgbClr val="9933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爱国价值观</a:t>
            </a:r>
            <a:endParaRPr kumimoji="0" lang="zh-CN" altLang="en-US" sz="4800" b="1" i="0" u="none" strike="noStrike" kern="0" cap="none" spc="0" normalizeH="0" baseline="0" noProof="0" dirty="0" smtClean="0">
              <a:ln>
                <a:noFill/>
              </a:ln>
              <a:solidFill>
                <a:srgbClr val="9933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125955" name="Rectangle 3" descr="波浪线"/>
          <p:cNvSpPr>
            <a:spLocks noGrp="1" noChangeArrowheads="1"/>
          </p:cNvSpPr>
          <p:nvPr>
            <p:ph idx="1"/>
          </p:nvPr>
        </p:nvSpPr>
        <p:spPr>
          <a:xfrm>
            <a:off x="539750" y="1412875"/>
            <a:ext cx="7993063" cy="4537075"/>
          </a:xfrm>
          <a:pattFill prst="wave">
            <a:fgClr>
              <a:schemeClr val="folHlink"/>
            </a:fgClr>
            <a:bgClr>
              <a:srgbClr val="FFFF99"/>
            </a:bgClr>
          </a:pattFill>
        </p:spPr>
        <p:txBody>
          <a:bodyPr vert="horz" wrap="square" lIns="91440" tIns="45720" rIns="91440" bIns="45720" numCol="1" anchor="t" anchorCtr="0" compatLnSpc="1"/>
          <a:lstStyle/>
          <a:p>
            <a:pPr marL="342900" marR="0" lvl="0" indent="-342900" algn="l" defTabSz="914400" rtl="0" eaLnBrk="1" fontAlgn="base" latinLnBrk="0" hangingPunct="1">
              <a:lnSpc>
                <a:spcPct val="120000"/>
              </a:lnSpc>
              <a:spcBef>
                <a:spcPct val="50000"/>
              </a:spcBef>
              <a:spcAft>
                <a:spcPct val="0"/>
              </a:spcAft>
              <a:buClr>
                <a:schemeClr val="accent1"/>
              </a:buClr>
              <a:buSzPct val="65000"/>
              <a:buFont typeface="Wingdings" panose="05000000000000000000" pitchFamily="2" charset="2"/>
              <a:buChar char="n"/>
              <a:defRPr/>
            </a:pPr>
            <a:r>
              <a:rPr kumimoji="0" lang="zh-CN" altLang="en-US" sz="3000" b="1" i="0" u="none" strike="noStrike" kern="0" cap="none" spc="0" normalizeH="0" baseline="0" noProof="0" dirty="0" smtClean="0">
                <a:ln>
                  <a:noFill/>
                </a:ln>
                <a:solidFill>
                  <a:srgbClr val="9933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李斯特：</a:t>
            </a: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发展经济的首要目的是国家独立自主，国家主权的政治价值最高，依赖外国技术会危害国家主权和自主，拥有本民族的城市、工厂、工业和资本，保护民族经济免受世界经济伤害，必须建立自己民族工业体系，而不是自由竞争。同时要发展文化和社会文明。</a:t>
            </a:r>
            <a:endParaRPr kumimoji="0" lang="zh-CN" altLang="en-US" sz="3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10000"/>
              </a:lnSpc>
              <a:spcBef>
                <a:spcPct val="50000"/>
              </a:spcBef>
              <a:spcAft>
                <a:spcPct val="0"/>
              </a:spcAft>
              <a:buClr>
                <a:schemeClr val="accent1"/>
              </a:buClr>
              <a:buSzPct val="65000"/>
              <a:buFont typeface="Wingdings" panose="05000000000000000000" pitchFamily="2" charset="2"/>
              <a:buChar char="n"/>
              <a:defRPr/>
            </a:pPr>
            <a:r>
              <a:rPr kumimoji="0" lang="zh-CN" altLang="en-US" sz="3200" b="1" i="0" u="none" strike="noStrike" kern="0" cap="none" spc="0" normalizeH="0" baseline="0" noProof="0" dirty="0" smtClean="0">
                <a:ln>
                  <a:noFill/>
                </a:ln>
                <a:solidFill>
                  <a:srgbClr val="9933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抗战时期的国共合作</a:t>
            </a:r>
            <a:endParaRPr kumimoji="0" lang="zh-CN" altLang="en-US" sz="3200" b="1" i="0" u="none" strike="noStrike" kern="0" cap="none" spc="0" normalizeH="0" baseline="0" noProof="0" dirty="0" smtClean="0">
              <a:ln>
                <a:noFill/>
              </a:ln>
              <a:solidFill>
                <a:srgbClr val="9933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5954"/>
                                        </p:tgtEl>
                                        <p:attrNameLst>
                                          <p:attrName>style.visibility</p:attrName>
                                        </p:attrNameLst>
                                      </p:cBhvr>
                                      <p:to>
                                        <p:strVal val="visible"/>
                                      </p:to>
                                    </p:set>
                                    <p:anim calcmode="lin" valueType="num">
                                      <p:cBhvr>
                                        <p:cTn id="7" dur="500" fill="hold"/>
                                        <p:tgtEl>
                                          <p:spTgt spid="125954"/>
                                        </p:tgtEl>
                                        <p:attrNameLst>
                                          <p:attrName>ppt_w</p:attrName>
                                        </p:attrNameLst>
                                      </p:cBhvr>
                                      <p:tavLst>
                                        <p:tav tm="0">
                                          <p:val>
                                            <p:fltVal val="0"/>
                                          </p:val>
                                        </p:tav>
                                        <p:tav tm="100000">
                                          <p:val>
                                            <p:strVal val="#ppt_w"/>
                                          </p:val>
                                        </p:tav>
                                      </p:tavLst>
                                    </p:anim>
                                    <p:anim calcmode="lin" valueType="num">
                                      <p:cBhvr>
                                        <p:cTn id="8" dur="500" fill="hold"/>
                                        <p:tgtEl>
                                          <p:spTgt spid="125954"/>
                                        </p:tgtEl>
                                        <p:attrNameLst>
                                          <p:attrName>ppt_h</p:attrName>
                                        </p:attrNameLst>
                                      </p:cBhvr>
                                      <p:tavLst>
                                        <p:tav tm="0">
                                          <p:val>
                                            <p:fltVal val="0"/>
                                          </p:val>
                                        </p:tav>
                                        <p:tav tm="100000">
                                          <p:val>
                                            <p:strVal val="#ppt_h"/>
                                          </p:val>
                                        </p:tav>
                                      </p:tavLst>
                                    </p:anim>
                                    <p:animEffect transition="in" filter="fade">
                                      <p:cBhvr>
                                        <p:cTn id="9" dur="500"/>
                                        <p:tgtEl>
                                          <p:spTgt spid="125954"/>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5955">
                                            <p:bg/>
                                          </p:spTgt>
                                        </p:tgtEl>
                                        <p:attrNameLst>
                                          <p:attrName>style.visibility</p:attrName>
                                        </p:attrNameLst>
                                      </p:cBhvr>
                                      <p:to>
                                        <p:strVal val="visible"/>
                                      </p:to>
                                    </p:set>
                                    <p:animEffect transition="in" filter="fade">
                                      <p:cBhvr>
                                        <p:cTn id="13" dur="1000">
                                          <p:stCondLst>
                                            <p:cond delay="0"/>
                                          </p:stCondLst>
                                        </p:cTn>
                                        <p:tgtEl>
                                          <p:spTgt spid="125955">
                                            <p:bg/>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25955">
                                            <p:bg/>
                                          </p:spTgt>
                                        </p:tgtEl>
                                        <p:attrNameLst>
                                          <p:attrName>style.visibility</p:attrName>
                                        </p:attrNameLst>
                                      </p:cBhvr>
                                      <p:to>
                                        <p:strVal val="visible"/>
                                      </p:to>
                                    </p:set>
                                    <p:animEffect transition="in" filter="fade">
                                      <p:cBhvr>
                                        <p:cTn id="17" dur="1000">
                                          <p:stCondLst>
                                            <p:cond delay="0"/>
                                          </p:stCondLst>
                                        </p:cTn>
                                        <p:tgtEl>
                                          <p:spTgt spid="125955">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4" grpId="0" animBg="1"/>
      <p:bldP spid="125955" grpId="0" animBg="1" build="p"/>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39938" name="Rectangle 2" descr="信纸"/>
          <p:cNvSpPr>
            <a:spLocks noGrp="1" noChangeArrowheads="1"/>
          </p:cNvSpPr>
          <p:nvPr>
            <p:ph type="title"/>
          </p:nvPr>
        </p:nvSpPr>
        <p:spPr>
          <a:xfrm>
            <a:off x="457200" y="260350"/>
            <a:ext cx="8229600" cy="792163"/>
          </a:xfrm>
          <a:blipFill dpi="0" rotWithShape="1">
            <a:blip r:embed="rId1" cstate="print"/>
            <a:srcRect/>
            <a:tile tx="0" ty="0" sx="100000" sy="100000" flip="none" algn="tl"/>
          </a:blipFill>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4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当代的爱国主义</a:t>
            </a:r>
            <a:r>
              <a:rPr kumimoji="0" lang="zh-CN" altLang="en-US" sz="44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观念</a:t>
            </a:r>
            <a:endParaRPr kumimoji="0" lang="zh-CN" altLang="en-US" sz="4400" b="1" i="0" u="none" strike="noStrike" kern="0" cap="none" spc="0" normalizeH="0" baseline="0" noProof="0" dirty="0" smtClean="0">
              <a:ln>
                <a:noFill/>
              </a:ln>
              <a:solidFill>
                <a:srgbClr val="008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39939" name="Rectangle 3" descr="宽下对角线"/>
          <p:cNvSpPr>
            <a:spLocks noGrp="1" noChangeArrowheads="1"/>
          </p:cNvSpPr>
          <p:nvPr>
            <p:ph idx="1"/>
          </p:nvPr>
        </p:nvSpPr>
        <p:spPr>
          <a:xfrm>
            <a:off x="468313" y="1268413"/>
            <a:ext cx="7986713" cy="5113338"/>
          </a:xfrm>
          <a:pattFill prst="wdDnDiag">
            <a:fgClr>
              <a:srgbClr val="FFFF00"/>
            </a:fgClr>
            <a:bgClr>
              <a:schemeClr val="bg1"/>
            </a:bgClr>
          </a:pattFill>
          <a:ln w="19050">
            <a:solidFill>
              <a:srgbClr val="FFFF00"/>
            </a:solidFill>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ts val="600"/>
              </a:spcBef>
              <a:spcAft>
                <a:spcPct val="0"/>
              </a:spcAft>
              <a:buClr>
                <a:schemeClr val="accent1"/>
              </a:buClr>
              <a:buSzPct val="65000"/>
              <a:buFont typeface="Wingdings" panose="05000000000000000000" pitchFamily="2" charset="2"/>
              <a:buChar char="n"/>
              <a:defRPr/>
            </a:pPr>
            <a:r>
              <a:rPr kumimoji="0" lang="zh-CN" altLang="en-US" sz="3200" b="1" i="0" u="none" strike="noStrike" kern="0" cap="none" spc="0" normalizeH="0" baseline="0" noProof="0" dirty="0" smtClean="0">
                <a:ln>
                  <a:noFill/>
                </a:ln>
                <a:solidFill>
                  <a:srgbClr val="C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家与国的关系？</a:t>
            </a:r>
            <a:endParaRPr kumimoji="0" lang="zh-CN" altLang="en-US" sz="3200" b="1" i="0" u="none" strike="noStrike" kern="0" cap="none" spc="0" normalizeH="0" baseline="0" noProof="0" dirty="0" smtClean="0">
              <a:ln>
                <a:noFill/>
              </a:ln>
              <a:solidFill>
                <a:srgbClr val="C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ts val="600"/>
              </a:spcBef>
              <a:spcAft>
                <a:spcPct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国家尊严</a:t>
            </a:r>
            <a:r>
              <a:rPr kumimoji="0" lang="en-US" altLang="zh-CN" sz="24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国家领土、主权不可侵犯，</a:t>
            </a:r>
            <a:r>
              <a:rPr kumimoji="0" lang="zh-CN" altLang="en-US" sz="2200" b="1" i="0" u="none" strike="noStrike" kern="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rPr>
              <a:t>“有实力的国家才有尊严”</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的观点是错误的！</a:t>
            </a:r>
            <a:endPar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ts val="600"/>
              </a:spcBef>
              <a:spcAft>
                <a:spcPct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爱国</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意味着</a:t>
            </a:r>
            <a:r>
              <a:rPr kumimoji="0" lang="zh-CN" altLang="en-US" sz="22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对</a:t>
            </a:r>
            <a:r>
              <a:rPr kumimoji="0" lang="zh-CN" altLang="en-US" sz="2200" b="1" i="0" u="none" strike="noStrike" kern="0" cap="none" spc="0" normalizeH="0" baseline="0" noProof="0" dirty="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同胞</a:t>
            </a:r>
            <a:r>
              <a:rPr kumimoji="0" lang="zh-CN" altLang="en-US" sz="22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a:t>
            </a:r>
            <a:r>
              <a:rPr kumimoji="0" lang="zh-CN" altLang="en-US" sz="2200" b="1" i="0" u="none" strike="noStrike" kern="0" cap="none" spc="0" normalizeH="0" baseline="0" noProof="0" dirty="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对同学、对同事、对路人善意友好。</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各种无善意行动（好斗、歧视、帮派等）破坏国人的感情。</a:t>
            </a:r>
            <a:endPar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ts val="600"/>
              </a:spcBef>
              <a:spcAft>
                <a:spcPct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爱国</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意味</a:t>
            </a:r>
            <a:r>
              <a:rPr kumimoji="0" lang="zh-CN" altLang="en-US" sz="22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认同祖国文化</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（价值、道德等，家庭概念）和语言。</a:t>
            </a:r>
            <a:endPar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ts val="600"/>
              </a:spcBef>
              <a:spcAft>
                <a:spcPct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爱国</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意味</a:t>
            </a:r>
            <a:r>
              <a:rPr kumimoji="0" lang="zh-CN" altLang="en-US" sz="24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群体责任感、职业责任感和社会责任感。</a:t>
            </a:r>
            <a:endParaRPr kumimoji="0" lang="zh-CN" altLang="en-US" sz="24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ts val="600"/>
              </a:spcBef>
              <a:spcAft>
                <a:spcPct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爱国</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意味</a:t>
            </a:r>
            <a:r>
              <a:rPr kumimoji="0" lang="zh-CN" altLang="en-US" sz="24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支持民族经济。</a:t>
            </a:r>
            <a:r>
              <a:rPr kumimoji="0" lang="zh-CN" altLang="en-US" sz="2200" b="1" i="0" u="none" strike="noStrike" kern="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rPr>
              <a:t>把金钱看作唯一价值，会破坏国家民族利益，损害他人，破坏我们的社会生存环境。</a:t>
            </a:r>
            <a:endParaRPr kumimoji="0" lang="zh-CN" altLang="en-US" sz="2200" b="1" i="0" u="none" strike="noStrike" kern="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ts val="600"/>
              </a:spcBef>
              <a:spcAft>
                <a:spcPct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爱国</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意味</a:t>
            </a:r>
            <a:r>
              <a:rPr kumimoji="0" lang="zh-CN" altLang="en-US" sz="24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爱护祖国的生态环境，关注</a:t>
            </a:r>
            <a:r>
              <a:rPr kumimoji="0" lang="zh-CN" altLang="en-US" sz="24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人类命运共同体。</a:t>
            </a:r>
            <a:endParaRPr kumimoji="0" lang="zh-CN" altLang="en-US" sz="24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ts val="600"/>
              </a:spcBef>
              <a:spcAft>
                <a:spcPct val="0"/>
              </a:spcAft>
              <a:buClr>
                <a:schemeClr val="accent1"/>
              </a:buClr>
              <a:buSzPct val="65000"/>
              <a:buFont typeface="Wingdings" panose="05000000000000000000" pitchFamily="2" charset="2"/>
              <a:buChar char="n"/>
              <a:defRPr/>
            </a:pP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用自己的职业能力为</a:t>
            </a:r>
            <a:r>
              <a:rPr kumimoji="0" lang="zh-CN" altLang="en-US" sz="22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同胞</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创造生存条件。</a:t>
            </a:r>
            <a:r>
              <a:rPr kumimoji="0" lang="zh-CN" altLang="en-US" sz="24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用自己的努力改变国家贫穷落后的面貌。</a:t>
            </a:r>
            <a:endParaRPr kumimoji="0" lang="zh-CN" altLang="en-US" sz="24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938"/>
                                        </p:tgtEl>
                                        <p:attrNameLst>
                                          <p:attrName>style.visibility</p:attrName>
                                        </p:attrNameLst>
                                      </p:cBhvr>
                                      <p:to>
                                        <p:strVal val="visible"/>
                                      </p:to>
                                    </p:set>
                                    <p:anim calcmode="lin" valueType="num">
                                      <p:cBhvr>
                                        <p:cTn id="7" dur="500" fill="hold"/>
                                        <p:tgtEl>
                                          <p:spTgt spid="39938"/>
                                        </p:tgtEl>
                                        <p:attrNameLst>
                                          <p:attrName>ppt_w</p:attrName>
                                        </p:attrNameLst>
                                      </p:cBhvr>
                                      <p:tavLst>
                                        <p:tav tm="0">
                                          <p:val>
                                            <p:fltVal val="0"/>
                                          </p:val>
                                        </p:tav>
                                        <p:tav tm="100000">
                                          <p:val>
                                            <p:strVal val="#ppt_w"/>
                                          </p:val>
                                        </p:tav>
                                      </p:tavLst>
                                    </p:anim>
                                    <p:anim calcmode="lin" valueType="num">
                                      <p:cBhvr>
                                        <p:cTn id="8" dur="500" fill="hold"/>
                                        <p:tgtEl>
                                          <p:spTgt spid="39938"/>
                                        </p:tgtEl>
                                        <p:attrNameLst>
                                          <p:attrName>ppt_h</p:attrName>
                                        </p:attrNameLst>
                                      </p:cBhvr>
                                      <p:tavLst>
                                        <p:tav tm="0">
                                          <p:val>
                                            <p:fltVal val="0"/>
                                          </p:val>
                                        </p:tav>
                                        <p:tav tm="100000">
                                          <p:val>
                                            <p:strVal val="#ppt_h"/>
                                          </p:val>
                                        </p:tav>
                                      </p:tavLst>
                                    </p:anim>
                                    <p:animEffect transition="in" filter="fade">
                                      <p:cBhvr>
                                        <p:cTn id="9" dur="500"/>
                                        <p:tgtEl>
                                          <p:spTgt spid="3993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9939">
                                            <p:bg/>
                                          </p:spTgt>
                                        </p:tgtEl>
                                        <p:attrNameLst>
                                          <p:attrName>style.visibility</p:attrName>
                                        </p:attrNameLst>
                                      </p:cBhvr>
                                      <p:to>
                                        <p:strVal val="visible"/>
                                      </p:to>
                                    </p:set>
                                    <p:animEffect transition="in" filter="fade">
                                      <p:cBhvr>
                                        <p:cTn id="13" dur="1000">
                                          <p:stCondLst>
                                            <p:cond delay="0"/>
                                          </p:stCondLst>
                                        </p:cTn>
                                        <p:tgtEl>
                                          <p:spTgt spid="39939">
                                            <p:bg/>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39939">
                                            <p:bg/>
                                          </p:spTgt>
                                        </p:tgtEl>
                                        <p:attrNameLst>
                                          <p:attrName>style.visibility</p:attrName>
                                        </p:attrNameLst>
                                      </p:cBhvr>
                                      <p:to>
                                        <p:strVal val="visible"/>
                                      </p:to>
                                    </p:set>
                                    <p:animEffect transition="in" filter="fade">
                                      <p:cBhvr>
                                        <p:cTn id="17" dur="1000">
                                          <p:stCondLst>
                                            <p:cond delay="0"/>
                                          </p:stCondLst>
                                        </p:cTn>
                                        <p:tgtEl>
                                          <p:spTgt spid="39939">
                                            <p:bg/>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39939">
                                            <p:bg/>
                                          </p:spTgt>
                                        </p:tgtEl>
                                        <p:attrNameLst>
                                          <p:attrName>style.visibility</p:attrName>
                                        </p:attrNameLst>
                                      </p:cBhvr>
                                      <p:to>
                                        <p:strVal val="visible"/>
                                      </p:to>
                                    </p:set>
                                    <p:animEffect transition="in" filter="fade">
                                      <p:cBhvr>
                                        <p:cTn id="21" dur="1000">
                                          <p:stCondLst>
                                            <p:cond delay="0"/>
                                          </p:stCondLst>
                                        </p:cTn>
                                        <p:tgtEl>
                                          <p:spTgt spid="39939">
                                            <p:bg/>
                                          </p:spTgt>
                                        </p:tgtEl>
                                      </p:cBhvr>
                                    </p:animEffect>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39939">
                                            <p:bg/>
                                          </p:spTgt>
                                        </p:tgtEl>
                                        <p:attrNameLst>
                                          <p:attrName>style.visibility</p:attrName>
                                        </p:attrNameLst>
                                      </p:cBhvr>
                                      <p:to>
                                        <p:strVal val="visible"/>
                                      </p:to>
                                    </p:set>
                                    <p:animEffect transition="in" filter="fade">
                                      <p:cBhvr>
                                        <p:cTn id="25" dur="1000">
                                          <p:stCondLst>
                                            <p:cond delay="0"/>
                                          </p:stCondLst>
                                        </p:cTn>
                                        <p:tgtEl>
                                          <p:spTgt spid="39939">
                                            <p:bg/>
                                          </p:spTgt>
                                        </p:tgtEl>
                                      </p:cBhvr>
                                    </p:animEffect>
                                  </p:childTnLst>
                                </p:cTn>
                              </p:par>
                            </p:childTnLst>
                          </p:cTn>
                        </p:par>
                        <p:par>
                          <p:cTn id="26" fill="hold">
                            <p:stCondLst>
                              <p:cond delay="4500"/>
                            </p:stCondLst>
                            <p:childTnLst>
                              <p:par>
                                <p:cTn id="27" presetID="10" presetClass="entr" presetSubtype="0" fill="hold" grpId="0" nodeType="afterEffect">
                                  <p:stCondLst>
                                    <p:cond delay="0"/>
                                  </p:stCondLst>
                                  <p:childTnLst>
                                    <p:set>
                                      <p:cBhvr>
                                        <p:cTn id="28" dur="1" fill="hold">
                                          <p:stCondLst>
                                            <p:cond delay="0"/>
                                          </p:stCondLst>
                                        </p:cTn>
                                        <p:tgtEl>
                                          <p:spTgt spid="39939">
                                            <p:bg/>
                                          </p:spTgt>
                                        </p:tgtEl>
                                        <p:attrNameLst>
                                          <p:attrName>style.visibility</p:attrName>
                                        </p:attrNameLst>
                                      </p:cBhvr>
                                      <p:to>
                                        <p:strVal val="visible"/>
                                      </p:to>
                                    </p:set>
                                    <p:animEffect transition="in" filter="fade">
                                      <p:cBhvr>
                                        <p:cTn id="29" dur="1000">
                                          <p:stCondLst>
                                            <p:cond delay="0"/>
                                          </p:stCondLst>
                                        </p:cTn>
                                        <p:tgtEl>
                                          <p:spTgt spid="39939">
                                            <p:bg/>
                                          </p:spTgt>
                                        </p:tgtEl>
                                      </p:cBhvr>
                                    </p:animEffect>
                                  </p:childTnLst>
                                </p:cTn>
                              </p:par>
                            </p:childTnLst>
                          </p:cTn>
                        </p:par>
                        <p:par>
                          <p:cTn id="30" fill="hold">
                            <p:stCondLst>
                              <p:cond delay="5500"/>
                            </p:stCondLst>
                            <p:childTnLst>
                              <p:par>
                                <p:cTn id="31" presetID="10" presetClass="entr" presetSubtype="0" fill="hold" grpId="0" nodeType="afterEffect">
                                  <p:stCondLst>
                                    <p:cond delay="0"/>
                                  </p:stCondLst>
                                  <p:childTnLst>
                                    <p:set>
                                      <p:cBhvr>
                                        <p:cTn id="32" dur="1" fill="hold">
                                          <p:stCondLst>
                                            <p:cond delay="0"/>
                                          </p:stCondLst>
                                        </p:cTn>
                                        <p:tgtEl>
                                          <p:spTgt spid="39939">
                                            <p:bg/>
                                          </p:spTgt>
                                        </p:tgtEl>
                                        <p:attrNameLst>
                                          <p:attrName>style.visibility</p:attrName>
                                        </p:attrNameLst>
                                      </p:cBhvr>
                                      <p:to>
                                        <p:strVal val="visible"/>
                                      </p:to>
                                    </p:set>
                                    <p:animEffect transition="in" filter="fade">
                                      <p:cBhvr>
                                        <p:cTn id="33" dur="1000">
                                          <p:stCondLst>
                                            <p:cond delay="0"/>
                                          </p:stCondLst>
                                        </p:cTn>
                                        <p:tgtEl>
                                          <p:spTgt spid="39939">
                                            <p:bg/>
                                          </p:spTgt>
                                        </p:tgtEl>
                                      </p:cBhvr>
                                    </p:animEffect>
                                  </p:childTnLst>
                                </p:cTn>
                              </p:par>
                            </p:childTnLst>
                          </p:cTn>
                        </p:par>
                        <p:par>
                          <p:cTn id="34" fill="hold">
                            <p:stCondLst>
                              <p:cond delay="6500"/>
                            </p:stCondLst>
                            <p:childTnLst>
                              <p:par>
                                <p:cTn id="35" presetID="10" presetClass="entr" presetSubtype="0" fill="hold" grpId="0" nodeType="afterEffect">
                                  <p:stCondLst>
                                    <p:cond delay="0"/>
                                  </p:stCondLst>
                                  <p:childTnLst>
                                    <p:set>
                                      <p:cBhvr>
                                        <p:cTn id="36" dur="1" fill="hold">
                                          <p:stCondLst>
                                            <p:cond delay="0"/>
                                          </p:stCondLst>
                                        </p:cTn>
                                        <p:tgtEl>
                                          <p:spTgt spid="39939">
                                            <p:bg/>
                                          </p:spTgt>
                                        </p:tgtEl>
                                        <p:attrNameLst>
                                          <p:attrName>style.visibility</p:attrName>
                                        </p:attrNameLst>
                                      </p:cBhvr>
                                      <p:to>
                                        <p:strVal val="visible"/>
                                      </p:to>
                                    </p:set>
                                    <p:animEffect transition="in" filter="fade">
                                      <p:cBhvr>
                                        <p:cTn id="37" dur="1000">
                                          <p:stCondLst>
                                            <p:cond delay="0"/>
                                          </p:stCondLst>
                                        </p:cTn>
                                        <p:tgtEl>
                                          <p:spTgt spid="39939">
                                            <p:bg/>
                                          </p:spTgt>
                                        </p:tgtEl>
                                      </p:cBhvr>
                                    </p:animEffect>
                                  </p:childTnLst>
                                </p:cTn>
                              </p:par>
                            </p:childTnLst>
                          </p:cTn>
                        </p:par>
                        <p:par>
                          <p:cTn id="38" fill="hold">
                            <p:stCondLst>
                              <p:cond delay="7500"/>
                            </p:stCondLst>
                            <p:childTnLst>
                              <p:par>
                                <p:cTn id="39" presetID="10" presetClass="entr" presetSubtype="0" fill="hold" grpId="0" nodeType="afterEffect">
                                  <p:stCondLst>
                                    <p:cond delay="0"/>
                                  </p:stCondLst>
                                  <p:childTnLst>
                                    <p:set>
                                      <p:cBhvr>
                                        <p:cTn id="40" dur="1" fill="hold">
                                          <p:stCondLst>
                                            <p:cond delay="0"/>
                                          </p:stCondLst>
                                        </p:cTn>
                                        <p:tgtEl>
                                          <p:spTgt spid="39939">
                                            <p:bg/>
                                          </p:spTgt>
                                        </p:tgtEl>
                                        <p:attrNameLst>
                                          <p:attrName>style.visibility</p:attrName>
                                        </p:attrNameLst>
                                      </p:cBhvr>
                                      <p:to>
                                        <p:strVal val="visible"/>
                                      </p:to>
                                    </p:set>
                                    <p:animEffect transition="in" filter="fade">
                                      <p:cBhvr>
                                        <p:cTn id="41" dur="1000">
                                          <p:stCondLst>
                                            <p:cond delay="0"/>
                                          </p:stCondLst>
                                        </p:cTn>
                                        <p:tgtEl>
                                          <p:spTgt spid="39939">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P spid="39939" grpId="0" animBg="1" build="p"/>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148482" name="Rectangle 2"/>
          <p:cNvSpPr>
            <a:spLocks noGrp="1" noChangeArrowheads="1"/>
          </p:cNvSpPr>
          <p:nvPr>
            <p:ph type="title"/>
          </p:nvPr>
        </p:nvSpPr>
        <p:spPr>
          <a:xfrm>
            <a:off x="323850" y="277813"/>
            <a:ext cx="8569325" cy="990600"/>
          </a:xfrm>
          <a:gradFill rotWithShape="1">
            <a:gsLst>
              <a:gs pos="0">
                <a:srgbClr val="FFFF00"/>
              </a:gs>
              <a:gs pos="100000">
                <a:srgbClr val="FFFF00">
                  <a:gamma/>
                  <a:shade val="46275"/>
                  <a:invGamma/>
                </a:srgbClr>
              </a:gs>
            </a:gsLst>
            <a:lin ang="5400000" scaled="1"/>
          </a:gradFill>
        </p:spPr>
        <p:txBody>
          <a:bodyPr vert="horz" wrap="square" lIns="91440" tIns="45720" rIns="91440" bIns="45720" numCol="1" anchor="t" anchorCtr="0" compatLnSpc="1"/>
          <a:lstStyle/>
          <a:p>
            <a:pPr marL="0" marR="0" lvl="0" indent="0" algn="l" defTabSz="914400" rtl="0" eaLnBrk="1" fontAlgn="base" latinLnBrk="0" hangingPunct="1">
              <a:lnSpc>
                <a:spcPct val="120000"/>
              </a:lnSpc>
              <a:spcBef>
                <a:spcPts val="0"/>
              </a:spcBef>
              <a:spcAft>
                <a:spcPts val="0"/>
              </a:spcAft>
              <a:buClrTx/>
              <a:buSzTx/>
              <a:buFontTx/>
              <a:buNone/>
              <a:defRPr/>
            </a:pPr>
            <a:r>
              <a:rPr kumimoji="0" lang="en-US" altLang="zh-CN" sz="48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7.4.5 </a:t>
            </a:r>
            <a:r>
              <a:rPr kumimoji="0" lang="zh-CN" altLang="en-US" sz="48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科学价值观</a:t>
            </a:r>
            <a:endParaRPr kumimoji="0" lang="zh-CN" altLang="en-US" sz="48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148483" name="Rectangle 3" descr="60%"/>
          <p:cNvSpPr>
            <a:spLocks noGrp="1" noChangeArrowheads="1"/>
          </p:cNvSpPr>
          <p:nvPr>
            <p:ph idx="1"/>
          </p:nvPr>
        </p:nvSpPr>
        <p:spPr>
          <a:xfrm>
            <a:off x="323850" y="1412875"/>
            <a:ext cx="8569325" cy="5111750"/>
          </a:xfrm>
          <a:pattFill prst="pct60">
            <a:fgClr>
              <a:srgbClr val="FFCC99"/>
            </a:fgClr>
            <a:bgClr>
              <a:schemeClr val="bg1"/>
            </a:bgClr>
          </a:pattFill>
        </p:spPr>
        <p:txBody>
          <a:bodyPr vert="horz" wrap="square" lIns="91440" tIns="45720" rIns="91440" bIns="45720" numCol="1" anchor="t" anchorCtr="0" compatLnSpc="1"/>
          <a:lstStyle/>
          <a:p>
            <a:pPr marL="342900" marR="0" lvl="0" indent="-342900" algn="l" defTabSz="914400" rtl="0" eaLnBrk="1" fontAlgn="base" latinLnBrk="0" hangingPunct="1">
              <a:lnSpc>
                <a:spcPct val="120000"/>
              </a:lnSpc>
              <a:spcBef>
                <a:spcPct val="50000"/>
              </a:spcBef>
              <a:spcAft>
                <a:spcPct val="0"/>
              </a:spcAft>
              <a:buClr>
                <a:schemeClr val="accent1"/>
              </a:buClr>
              <a:buSzPct val="65000"/>
              <a:buFont typeface="Wingdings" panose="05000000000000000000" pitchFamily="2" charset="2"/>
              <a:buChar char="n"/>
              <a:defRPr/>
            </a:pPr>
            <a:r>
              <a:rPr kumimoji="0" lang="zh-CN" altLang="en-US" sz="2800" b="1" i="0" u="none" strike="noStrike" kern="0" cap="none" spc="0" normalizeH="0" baseline="0" noProof="0" dirty="0" smtClean="0">
                <a:ln>
                  <a:noFill/>
                </a:ln>
                <a:solidFill>
                  <a:srgbClr val="C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自然科学、技术科学、人文社科的价值各不相同。</a:t>
            </a:r>
            <a:endParaRPr kumimoji="0" lang="zh-CN" altLang="en-US" sz="2800" b="1" i="0" u="none" strike="noStrike" kern="0" cap="none" spc="0" normalizeH="0" baseline="0" noProof="0" dirty="0" smtClean="0">
              <a:ln>
                <a:noFill/>
              </a:ln>
              <a:solidFill>
                <a:srgbClr val="C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50000"/>
              </a:spcBef>
              <a:spcAft>
                <a:spcPct val="0"/>
              </a:spcAft>
              <a:buClr>
                <a:schemeClr val="accent1"/>
              </a:buClr>
              <a:buSzPct val="65000"/>
              <a:buFont typeface="Wingdings" panose="05000000000000000000" pitchFamily="2" charset="2"/>
              <a:buChar char="n"/>
              <a:defRPr/>
            </a:pPr>
            <a:r>
              <a:rPr kumimoji="0" lang="zh-CN" altLang="en-US" sz="28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自然科学</a:t>
            </a:r>
            <a:r>
              <a:rPr kumimoji="0" lang="zh-CN" altLang="en-US" sz="2800" b="1" i="0" u="none" strike="noStrike" kern="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rPr>
              <a:t>的目的价值是认识世界</a:t>
            </a: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。要求：客观性、逻辑性和验证性。    （ 决</a:t>
            </a: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不是追求</a:t>
            </a:r>
            <a:r>
              <a:rPr kumimoji="0" lang="en-US" altLang="zh-CN" sz="2800" b="1" i="1"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SCI </a:t>
            </a:r>
            <a:r>
              <a:rPr kumimoji="0" lang="zh-CN" altLang="en-US" sz="2800" b="1" i="1"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1"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50000"/>
              </a:spcBef>
              <a:spcAft>
                <a:spcPct val="0"/>
              </a:spcAft>
              <a:buClr>
                <a:schemeClr val="accent1"/>
              </a:buClr>
              <a:buSzPct val="65000"/>
              <a:buFont typeface="Wingdings" panose="05000000000000000000" pitchFamily="2" charset="2"/>
              <a:buChar char="n"/>
              <a:defRPr/>
            </a:pPr>
            <a:r>
              <a:rPr kumimoji="0" lang="zh-CN" altLang="en-US" sz="28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技术科学</a:t>
            </a:r>
            <a:r>
              <a:rPr kumimoji="0" lang="zh-CN" altLang="en-US" sz="2800" b="1" i="0" u="none" strike="noStrike" kern="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rPr>
              <a:t>的目的价值是创造物质财富</a:t>
            </a: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，解决国民经济中的普遍性和难点性问题、解决生态问题、解决可持续生存发展中的技术问题。</a:t>
            </a:r>
            <a:endPar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50000"/>
              </a:spcBef>
              <a:spcAft>
                <a:spcPct val="0"/>
              </a:spcAft>
              <a:buClr>
                <a:schemeClr val="accent1"/>
              </a:buClr>
              <a:buSzPct val="65000"/>
              <a:buFont typeface="Wingdings" panose="05000000000000000000" pitchFamily="2" charset="2"/>
              <a:buChar char="n"/>
              <a:defRPr/>
            </a:pPr>
            <a:r>
              <a:rPr kumimoji="0" lang="zh-CN" altLang="en-US" sz="28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人文社科</a:t>
            </a:r>
            <a:r>
              <a:rPr kumimoji="0" lang="zh-CN" altLang="en-US" sz="2800" b="1" i="0" u="none" strike="noStrike" kern="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rPr>
              <a:t>的目的价值是尝试解决精神问题及社会问题</a:t>
            </a: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zh-CN" altLang="en-US" sz="28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8482"/>
                                        </p:tgtEl>
                                        <p:attrNameLst>
                                          <p:attrName>style.visibility</p:attrName>
                                        </p:attrNameLst>
                                      </p:cBhvr>
                                      <p:to>
                                        <p:strVal val="visible"/>
                                      </p:to>
                                    </p:set>
                                    <p:anim calcmode="lin" valueType="num">
                                      <p:cBhvr>
                                        <p:cTn id="7" dur="500" fill="hold"/>
                                        <p:tgtEl>
                                          <p:spTgt spid="148482"/>
                                        </p:tgtEl>
                                        <p:attrNameLst>
                                          <p:attrName>ppt_w</p:attrName>
                                        </p:attrNameLst>
                                      </p:cBhvr>
                                      <p:tavLst>
                                        <p:tav tm="0">
                                          <p:val>
                                            <p:fltVal val="0"/>
                                          </p:val>
                                        </p:tav>
                                        <p:tav tm="100000">
                                          <p:val>
                                            <p:strVal val="#ppt_w"/>
                                          </p:val>
                                        </p:tav>
                                      </p:tavLst>
                                    </p:anim>
                                    <p:anim calcmode="lin" valueType="num">
                                      <p:cBhvr>
                                        <p:cTn id="8" dur="500" fill="hold"/>
                                        <p:tgtEl>
                                          <p:spTgt spid="148482"/>
                                        </p:tgtEl>
                                        <p:attrNameLst>
                                          <p:attrName>ppt_h</p:attrName>
                                        </p:attrNameLst>
                                      </p:cBhvr>
                                      <p:tavLst>
                                        <p:tav tm="0">
                                          <p:val>
                                            <p:fltVal val="0"/>
                                          </p:val>
                                        </p:tav>
                                        <p:tav tm="100000">
                                          <p:val>
                                            <p:strVal val="#ppt_h"/>
                                          </p:val>
                                        </p:tav>
                                      </p:tavLst>
                                    </p:anim>
                                    <p:animEffect transition="in" filter="fade">
                                      <p:cBhvr>
                                        <p:cTn id="9" dur="500"/>
                                        <p:tgtEl>
                                          <p:spTgt spid="14848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8483">
                                            <p:bg/>
                                          </p:spTgt>
                                        </p:tgtEl>
                                        <p:attrNameLst>
                                          <p:attrName>style.visibility</p:attrName>
                                        </p:attrNameLst>
                                      </p:cBhvr>
                                      <p:to>
                                        <p:strVal val="visible"/>
                                      </p:to>
                                    </p:set>
                                    <p:animEffect transition="in" filter="fade">
                                      <p:cBhvr>
                                        <p:cTn id="13" dur="1000">
                                          <p:stCondLst>
                                            <p:cond delay="0"/>
                                          </p:stCondLst>
                                        </p:cTn>
                                        <p:tgtEl>
                                          <p:spTgt spid="148483">
                                            <p:bg/>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48483">
                                            <p:bg/>
                                          </p:spTgt>
                                        </p:tgtEl>
                                        <p:attrNameLst>
                                          <p:attrName>style.visibility</p:attrName>
                                        </p:attrNameLst>
                                      </p:cBhvr>
                                      <p:to>
                                        <p:strVal val="visible"/>
                                      </p:to>
                                    </p:set>
                                    <p:animEffect transition="in" filter="fade">
                                      <p:cBhvr>
                                        <p:cTn id="17" dur="1000">
                                          <p:stCondLst>
                                            <p:cond delay="0"/>
                                          </p:stCondLst>
                                        </p:cTn>
                                        <p:tgtEl>
                                          <p:spTgt spid="148483">
                                            <p:bg/>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148483">
                                            <p:bg/>
                                          </p:spTgt>
                                        </p:tgtEl>
                                        <p:attrNameLst>
                                          <p:attrName>style.visibility</p:attrName>
                                        </p:attrNameLst>
                                      </p:cBhvr>
                                      <p:to>
                                        <p:strVal val="visible"/>
                                      </p:to>
                                    </p:set>
                                    <p:animEffect transition="in" filter="fade">
                                      <p:cBhvr>
                                        <p:cTn id="21" dur="1000">
                                          <p:stCondLst>
                                            <p:cond delay="0"/>
                                          </p:stCondLst>
                                        </p:cTn>
                                        <p:tgtEl>
                                          <p:spTgt spid="148483">
                                            <p:bg/>
                                          </p:spTgt>
                                        </p:tgtEl>
                                      </p:cBhvr>
                                    </p:animEffect>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148483">
                                            <p:bg/>
                                          </p:spTgt>
                                        </p:tgtEl>
                                        <p:attrNameLst>
                                          <p:attrName>style.visibility</p:attrName>
                                        </p:attrNameLst>
                                      </p:cBhvr>
                                      <p:to>
                                        <p:strVal val="visible"/>
                                      </p:to>
                                    </p:set>
                                    <p:animEffect transition="in" filter="fade">
                                      <p:cBhvr>
                                        <p:cTn id="25" dur="1000">
                                          <p:stCondLst>
                                            <p:cond delay="0"/>
                                          </p:stCondLst>
                                        </p:cTn>
                                        <p:tgtEl>
                                          <p:spTgt spid="14848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2" grpId="0" animBg="1"/>
      <p:bldP spid="148483" grpId="0" animBg="1" build="p"/>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40962" name="Rectangle 2"/>
          <p:cNvSpPr>
            <a:spLocks noGrp="1" noChangeArrowheads="1"/>
          </p:cNvSpPr>
          <p:nvPr>
            <p:ph type="title"/>
          </p:nvPr>
        </p:nvSpPr>
        <p:spPr>
          <a:xfrm>
            <a:off x="457200" y="277813"/>
            <a:ext cx="8229600" cy="919163"/>
          </a:xfrm>
          <a:gradFill rotWithShape="1">
            <a:gsLst>
              <a:gs pos="0">
                <a:srgbClr val="FFFF99"/>
              </a:gs>
              <a:gs pos="100000">
                <a:srgbClr val="FFFF99">
                  <a:gamma/>
                  <a:shade val="46275"/>
                  <a:invGamma/>
                </a:srgbClr>
              </a:gs>
            </a:gsLst>
            <a:lin ang="5400000" scaled="1"/>
          </a:gradFill>
        </p:spPr>
        <p:txBody>
          <a:bodyPr vert="horz" wrap="square" lIns="91440" tIns="45720" rIns="91440" bIns="45720" numCol="1" anchor="t" anchorCtr="0" compatLnSpc="1"/>
          <a:lstStyle/>
          <a:p>
            <a:pPr marL="0" marR="0" lvl="0" indent="0" defTabSz="914400" rtl="0" eaLnBrk="1" fontAlgn="base" latinLnBrk="0" hangingPunct="1">
              <a:lnSpc>
                <a:spcPct val="100000"/>
              </a:lnSpc>
              <a:spcBef>
                <a:spcPct val="0"/>
              </a:spcBef>
              <a:spcAft>
                <a:spcPct val="0"/>
              </a:spcAft>
              <a:buClrTx/>
              <a:buSzTx/>
              <a:buFontTx/>
              <a:buNone/>
              <a:defRPr/>
            </a:pPr>
            <a:r>
              <a:rPr kumimoji="0" lang="zh-CN" altLang="en-US"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zh-CN" altLang="en-US" sz="48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思考：</a:t>
            </a:r>
            <a:r>
              <a:rPr kumimoji="0" lang="zh-CN" altLang="en-US" sz="4800" b="1" i="1" u="none" strike="noStrike" kern="0" cap="none" spc="0" normalizeH="0" baseline="0" noProof="0" dirty="0" smtClean="0">
                <a:ln>
                  <a:noFill/>
                </a:ln>
                <a:solidFill>
                  <a:srgbClr val="33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科学有没有祖国？</a:t>
            </a:r>
            <a:endParaRPr kumimoji="0" lang="zh-CN" altLang="en-US" sz="4800" b="1" i="1" u="none" strike="noStrike" kern="0" cap="none" spc="0" normalizeH="0" baseline="0" noProof="0" dirty="0" smtClean="0">
              <a:ln>
                <a:noFill/>
              </a:ln>
              <a:solidFill>
                <a:srgbClr val="33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40963" name="Rectangle 3" descr="信纸"/>
          <p:cNvSpPr>
            <a:spLocks noGrp="1" noChangeArrowheads="1"/>
          </p:cNvSpPr>
          <p:nvPr>
            <p:ph idx="1"/>
          </p:nvPr>
        </p:nvSpPr>
        <p:spPr>
          <a:xfrm>
            <a:off x="539750" y="1414463"/>
            <a:ext cx="8135938" cy="4894263"/>
          </a:xfrm>
          <a:blipFill dpi="0" rotWithShape="1">
            <a:blip r:embed="rId1" cstate="print"/>
            <a:srcRect/>
            <a:tile tx="0" ty="0" sx="100000" sy="100000" flip="none" algn="tl"/>
          </a:blipFill>
        </p:spPr>
        <p:txBody>
          <a:bodyPr vert="horz" wrap="square" lIns="91440" tIns="45720" rIns="91440" bIns="45720" numCol="1" anchor="t" anchorCtr="0" compatLnSpc="1"/>
          <a:lstStyle/>
          <a:p>
            <a:pPr marL="342900" marR="0" lvl="0" indent="-342900" algn="l" defTabSz="914400" rtl="0" eaLnBrk="1" fontAlgn="base" latinLnBrk="0" hangingPunct="1">
              <a:lnSpc>
                <a:spcPct val="150000"/>
              </a:lnSpc>
              <a:spcBef>
                <a:spcPct val="45000"/>
              </a:spcBef>
              <a:spcAft>
                <a:spcPct val="0"/>
              </a:spcAft>
              <a:buClr>
                <a:schemeClr val="accent1"/>
              </a:buClr>
              <a:buSzPct val="65000"/>
              <a:buFont typeface="Wingdings" panose="05000000000000000000" pitchFamily="2" charset="2"/>
              <a:buNone/>
              <a:defRPr/>
            </a:pPr>
            <a:r>
              <a:rPr kumimoji="0" lang="en-US" altLang="zh-CN" sz="33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cs typeface="+mn-cs"/>
              </a:rPr>
              <a:t>“</a:t>
            </a:r>
            <a:r>
              <a:rPr kumimoji="0" lang="zh-CN" altLang="en-US" sz="3300" b="1" i="0" u="none" strike="noStrike" kern="0" cap="none" spc="0" normalizeH="0" baseline="0" noProof="0" dirty="0" smtClean="0">
                <a:ln>
                  <a:noFill/>
                </a:ln>
                <a:solidFill>
                  <a:srgbClr val="000099"/>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科学无祖国”这一观点</a:t>
            </a:r>
            <a:r>
              <a:rPr kumimoji="0" lang="zh-CN" altLang="en-US" sz="3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的几个历史来源：</a:t>
            </a:r>
            <a:endParaRPr kumimoji="0" lang="zh-CN" altLang="en-US" sz="33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5000"/>
              </a:lnSpc>
              <a:spcBef>
                <a:spcPct val="45000"/>
              </a:spcBef>
              <a:spcAft>
                <a:spcPct val="0"/>
              </a:spcAft>
              <a:buClr>
                <a:schemeClr val="accent1"/>
              </a:buClr>
              <a:buSzPct val="65000"/>
              <a:buFont typeface="Wingdings" panose="05000000000000000000" pitchFamily="2" charset="2"/>
              <a:buChar char="n"/>
              <a:defRPr/>
            </a:pP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古希腊科学经过古罗马帝国传遍欧洲各国，在这些国家中科学价值是一致的。这是</a:t>
            </a:r>
            <a:r>
              <a:rPr kumimoji="0" lang="zh-CN" altLang="en-US" sz="2800" b="1" i="0" u="none" strike="noStrike" kern="0" cap="none" spc="0" normalizeH="0" baseline="0" noProof="0" dirty="0" smtClean="0">
                <a:ln>
                  <a:noFill/>
                </a:ln>
                <a:solidFill>
                  <a:srgbClr val="3333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欧洲中心论</a:t>
            </a: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5000"/>
              </a:lnSpc>
              <a:spcBef>
                <a:spcPct val="45000"/>
              </a:spcBef>
              <a:spcAft>
                <a:spcPct val="0"/>
              </a:spcAft>
              <a:buClr>
                <a:schemeClr val="accent1"/>
              </a:buClr>
              <a:buSzPct val="65000"/>
              <a:buFont typeface="Wingdings" panose="05000000000000000000" pitchFamily="2" charset="2"/>
              <a:buChar char="n"/>
              <a:defRPr/>
            </a:pPr>
            <a:r>
              <a:rPr kumimoji="0" lang="zh-CN" altLang="en-US" sz="2800" b="1" i="0" u="none" strike="noStrike" kern="0" cap="none" spc="0" normalizeH="0" baseline="0" noProof="0" dirty="0" smtClean="0">
                <a:ln>
                  <a:noFill/>
                </a:ln>
                <a:solidFill>
                  <a:srgbClr val="3333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犹太人在各国的影响</a:t>
            </a: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5000"/>
              </a:lnSpc>
              <a:spcBef>
                <a:spcPct val="45000"/>
              </a:spcBef>
              <a:spcAft>
                <a:spcPct val="0"/>
              </a:spcAft>
              <a:buClr>
                <a:schemeClr val="accent1"/>
              </a:buClr>
              <a:buSzPct val="65000"/>
              <a:buFont typeface="Wingdings" panose="05000000000000000000" pitchFamily="2" charset="2"/>
              <a:buChar char="n"/>
              <a:defRPr/>
            </a:pPr>
            <a:r>
              <a:rPr kumimoji="0" lang="en-US" altLang="zh-CN"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19</a:t>
            </a: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世纪欧洲</a:t>
            </a:r>
            <a:r>
              <a:rPr kumimoji="0" lang="zh-CN" altLang="en-US" sz="2800" b="1" i="0" u="none" strike="noStrike" kern="0" cap="none" spc="0" normalizeH="0" baseline="0" noProof="0" dirty="0" smtClean="0">
                <a:ln>
                  <a:noFill/>
                </a:ln>
                <a:solidFill>
                  <a:srgbClr val="3333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“世界主义”</a:t>
            </a: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在某些知识分子中的影响。</a:t>
            </a:r>
            <a:endPar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5000"/>
              </a:lnSpc>
              <a:spcBef>
                <a:spcPct val="45000"/>
              </a:spcBef>
              <a:spcAft>
                <a:spcPct val="0"/>
              </a:spcAft>
              <a:buClr>
                <a:schemeClr val="accent1"/>
              </a:buClr>
              <a:buSzPct val="65000"/>
              <a:buFont typeface="Wingdings" panose="05000000000000000000" pitchFamily="2" charset="2"/>
              <a:buChar char="n"/>
              <a:defRPr/>
            </a:pPr>
            <a:r>
              <a:rPr kumimoji="0" lang="zh-CN" altLang="en-US" sz="2800" b="1" i="0" u="none" strike="noStrike" kern="0" cap="none" spc="0" normalizeH="0" baseline="0" noProof="0" dirty="0" smtClean="0">
                <a:ln>
                  <a:noFill/>
                </a:ln>
                <a:solidFill>
                  <a:srgbClr val="3333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美国中心论</a:t>
            </a: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的影响。以此口号鼓励人才去美国、留美国，而不是报效祖国。</a:t>
            </a:r>
            <a:endPar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0962"/>
                                        </p:tgtEl>
                                        <p:attrNameLst>
                                          <p:attrName>style.visibility</p:attrName>
                                        </p:attrNameLst>
                                      </p:cBhvr>
                                      <p:to>
                                        <p:strVal val="visible"/>
                                      </p:to>
                                    </p:set>
                                    <p:anim calcmode="lin" valueType="num">
                                      <p:cBhvr>
                                        <p:cTn id="7" dur="500" fill="hold"/>
                                        <p:tgtEl>
                                          <p:spTgt spid="40962"/>
                                        </p:tgtEl>
                                        <p:attrNameLst>
                                          <p:attrName>ppt_w</p:attrName>
                                        </p:attrNameLst>
                                      </p:cBhvr>
                                      <p:tavLst>
                                        <p:tav tm="0">
                                          <p:val>
                                            <p:fltVal val="0"/>
                                          </p:val>
                                        </p:tav>
                                        <p:tav tm="100000">
                                          <p:val>
                                            <p:strVal val="#ppt_w"/>
                                          </p:val>
                                        </p:tav>
                                      </p:tavLst>
                                    </p:anim>
                                    <p:anim calcmode="lin" valueType="num">
                                      <p:cBhvr>
                                        <p:cTn id="8" dur="500" fill="hold"/>
                                        <p:tgtEl>
                                          <p:spTgt spid="40962"/>
                                        </p:tgtEl>
                                        <p:attrNameLst>
                                          <p:attrName>ppt_h</p:attrName>
                                        </p:attrNameLst>
                                      </p:cBhvr>
                                      <p:tavLst>
                                        <p:tav tm="0">
                                          <p:val>
                                            <p:fltVal val="0"/>
                                          </p:val>
                                        </p:tav>
                                        <p:tav tm="100000">
                                          <p:val>
                                            <p:strVal val="#ppt_h"/>
                                          </p:val>
                                        </p:tav>
                                      </p:tavLst>
                                    </p:anim>
                                    <p:animEffect transition="in" filter="fade">
                                      <p:cBhvr>
                                        <p:cTn id="9" dur="500"/>
                                        <p:tgtEl>
                                          <p:spTgt spid="4096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0963">
                                            <p:bg/>
                                          </p:spTgt>
                                        </p:tgtEl>
                                        <p:attrNameLst>
                                          <p:attrName>style.visibility</p:attrName>
                                        </p:attrNameLst>
                                      </p:cBhvr>
                                      <p:to>
                                        <p:strVal val="visible"/>
                                      </p:to>
                                    </p:set>
                                    <p:animEffect transition="in" filter="fade">
                                      <p:cBhvr>
                                        <p:cTn id="13" dur="1000">
                                          <p:stCondLst>
                                            <p:cond delay="0"/>
                                          </p:stCondLst>
                                        </p:cTn>
                                        <p:tgtEl>
                                          <p:spTgt spid="40963">
                                            <p:bg/>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40963">
                                            <p:bg/>
                                          </p:spTgt>
                                        </p:tgtEl>
                                        <p:attrNameLst>
                                          <p:attrName>style.visibility</p:attrName>
                                        </p:attrNameLst>
                                      </p:cBhvr>
                                      <p:to>
                                        <p:strVal val="visible"/>
                                      </p:to>
                                    </p:set>
                                    <p:animEffect transition="in" filter="fade">
                                      <p:cBhvr>
                                        <p:cTn id="17" dur="1000">
                                          <p:stCondLst>
                                            <p:cond delay="0"/>
                                          </p:stCondLst>
                                        </p:cTn>
                                        <p:tgtEl>
                                          <p:spTgt spid="40963">
                                            <p:bg/>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40963">
                                            <p:bg/>
                                          </p:spTgt>
                                        </p:tgtEl>
                                        <p:attrNameLst>
                                          <p:attrName>style.visibility</p:attrName>
                                        </p:attrNameLst>
                                      </p:cBhvr>
                                      <p:to>
                                        <p:strVal val="visible"/>
                                      </p:to>
                                    </p:set>
                                    <p:animEffect transition="in" filter="fade">
                                      <p:cBhvr>
                                        <p:cTn id="21" dur="1000">
                                          <p:stCondLst>
                                            <p:cond delay="0"/>
                                          </p:stCondLst>
                                        </p:cTn>
                                        <p:tgtEl>
                                          <p:spTgt spid="40963">
                                            <p:bg/>
                                          </p:spTgt>
                                        </p:tgtEl>
                                      </p:cBhvr>
                                    </p:animEffect>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40963">
                                            <p:bg/>
                                          </p:spTgt>
                                        </p:tgtEl>
                                        <p:attrNameLst>
                                          <p:attrName>style.visibility</p:attrName>
                                        </p:attrNameLst>
                                      </p:cBhvr>
                                      <p:to>
                                        <p:strVal val="visible"/>
                                      </p:to>
                                    </p:set>
                                    <p:animEffect transition="in" filter="fade">
                                      <p:cBhvr>
                                        <p:cTn id="25" dur="1000">
                                          <p:stCondLst>
                                            <p:cond delay="0"/>
                                          </p:stCondLst>
                                        </p:cTn>
                                        <p:tgtEl>
                                          <p:spTgt spid="40963">
                                            <p:bg/>
                                          </p:spTgt>
                                        </p:tgtEl>
                                      </p:cBhvr>
                                    </p:animEffect>
                                  </p:childTnLst>
                                </p:cTn>
                              </p:par>
                            </p:childTnLst>
                          </p:cTn>
                        </p:par>
                        <p:par>
                          <p:cTn id="26" fill="hold">
                            <p:stCondLst>
                              <p:cond delay="4500"/>
                            </p:stCondLst>
                            <p:childTnLst>
                              <p:par>
                                <p:cTn id="27" presetID="10" presetClass="entr" presetSubtype="0" fill="hold" grpId="0" nodeType="afterEffect">
                                  <p:stCondLst>
                                    <p:cond delay="0"/>
                                  </p:stCondLst>
                                  <p:childTnLst>
                                    <p:set>
                                      <p:cBhvr>
                                        <p:cTn id="28" dur="1" fill="hold">
                                          <p:stCondLst>
                                            <p:cond delay="0"/>
                                          </p:stCondLst>
                                        </p:cTn>
                                        <p:tgtEl>
                                          <p:spTgt spid="40963">
                                            <p:bg/>
                                          </p:spTgt>
                                        </p:tgtEl>
                                        <p:attrNameLst>
                                          <p:attrName>style.visibility</p:attrName>
                                        </p:attrNameLst>
                                      </p:cBhvr>
                                      <p:to>
                                        <p:strVal val="visible"/>
                                      </p:to>
                                    </p:set>
                                    <p:animEffect transition="in" filter="fade">
                                      <p:cBhvr>
                                        <p:cTn id="29" dur="1000">
                                          <p:stCondLst>
                                            <p:cond delay="0"/>
                                          </p:stCondLst>
                                        </p:cTn>
                                        <p:tgtEl>
                                          <p:spTgt spid="4096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bldLvl="0" animBg="1"/>
      <p:bldP spid="40963" grpId="0" animBg="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5" name="Rectangle 3"/>
          <p:cNvSpPr/>
          <p:nvPr/>
        </p:nvSpPr>
        <p:spPr>
          <a:xfrm>
            <a:off x="395605" y="1234440"/>
            <a:ext cx="8353425" cy="1852930"/>
          </a:xfrm>
          <a:prstGeom prst="rect">
            <a:avLst/>
          </a:prstGeom>
          <a:solidFill>
            <a:srgbClr val="00FFFF"/>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lnSpc>
                <a:spcPct val="120000"/>
              </a:lnSpc>
              <a:buClr>
                <a:srgbClr val="C00000"/>
              </a:buClr>
              <a:buSzTx/>
              <a:buFont typeface="Wingdings" panose="05000000000000000000" charset="0"/>
              <a:buChar char="p"/>
            </a:pPr>
            <a:r>
              <a:rPr lang="zh-CN" altLang="en-US" sz="1800" b="1" dirty="0">
                <a:latin typeface="Times New Roman" panose="02020603050405020304" pitchFamily="18" charset="0"/>
                <a:ea typeface="楷体_GB2312" pitchFamily="49" charset="-122"/>
              </a:rPr>
              <a:t> </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价值给人们提供了标准和判据，它影响人们如何评价行动。</a:t>
            </a:r>
            <a:endParaRPr lang="zh-CN" altLang="en-US"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1" algn="l" latinLnBrk="1">
              <a:lnSpc>
                <a:spcPct val="120000"/>
              </a:lnSpc>
              <a:buClr>
                <a:srgbClr val="C00000"/>
              </a:buClr>
              <a:buSzTx/>
              <a:buFont typeface="Wingdings" panose="05000000000000000000" pitchFamily="2" charset="2"/>
              <a:buChar char="ü"/>
            </a:pPr>
            <a:r>
              <a:rPr lang="zh-CN" altLang="en-US" sz="2000" b="1" dirty="0">
                <a:latin typeface="Times New Roman" panose="02020603050405020304" pitchFamily="18" charset="0"/>
                <a:ea typeface="楷体_GB2312" pitchFamily="49"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用以评价和确定真、善、美和假、恶、丑；</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lvl="1" algn="l" latinLnBrk="1">
              <a:lnSpc>
                <a:spcPct val="120000"/>
              </a:lnSpc>
              <a:buClr>
                <a:srgbClr val="C00000"/>
              </a:buClr>
              <a:buSzTx/>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人们表达价值判断或者道德判断时往往会“定式化”；</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lvl="1" algn="l" latinLnBrk="1">
              <a:lnSpc>
                <a:spcPct val="120000"/>
              </a:lnSpc>
              <a:buClr>
                <a:srgbClr val="C00000"/>
              </a:buClr>
              <a:buSzTx/>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价值规定了“希望”什么和“不希望”什么。这方面经常遇到如下价值观念：</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7876" name="Rectangle 4"/>
          <p:cNvSpPr/>
          <p:nvPr/>
        </p:nvSpPr>
        <p:spPr>
          <a:xfrm>
            <a:off x="382905" y="3185795"/>
            <a:ext cx="8375650" cy="3479165"/>
          </a:xfrm>
          <a:prstGeom prst="rect">
            <a:avLst/>
          </a:prstGeom>
          <a:solidFill>
            <a:srgbClr val="FFFF99"/>
          </a:solidFill>
          <a:ln w="22225" cap="flat" cmpd="sng">
            <a:solidFill>
              <a:srgbClr val="3366FF"/>
            </a:solidFill>
            <a:prstDash val="solid"/>
            <a:miter/>
            <a:headEnd type="none" w="med" len="med"/>
            <a:tailEnd type="none" w="med" len="med"/>
          </a:ln>
        </p:spPr>
        <p:txBody>
          <a:bodyPr lIns="54000" rIns="54000" anchor="ctr"/>
          <a:lstStyle/>
          <a:p>
            <a:pPr marL="342900" indent="-342900" algn="l" latinLnBrk="1">
              <a:lnSpc>
                <a:spcPct val="100000"/>
              </a:lnSpc>
              <a:buClr>
                <a:srgbClr val="C00000"/>
              </a:buClr>
              <a:buSzPct val="85000"/>
              <a:buFont typeface="Wingdings" panose="05000000000000000000" charset="0"/>
              <a:buChar char="p"/>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谦虚自省是最重要的美德</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张扬是美德。</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00000"/>
              </a:lnSpc>
              <a:buClr>
                <a:srgbClr val="C00000"/>
              </a:buClr>
              <a:buSzPct val="85000"/>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爱是奉献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 利用 / 征服。</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00000"/>
              </a:lnSpc>
              <a:buClr>
                <a:srgbClr val="C00000"/>
              </a:buClr>
              <a:buSzPct val="85000"/>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爱是填补空虚，爱是强势征服。</a:t>
            </a:r>
            <a:endParaRPr lang="zh-CN" altLang="en-US" sz="2000"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00000"/>
              </a:lnSpc>
              <a:buClr>
                <a:srgbClr val="C00000"/>
              </a:buClr>
              <a:buSzPct val="85000"/>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年轻人吃苦是正常的，吃苦是福。遇到挫折是正常的，要百折不挠。</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00000"/>
              </a:lnSpc>
              <a:buClr>
                <a:srgbClr val="C00000"/>
              </a:buClr>
              <a:buSzPct val="85000"/>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道德决定了是否</a:t>
            </a:r>
            <a:r>
              <a:rPr lang="zh-CN" altLang="en-US" sz="2000"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爱闹 / 爱哭 / 爱斗 / 爱懒。</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00000"/>
              </a:lnSpc>
              <a:buClr>
                <a:srgbClr val="C00000"/>
              </a:buClr>
              <a:buSzPct val="85000"/>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自由意味着责任感</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 </a:t>
            </a:r>
            <a:r>
              <a:rPr lang="zh-CN" altLang="en-US" sz="2000"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是自由放纵。</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00000"/>
              </a:lnSpc>
              <a:buClr>
                <a:srgbClr val="C00000"/>
              </a:buClr>
              <a:buSzPct val="85000"/>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接受不义之财是犯罪</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 </a:t>
            </a:r>
            <a:r>
              <a:rPr lang="zh-CN" altLang="en-US" sz="2000"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可以接受。</a:t>
            </a:r>
            <a:endParaRPr lang="zh-CN" altLang="en-US" sz="2000"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00000"/>
              </a:lnSpc>
              <a:buClr>
                <a:srgbClr val="C00000"/>
              </a:buClr>
              <a:buSzPct val="85000"/>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贪婪是犯罪之源。懒惰是腐败之源。嫉妒是害人之源。</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00000"/>
              </a:lnSpc>
              <a:buClr>
                <a:srgbClr val="C00000"/>
              </a:buClr>
              <a:buSzPct val="85000"/>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己所不欲，勿施于人。</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（己之所欲，勿强于人）</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00000"/>
              </a:lnSpc>
              <a:buClr>
                <a:srgbClr val="C00000"/>
              </a:buClr>
              <a:buSzPct val="85000"/>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自由是放纵之源。离婚自由</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 会伤害三代人。</a:t>
            </a:r>
            <a:endParaRPr lang="zh-CN" altLang="en-US" sz="2000"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lnSpc>
                <a:spcPct val="100000"/>
              </a:lnSpc>
              <a:buClr>
                <a:srgbClr val="C00000"/>
              </a:buClr>
              <a:buSzPct val="85000"/>
              <a:buFont typeface="Wingdings" panose="05000000000000000000" charset="0"/>
              <a:buChar char="p"/>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美是善良心灵的体现。美是纯洁、高尚、和谐</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 是虚荣的化妆。</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531" name="Rectangle 2"/>
          <p:cNvSpPr>
            <a:spLocks noChangeArrowheads="1"/>
          </p:cNvSpPr>
          <p:nvPr/>
        </p:nvSpPr>
        <p:spPr bwMode="auto">
          <a:xfrm>
            <a:off x="372110" y="227965"/>
            <a:ext cx="8520430" cy="849630"/>
          </a:xfrm>
          <a:prstGeom prst="rect">
            <a:avLst/>
          </a:prstGeom>
          <a:solidFill>
            <a:schemeClr val="accent2"/>
          </a:solidFill>
          <a:ln w="9525">
            <a:noFill/>
            <a:miter lim="800000"/>
          </a:ln>
          <a:effectLst>
            <a:outerShdw dist="107763" dir="2700000" algn="ctr" rotWithShape="0">
              <a:schemeClr val="bg2">
                <a:alpha val="50000"/>
              </a:schemeClr>
            </a:outerShdw>
          </a:effectLst>
        </p:spPr>
        <p:txBody>
          <a:bodyPr anchor="ctr" anchorCtr="1"/>
          <a:lstStyle/>
          <a:p>
            <a:pPr marL="0" marR="0" lvl="0" indent="0" algn="ctr" defTabSz="914400" rtl="0" eaLnBrk="0" fontAlgn="ctr" latinLnBrk="0" hangingPunct="0">
              <a:lnSpc>
                <a:spcPct val="100000"/>
              </a:lnSpc>
              <a:spcBef>
                <a:spcPct val="0"/>
              </a:spcBef>
              <a:spcAft>
                <a:spcPct val="0"/>
              </a:spcAft>
              <a:buClrTx/>
              <a:buSzTx/>
              <a:buFontTx/>
              <a:buNone/>
              <a:defRPr/>
            </a:pPr>
            <a:r>
              <a:rPr lang="en-US" altLang="zh-CN" sz="4400" b="1" noProof="0" smtClean="0">
                <a:ln>
                  <a:noFill/>
                </a:ln>
                <a:solidFill>
                  <a:schemeClr val="bg1"/>
                </a:solidFill>
                <a:effectLst/>
                <a:uLnTx/>
                <a:uFillTx/>
                <a:latin typeface="微软雅黑" panose="020B0503020204020204" pitchFamily="34" charset="-122"/>
                <a:ea typeface="微软雅黑" panose="020B0503020204020204" pitchFamily="34" charset="-122"/>
                <a:sym typeface="+mn-ea"/>
              </a:rPr>
              <a:t>7.1 </a:t>
            </a:r>
            <a:r>
              <a:rPr lang="zh-CN" altLang="en-US" sz="4400" b="1" noProof="0" smtClean="0">
                <a:ln>
                  <a:noFill/>
                </a:ln>
                <a:solidFill>
                  <a:schemeClr val="bg1"/>
                </a:solidFill>
                <a:effectLst/>
                <a:uLnTx/>
                <a:uFillTx/>
                <a:latin typeface="微软雅黑" panose="020B0503020204020204" pitchFamily="34" charset="-122"/>
                <a:ea typeface="微软雅黑" panose="020B0503020204020204" pitchFamily="34" charset="-122"/>
                <a:sym typeface="+mn-ea"/>
              </a:rPr>
              <a:t>文化中包含的价值观念</a:t>
            </a:r>
            <a:endParaRPr kumimoji="0" lang="zh-CN" altLang="en-US" sz="4400" b="1" i="0" u="none" strike="noStrike" kern="120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 name="灯片编号占位符 1"/>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207875">
                                            <p:bg/>
                                          </p:spTgt>
                                        </p:tgtEl>
                                        <p:attrNameLst>
                                          <p:attrName>style.visibility</p:attrName>
                                        </p:attrNameLst>
                                      </p:cBhvr>
                                      <p:to>
                                        <p:strVal val="visible"/>
                                      </p:to>
                                    </p:set>
                                    <p:animEffect transition="in" filter="blinds(vertical)">
                                      <p:cBhvr>
                                        <p:cTn id="7" dur="500"/>
                                        <p:tgtEl>
                                          <p:spTgt spid="207875">
                                            <p:bg/>
                                          </p:spTgt>
                                        </p:tgtEl>
                                      </p:cBhvr>
                                    </p:animEffect>
                                  </p:childTnLst>
                                </p:cTn>
                              </p:par>
                              <p:par>
                                <p:cTn id="8" presetID="3" presetClass="entr" presetSubtype="5" fill="hold" grpId="0" nodeType="withEffect">
                                  <p:stCondLst>
                                    <p:cond delay="0"/>
                                  </p:stCondLst>
                                  <p:childTnLst>
                                    <p:set>
                                      <p:cBhvr>
                                        <p:cTn id="9" dur="1" fill="hold">
                                          <p:stCondLst>
                                            <p:cond delay="0"/>
                                          </p:stCondLst>
                                        </p:cTn>
                                        <p:tgtEl>
                                          <p:spTgt spid="207875">
                                            <p:txEl>
                                              <p:pRg st="0" end="0"/>
                                            </p:txEl>
                                          </p:spTgt>
                                        </p:tgtEl>
                                        <p:attrNameLst>
                                          <p:attrName>style.visibility</p:attrName>
                                        </p:attrNameLst>
                                      </p:cBhvr>
                                      <p:to>
                                        <p:strVal val="visible"/>
                                      </p:to>
                                    </p:set>
                                    <p:animEffect transition="in" filter="blinds(vertical)">
                                      <p:cBhvr>
                                        <p:cTn id="10" dur="500"/>
                                        <p:tgtEl>
                                          <p:spTgt spid="207875">
                                            <p:txEl>
                                              <p:pRg st="0" end="0"/>
                                            </p:txEl>
                                          </p:spTgt>
                                        </p:tgtEl>
                                      </p:cBhvr>
                                    </p:animEffect>
                                  </p:childTnLst>
                                </p:cTn>
                              </p:par>
                              <p:par>
                                <p:cTn id="11" presetID="3" presetClass="entr" presetSubtype="5" fill="hold" grpId="0" nodeType="withEffect">
                                  <p:stCondLst>
                                    <p:cond delay="0"/>
                                  </p:stCondLst>
                                  <p:childTnLst>
                                    <p:set>
                                      <p:cBhvr>
                                        <p:cTn id="12" dur="1" fill="hold">
                                          <p:stCondLst>
                                            <p:cond delay="0"/>
                                          </p:stCondLst>
                                        </p:cTn>
                                        <p:tgtEl>
                                          <p:spTgt spid="207875">
                                            <p:txEl>
                                              <p:pRg st="1" end="1"/>
                                            </p:txEl>
                                          </p:spTgt>
                                        </p:tgtEl>
                                        <p:attrNameLst>
                                          <p:attrName>style.visibility</p:attrName>
                                        </p:attrNameLst>
                                      </p:cBhvr>
                                      <p:to>
                                        <p:strVal val="visible"/>
                                      </p:to>
                                    </p:set>
                                    <p:animEffect transition="in" filter="blinds(vertical)">
                                      <p:cBhvr>
                                        <p:cTn id="13" dur="500"/>
                                        <p:tgtEl>
                                          <p:spTgt spid="207875">
                                            <p:txEl>
                                              <p:pRg st="1" end="1"/>
                                            </p:txEl>
                                          </p:spTgt>
                                        </p:tgtEl>
                                      </p:cBhvr>
                                    </p:animEffect>
                                  </p:childTnLst>
                                </p:cTn>
                              </p:par>
                              <p:par>
                                <p:cTn id="14" presetID="3" presetClass="entr" presetSubtype="5" fill="hold" grpId="0" nodeType="withEffect">
                                  <p:stCondLst>
                                    <p:cond delay="0"/>
                                  </p:stCondLst>
                                  <p:childTnLst>
                                    <p:set>
                                      <p:cBhvr>
                                        <p:cTn id="15" dur="1" fill="hold">
                                          <p:stCondLst>
                                            <p:cond delay="0"/>
                                          </p:stCondLst>
                                        </p:cTn>
                                        <p:tgtEl>
                                          <p:spTgt spid="207875">
                                            <p:txEl>
                                              <p:pRg st="2" end="2"/>
                                            </p:txEl>
                                          </p:spTgt>
                                        </p:tgtEl>
                                        <p:attrNameLst>
                                          <p:attrName>style.visibility</p:attrName>
                                        </p:attrNameLst>
                                      </p:cBhvr>
                                      <p:to>
                                        <p:strVal val="visible"/>
                                      </p:to>
                                    </p:set>
                                    <p:animEffect transition="in" filter="blinds(vertical)">
                                      <p:cBhvr>
                                        <p:cTn id="16" dur="500"/>
                                        <p:tgtEl>
                                          <p:spTgt spid="207875">
                                            <p:txEl>
                                              <p:pRg st="2" end="2"/>
                                            </p:txEl>
                                          </p:spTgt>
                                        </p:tgtEl>
                                      </p:cBhvr>
                                    </p:animEffect>
                                  </p:childTnLst>
                                </p:cTn>
                              </p:par>
                              <p:par>
                                <p:cTn id="17" presetID="3" presetClass="entr" presetSubtype="5" fill="hold" grpId="0" nodeType="withEffect">
                                  <p:stCondLst>
                                    <p:cond delay="0"/>
                                  </p:stCondLst>
                                  <p:childTnLst>
                                    <p:set>
                                      <p:cBhvr>
                                        <p:cTn id="18" dur="1" fill="hold">
                                          <p:stCondLst>
                                            <p:cond delay="0"/>
                                          </p:stCondLst>
                                        </p:cTn>
                                        <p:tgtEl>
                                          <p:spTgt spid="207875">
                                            <p:txEl>
                                              <p:pRg st="3" end="3"/>
                                            </p:txEl>
                                          </p:spTgt>
                                        </p:tgtEl>
                                        <p:attrNameLst>
                                          <p:attrName>style.visibility</p:attrName>
                                        </p:attrNameLst>
                                      </p:cBhvr>
                                      <p:to>
                                        <p:strVal val="visible"/>
                                      </p:to>
                                    </p:set>
                                    <p:animEffect transition="in" filter="blinds(vertical)">
                                      <p:cBhvr>
                                        <p:cTn id="19" dur="500"/>
                                        <p:tgtEl>
                                          <p:spTgt spid="20787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0" presetClass="entr" presetSubtype="0" fill="hold" grpId="0" nodeType="clickEffect">
                                  <p:stCondLst>
                                    <p:cond delay="0"/>
                                  </p:stCondLst>
                                  <p:childTnLst>
                                    <p:set>
                                      <p:cBhvr>
                                        <p:cTn id="23" dur="1" fill="hold">
                                          <p:stCondLst>
                                            <p:cond delay="0"/>
                                          </p:stCondLst>
                                        </p:cTn>
                                        <p:tgtEl>
                                          <p:spTgt spid="207876">
                                            <p:bg/>
                                          </p:spTgt>
                                        </p:tgtEl>
                                        <p:attrNameLst>
                                          <p:attrName>style.visibility</p:attrName>
                                        </p:attrNameLst>
                                      </p:cBhvr>
                                      <p:to>
                                        <p:strVal val="visible"/>
                                      </p:to>
                                    </p:set>
                                    <p:animEffect transition="in" filter="wedge">
                                      <p:cBhvr>
                                        <p:cTn id="24" dur="500"/>
                                        <p:tgtEl>
                                          <p:spTgt spid="207876">
                                            <p:bg/>
                                          </p:spTgt>
                                        </p:tgtEl>
                                      </p:cBhvr>
                                    </p:animEffect>
                                  </p:childTnLst>
                                </p:cTn>
                              </p:par>
                            </p:childTnLst>
                          </p:cTn>
                        </p:par>
                        <p:par>
                          <p:cTn id="25" fill="hold">
                            <p:stCondLst>
                              <p:cond delay="500"/>
                            </p:stCondLst>
                            <p:childTnLst>
                              <p:par>
                                <p:cTn id="26" presetID="17" presetClass="entr" presetSubtype="10" fill="hold" grpId="0" nodeType="afterEffect">
                                  <p:stCondLst>
                                    <p:cond delay="0"/>
                                  </p:stCondLst>
                                  <p:childTnLst>
                                    <p:set>
                                      <p:cBhvr>
                                        <p:cTn id="27" dur="1" fill="hold">
                                          <p:stCondLst>
                                            <p:cond delay="0"/>
                                          </p:stCondLst>
                                        </p:cTn>
                                        <p:tgtEl>
                                          <p:spTgt spid="207876">
                                            <p:txEl>
                                              <p:pRg st="0" end="0"/>
                                            </p:txEl>
                                          </p:spTgt>
                                        </p:tgtEl>
                                        <p:attrNameLst>
                                          <p:attrName>style.visibility</p:attrName>
                                        </p:attrNameLst>
                                      </p:cBhvr>
                                      <p:to>
                                        <p:strVal val="visible"/>
                                      </p:to>
                                    </p:set>
                                    <p:anim calcmode="lin" valueType="num">
                                      <p:cBhvr>
                                        <p:cTn id="28" dur="500" fill="hold"/>
                                        <p:tgtEl>
                                          <p:spTgt spid="207876">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07876">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7" presetClass="entr" presetSubtype="10" fill="hold" grpId="0" nodeType="clickEffect">
                                  <p:stCondLst>
                                    <p:cond delay="0"/>
                                  </p:stCondLst>
                                  <p:childTnLst>
                                    <p:set>
                                      <p:cBhvr>
                                        <p:cTn id="33" dur="1" fill="hold">
                                          <p:stCondLst>
                                            <p:cond delay="0"/>
                                          </p:stCondLst>
                                        </p:cTn>
                                        <p:tgtEl>
                                          <p:spTgt spid="207876">
                                            <p:txEl>
                                              <p:pRg st="1" end="1"/>
                                            </p:txEl>
                                          </p:spTgt>
                                        </p:tgtEl>
                                        <p:attrNameLst>
                                          <p:attrName>style.visibility</p:attrName>
                                        </p:attrNameLst>
                                      </p:cBhvr>
                                      <p:to>
                                        <p:strVal val="visible"/>
                                      </p:to>
                                    </p:set>
                                    <p:anim calcmode="lin" valueType="num">
                                      <p:cBhvr>
                                        <p:cTn id="34" dur="500" fill="hold"/>
                                        <p:tgtEl>
                                          <p:spTgt spid="207876">
                                            <p:txEl>
                                              <p:pRg st="1" end="1"/>
                                            </p:txEl>
                                          </p:spTgt>
                                        </p:tgtEl>
                                        <p:attrNameLst>
                                          <p:attrName>ppt_w</p:attrName>
                                        </p:attrNameLst>
                                      </p:cBhvr>
                                      <p:tavLst>
                                        <p:tav tm="0">
                                          <p:val>
                                            <p:fltVal val="0"/>
                                          </p:val>
                                        </p:tav>
                                        <p:tav tm="100000">
                                          <p:val>
                                            <p:strVal val="#ppt_w"/>
                                          </p:val>
                                        </p:tav>
                                      </p:tavLst>
                                    </p:anim>
                                    <p:anim calcmode="lin" valueType="num">
                                      <p:cBhvr>
                                        <p:cTn id="35" dur="500" fill="hold"/>
                                        <p:tgtEl>
                                          <p:spTgt spid="207876">
                                            <p:txEl>
                                              <p:pRg st="1" end="1"/>
                                            </p:txEl>
                                          </p:spTgt>
                                        </p:tgtEl>
                                        <p:attrNameLst>
                                          <p:attrName>ppt_h</p:attrName>
                                        </p:attrNameLst>
                                      </p:cBhvr>
                                      <p:tavLst>
                                        <p:tav tm="0">
                                          <p:val>
                                            <p:strVal val="#ppt_h"/>
                                          </p:val>
                                        </p:tav>
                                        <p:tav tm="100000">
                                          <p:val>
                                            <p:strVal val="#ppt_h"/>
                                          </p:val>
                                        </p:tav>
                                      </p:tavLst>
                                    </p:anim>
                                  </p:childTnLst>
                                </p:cTn>
                              </p:par>
                            </p:childTnLst>
                          </p:cTn>
                        </p:par>
                        <p:par>
                          <p:cTn id="36" fill="hold">
                            <p:stCondLst>
                              <p:cond delay="500"/>
                            </p:stCondLst>
                            <p:childTnLst>
                              <p:par>
                                <p:cTn id="37" presetID="17" presetClass="entr" presetSubtype="10" fill="hold" grpId="0" nodeType="afterEffect">
                                  <p:stCondLst>
                                    <p:cond delay="0"/>
                                  </p:stCondLst>
                                  <p:childTnLst>
                                    <p:set>
                                      <p:cBhvr>
                                        <p:cTn id="38" dur="1" fill="hold">
                                          <p:stCondLst>
                                            <p:cond delay="0"/>
                                          </p:stCondLst>
                                        </p:cTn>
                                        <p:tgtEl>
                                          <p:spTgt spid="207876">
                                            <p:txEl>
                                              <p:pRg st="2" end="2"/>
                                            </p:txEl>
                                          </p:spTgt>
                                        </p:tgtEl>
                                        <p:attrNameLst>
                                          <p:attrName>style.visibility</p:attrName>
                                        </p:attrNameLst>
                                      </p:cBhvr>
                                      <p:to>
                                        <p:strVal val="visible"/>
                                      </p:to>
                                    </p:set>
                                    <p:anim calcmode="lin" valueType="num">
                                      <p:cBhvr>
                                        <p:cTn id="39" dur="500" fill="hold"/>
                                        <p:tgtEl>
                                          <p:spTgt spid="207876">
                                            <p:txEl>
                                              <p:pRg st="2" end="2"/>
                                            </p:txEl>
                                          </p:spTgt>
                                        </p:tgtEl>
                                        <p:attrNameLst>
                                          <p:attrName>ppt_w</p:attrName>
                                        </p:attrNameLst>
                                      </p:cBhvr>
                                      <p:tavLst>
                                        <p:tav tm="0">
                                          <p:val>
                                            <p:fltVal val="0"/>
                                          </p:val>
                                        </p:tav>
                                        <p:tav tm="100000">
                                          <p:val>
                                            <p:strVal val="#ppt_w"/>
                                          </p:val>
                                        </p:tav>
                                      </p:tavLst>
                                    </p:anim>
                                    <p:anim calcmode="lin" valueType="num">
                                      <p:cBhvr>
                                        <p:cTn id="40" dur="500" fill="hold"/>
                                        <p:tgtEl>
                                          <p:spTgt spid="207876">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7" presetClass="entr" presetSubtype="10" fill="hold" grpId="0" nodeType="clickEffect">
                                  <p:stCondLst>
                                    <p:cond delay="0"/>
                                  </p:stCondLst>
                                  <p:childTnLst>
                                    <p:set>
                                      <p:cBhvr>
                                        <p:cTn id="44" dur="1" fill="hold">
                                          <p:stCondLst>
                                            <p:cond delay="0"/>
                                          </p:stCondLst>
                                        </p:cTn>
                                        <p:tgtEl>
                                          <p:spTgt spid="207876">
                                            <p:txEl>
                                              <p:pRg st="3" end="3"/>
                                            </p:txEl>
                                          </p:spTgt>
                                        </p:tgtEl>
                                        <p:attrNameLst>
                                          <p:attrName>style.visibility</p:attrName>
                                        </p:attrNameLst>
                                      </p:cBhvr>
                                      <p:to>
                                        <p:strVal val="visible"/>
                                      </p:to>
                                    </p:set>
                                    <p:anim calcmode="lin" valueType="num">
                                      <p:cBhvr>
                                        <p:cTn id="45" dur="500" fill="hold"/>
                                        <p:tgtEl>
                                          <p:spTgt spid="207876">
                                            <p:txEl>
                                              <p:pRg st="3" end="3"/>
                                            </p:txEl>
                                          </p:spTgt>
                                        </p:tgtEl>
                                        <p:attrNameLst>
                                          <p:attrName>ppt_w</p:attrName>
                                        </p:attrNameLst>
                                      </p:cBhvr>
                                      <p:tavLst>
                                        <p:tav tm="0">
                                          <p:val>
                                            <p:fltVal val="0"/>
                                          </p:val>
                                        </p:tav>
                                        <p:tav tm="100000">
                                          <p:val>
                                            <p:strVal val="#ppt_w"/>
                                          </p:val>
                                        </p:tav>
                                      </p:tavLst>
                                    </p:anim>
                                    <p:anim calcmode="lin" valueType="num">
                                      <p:cBhvr>
                                        <p:cTn id="46" dur="500" fill="hold"/>
                                        <p:tgtEl>
                                          <p:spTgt spid="207876">
                                            <p:txEl>
                                              <p:pRg st="3" end="3"/>
                                            </p:txEl>
                                          </p:spTgt>
                                        </p:tgtEl>
                                        <p:attrNameLst>
                                          <p:attrName>ppt_h</p:attrName>
                                        </p:attrNameLst>
                                      </p:cBhvr>
                                      <p:tavLst>
                                        <p:tav tm="0">
                                          <p:val>
                                            <p:strVal val="#ppt_h"/>
                                          </p:val>
                                        </p:tav>
                                        <p:tav tm="100000">
                                          <p:val>
                                            <p:strVal val="#ppt_h"/>
                                          </p:val>
                                        </p:tav>
                                      </p:tavLst>
                                    </p:anim>
                                  </p:childTnLst>
                                </p:cTn>
                              </p:par>
                            </p:childTnLst>
                          </p:cTn>
                        </p:par>
                        <p:par>
                          <p:cTn id="47" fill="hold">
                            <p:stCondLst>
                              <p:cond delay="500"/>
                            </p:stCondLst>
                            <p:childTnLst>
                              <p:par>
                                <p:cTn id="48" presetID="17" presetClass="entr" presetSubtype="10" fill="hold" grpId="0" nodeType="afterEffect">
                                  <p:stCondLst>
                                    <p:cond delay="0"/>
                                  </p:stCondLst>
                                  <p:childTnLst>
                                    <p:set>
                                      <p:cBhvr>
                                        <p:cTn id="49" dur="1" fill="hold">
                                          <p:stCondLst>
                                            <p:cond delay="0"/>
                                          </p:stCondLst>
                                        </p:cTn>
                                        <p:tgtEl>
                                          <p:spTgt spid="207876">
                                            <p:txEl>
                                              <p:pRg st="4" end="4"/>
                                            </p:txEl>
                                          </p:spTgt>
                                        </p:tgtEl>
                                        <p:attrNameLst>
                                          <p:attrName>style.visibility</p:attrName>
                                        </p:attrNameLst>
                                      </p:cBhvr>
                                      <p:to>
                                        <p:strVal val="visible"/>
                                      </p:to>
                                    </p:set>
                                    <p:anim calcmode="lin" valueType="num">
                                      <p:cBhvr>
                                        <p:cTn id="50" dur="500" fill="hold"/>
                                        <p:tgtEl>
                                          <p:spTgt spid="207876">
                                            <p:txEl>
                                              <p:pRg st="4" end="4"/>
                                            </p:txEl>
                                          </p:spTgt>
                                        </p:tgtEl>
                                        <p:attrNameLst>
                                          <p:attrName>ppt_w</p:attrName>
                                        </p:attrNameLst>
                                      </p:cBhvr>
                                      <p:tavLst>
                                        <p:tav tm="0">
                                          <p:val>
                                            <p:fltVal val="0"/>
                                          </p:val>
                                        </p:tav>
                                        <p:tav tm="100000">
                                          <p:val>
                                            <p:strVal val="#ppt_w"/>
                                          </p:val>
                                        </p:tav>
                                      </p:tavLst>
                                    </p:anim>
                                    <p:anim calcmode="lin" valueType="num">
                                      <p:cBhvr>
                                        <p:cTn id="51" dur="500" fill="hold"/>
                                        <p:tgtEl>
                                          <p:spTgt spid="207876">
                                            <p:txEl>
                                              <p:pRg st="4" end="4"/>
                                            </p:txEl>
                                          </p:spTgt>
                                        </p:tgtEl>
                                        <p:attrNameLst>
                                          <p:attrName>ppt_h</p:attrName>
                                        </p:attrNameLst>
                                      </p:cBhvr>
                                      <p:tavLst>
                                        <p:tav tm="0">
                                          <p:val>
                                            <p:strVal val="#ppt_h"/>
                                          </p:val>
                                        </p:tav>
                                        <p:tav tm="100000">
                                          <p:val>
                                            <p:strVal val="#ppt_h"/>
                                          </p:val>
                                        </p:tav>
                                      </p:tavLst>
                                    </p:anim>
                                  </p:childTnLst>
                                </p:cTn>
                              </p:par>
                            </p:childTnLst>
                          </p:cTn>
                        </p:par>
                        <p:par>
                          <p:cTn id="52" fill="hold">
                            <p:stCondLst>
                              <p:cond delay="1000"/>
                            </p:stCondLst>
                            <p:childTnLst>
                              <p:par>
                                <p:cTn id="53" presetID="17" presetClass="entr" presetSubtype="10" fill="hold" grpId="0" nodeType="afterEffect">
                                  <p:stCondLst>
                                    <p:cond delay="0"/>
                                  </p:stCondLst>
                                  <p:childTnLst>
                                    <p:set>
                                      <p:cBhvr>
                                        <p:cTn id="54" dur="1" fill="hold">
                                          <p:stCondLst>
                                            <p:cond delay="0"/>
                                          </p:stCondLst>
                                        </p:cTn>
                                        <p:tgtEl>
                                          <p:spTgt spid="207876">
                                            <p:txEl>
                                              <p:pRg st="5" end="5"/>
                                            </p:txEl>
                                          </p:spTgt>
                                        </p:tgtEl>
                                        <p:attrNameLst>
                                          <p:attrName>style.visibility</p:attrName>
                                        </p:attrNameLst>
                                      </p:cBhvr>
                                      <p:to>
                                        <p:strVal val="visible"/>
                                      </p:to>
                                    </p:set>
                                    <p:anim calcmode="lin" valueType="num">
                                      <p:cBhvr>
                                        <p:cTn id="55" dur="500" fill="hold"/>
                                        <p:tgtEl>
                                          <p:spTgt spid="207876">
                                            <p:txEl>
                                              <p:pRg st="5" end="5"/>
                                            </p:txEl>
                                          </p:spTgt>
                                        </p:tgtEl>
                                        <p:attrNameLst>
                                          <p:attrName>ppt_w</p:attrName>
                                        </p:attrNameLst>
                                      </p:cBhvr>
                                      <p:tavLst>
                                        <p:tav tm="0">
                                          <p:val>
                                            <p:fltVal val="0"/>
                                          </p:val>
                                        </p:tav>
                                        <p:tav tm="100000">
                                          <p:val>
                                            <p:strVal val="#ppt_w"/>
                                          </p:val>
                                        </p:tav>
                                      </p:tavLst>
                                    </p:anim>
                                    <p:anim calcmode="lin" valueType="num">
                                      <p:cBhvr>
                                        <p:cTn id="56" dur="500" fill="hold"/>
                                        <p:tgtEl>
                                          <p:spTgt spid="207876">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7" presetClass="entr" presetSubtype="10" fill="hold" grpId="0" nodeType="clickEffect">
                                  <p:stCondLst>
                                    <p:cond delay="0"/>
                                  </p:stCondLst>
                                  <p:childTnLst>
                                    <p:set>
                                      <p:cBhvr>
                                        <p:cTn id="60" dur="1" fill="hold">
                                          <p:stCondLst>
                                            <p:cond delay="0"/>
                                          </p:stCondLst>
                                        </p:cTn>
                                        <p:tgtEl>
                                          <p:spTgt spid="207876">
                                            <p:txEl>
                                              <p:pRg st="6" end="6"/>
                                            </p:txEl>
                                          </p:spTgt>
                                        </p:tgtEl>
                                        <p:attrNameLst>
                                          <p:attrName>style.visibility</p:attrName>
                                        </p:attrNameLst>
                                      </p:cBhvr>
                                      <p:to>
                                        <p:strVal val="visible"/>
                                      </p:to>
                                    </p:set>
                                    <p:anim calcmode="lin" valueType="num">
                                      <p:cBhvr>
                                        <p:cTn id="61" dur="500" fill="hold"/>
                                        <p:tgtEl>
                                          <p:spTgt spid="207876">
                                            <p:txEl>
                                              <p:pRg st="6" end="6"/>
                                            </p:txEl>
                                          </p:spTgt>
                                        </p:tgtEl>
                                        <p:attrNameLst>
                                          <p:attrName>ppt_w</p:attrName>
                                        </p:attrNameLst>
                                      </p:cBhvr>
                                      <p:tavLst>
                                        <p:tav tm="0">
                                          <p:val>
                                            <p:fltVal val="0"/>
                                          </p:val>
                                        </p:tav>
                                        <p:tav tm="100000">
                                          <p:val>
                                            <p:strVal val="#ppt_w"/>
                                          </p:val>
                                        </p:tav>
                                      </p:tavLst>
                                    </p:anim>
                                    <p:anim calcmode="lin" valueType="num">
                                      <p:cBhvr>
                                        <p:cTn id="62" dur="500" fill="hold"/>
                                        <p:tgtEl>
                                          <p:spTgt spid="207876">
                                            <p:txEl>
                                              <p:pRg st="6" end="6"/>
                                            </p:txEl>
                                          </p:spTgt>
                                        </p:tgtEl>
                                        <p:attrNameLst>
                                          <p:attrName>ppt_h</p:attrName>
                                        </p:attrNameLst>
                                      </p:cBhvr>
                                      <p:tavLst>
                                        <p:tav tm="0">
                                          <p:val>
                                            <p:strVal val="#ppt_h"/>
                                          </p:val>
                                        </p:tav>
                                        <p:tav tm="100000">
                                          <p:val>
                                            <p:strVal val="#ppt_h"/>
                                          </p:val>
                                        </p:tav>
                                      </p:tavLst>
                                    </p:anim>
                                  </p:childTnLst>
                                </p:cTn>
                              </p:par>
                            </p:childTnLst>
                          </p:cTn>
                        </p:par>
                        <p:par>
                          <p:cTn id="63" fill="hold">
                            <p:stCondLst>
                              <p:cond delay="500"/>
                            </p:stCondLst>
                            <p:childTnLst>
                              <p:par>
                                <p:cTn id="64" presetID="17" presetClass="entr" presetSubtype="10" fill="hold" grpId="0" nodeType="afterEffect">
                                  <p:stCondLst>
                                    <p:cond delay="0"/>
                                  </p:stCondLst>
                                  <p:childTnLst>
                                    <p:set>
                                      <p:cBhvr>
                                        <p:cTn id="65" dur="1" fill="hold">
                                          <p:stCondLst>
                                            <p:cond delay="0"/>
                                          </p:stCondLst>
                                        </p:cTn>
                                        <p:tgtEl>
                                          <p:spTgt spid="207876">
                                            <p:txEl>
                                              <p:pRg st="7" end="7"/>
                                            </p:txEl>
                                          </p:spTgt>
                                        </p:tgtEl>
                                        <p:attrNameLst>
                                          <p:attrName>style.visibility</p:attrName>
                                        </p:attrNameLst>
                                      </p:cBhvr>
                                      <p:to>
                                        <p:strVal val="visible"/>
                                      </p:to>
                                    </p:set>
                                    <p:anim calcmode="lin" valueType="num">
                                      <p:cBhvr>
                                        <p:cTn id="66" dur="500" fill="hold"/>
                                        <p:tgtEl>
                                          <p:spTgt spid="207876">
                                            <p:txEl>
                                              <p:pRg st="7" end="7"/>
                                            </p:txEl>
                                          </p:spTgt>
                                        </p:tgtEl>
                                        <p:attrNameLst>
                                          <p:attrName>ppt_w</p:attrName>
                                        </p:attrNameLst>
                                      </p:cBhvr>
                                      <p:tavLst>
                                        <p:tav tm="0">
                                          <p:val>
                                            <p:fltVal val="0"/>
                                          </p:val>
                                        </p:tav>
                                        <p:tav tm="100000">
                                          <p:val>
                                            <p:strVal val="#ppt_w"/>
                                          </p:val>
                                        </p:tav>
                                      </p:tavLst>
                                    </p:anim>
                                    <p:anim calcmode="lin" valueType="num">
                                      <p:cBhvr>
                                        <p:cTn id="67" dur="500" fill="hold"/>
                                        <p:tgtEl>
                                          <p:spTgt spid="207876">
                                            <p:txEl>
                                              <p:pRg st="7" end="7"/>
                                            </p:txEl>
                                          </p:spTgt>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7" presetClass="entr" presetSubtype="10" fill="hold" grpId="0" nodeType="clickEffect">
                                  <p:stCondLst>
                                    <p:cond delay="0"/>
                                  </p:stCondLst>
                                  <p:childTnLst>
                                    <p:set>
                                      <p:cBhvr>
                                        <p:cTn id="71" dur="1" fill="hold">
                                          <p:stCondLst>
                                            <p:cond delay="0"/>
                                          </p:stCondLst>
                                        </p:cTn>
                                        <p:tgtEl>
                                          <p:spTgt spid="207876">
                                            <p:txEl>
                                              <p:pRg st="8" end="8"/>
                                            </p:txEl>
                                          </p:spTgt>
                                        </p:tgtEl>
                                        <p:attrNameLst>
                                          <p:attrName>style.visibility</p:attrName>
                                        </p:attrNameLst>
                                      </p:cBhvr>
                                      <p:to>
                                        <p:strVal val="visible"/>
                                      </p:to>
                                    </p:set>
                                    <p:anim calcmode="lin" valueType="num">
                                      <p:cBhvr>
                                        <p:cTn id="72" dur="500" fill="hold"/>
                                        <p:tgtEl>
                                          <p:spTgt spid="207876">
                                            <p:txEl>
                                              <p:pRg st="8" end="8"/>
                                            </p:txEl>
                                          </p:spTgt>
                                        </p:tgtEl>
                                        <p:attrNameLst>
                                          <p:attrName>ppt_w</p:attrName>
                                        </p:attrNameLst>
                                      </p:cBhvr>
                                      <p:tavLst>
                                        <p:tav tm="0">
                                          <p:val>
                                            <p:fltVal val="0"/>
                                          </p:val>
                                        </p:tav>
                                        <p:tav tm="100000">
                                          <p:val>
                                            <p:strVal val="#ppt_w"/>
                                          </p:val>
                                        </p:tav>
                                      </p:tavLst>
                                    </p:anim>
                                    <p:anim calcmode="lin" valueType="num">
                                      <p:cBhvr>
                                        <p:cTn id="73" dur="500" fill="hold"/>
                                        <p:tgtEl>
                                          <p:spTgt spid="207876">
                                            <p:txEl>
                                              <p:pRg st="8" end="8"/>
                                            </p:txEl>
                                          </p:spTgt>
                                        </p:tgtEl>
                                        <p:attrNameLst>
                                          <p:attrName>ppt_h</p:attrName>
                                        </p:attrNameLst>
                                      </p:cBhvr>
                                      <p:tavLst>
                                        <p:tav tm="0">
                                          <p:val>
                                            <p:strVal val="#ppt_h"/>
                                          </p:val>
                                        </p:tav>
                                        <p:tav tm="100000">
                                          <p:val>
                                            <p:strVal val="#ppt_h"/>
                                          </p:val>
                                        </p:tav>
                                      </p:tavLst>
                                    </p:anim>
                                  </p:childTnLst>
                                </p:cTn>
                              </p:par>
                            </p:childTnLst>
                          </p:cTn>
                        </p:par>
                        <p:par>
                          <p:cTn id="74" fill="hold">
                            <p:stCondLst>
                              <p:cond delay="500"/>
                            </p:stCondLst>
                            <p:childTnLst>
                              <p:par>
                                <p:cTn id="75" presetID="17" presetClass="entr" presetSubtype="10" fill="hold" grpId="0" nodeType="afterEffect">
                                  <p:stCondLst>
                                    <p:cond delay="0"/>
                                  </p:stCondLst>
                                  <p:childTnLst>
                                    <p:set>
                                      <p:cBhvr>
                                        <p:cTn id="76" dur="1" fill="hold">
                                          <p:stCondLst>
                                            <p:cond delay="0"/>
                                          </p:stCondLst>
                                        </p:cTn>
                                        <p:tgtEl>
                                          <p:spTgt spid="207876">
                                            <p:txEl>
                                              <p:pRg st="9" end="9"/>
                                            </p:txEl>
                                          </p:spTgt>
                                        </p:tgtEl>
                                        <p:attrNameLst>
                                          <p:attrName>style.visibility</p:attrName>
                                        </p:attrNameLst>
                                      </p:cBhvr>
                                      <p:to>
                                        <p:strVal val="visible"/>
                                      </p:to>
                                    </p:set>
                                    <p:anim calcmode="lin" valueType="num">
                                      <p:cBhvr>
                                        <p:cTn id="77" dur="500" fill="hold"/>
                                        <p:tgtEl>
                                          <p:spTgt spid="207876">
                                            <p:txEl>
                                              <p:pRg st="9" end="9"/>
                                            </p:txEl>
                                          </p:spTgt>
                                        </p:tgtEl>
                                        <p:attrNameLst>
                                          <p:attrName>ppt_w</p:attrName>
                                        </p:attrNameLst>
                                      </p:cBhvr>
                                      <p:tavLst>
                                        <p:tav tm="0">
                                          <p:val>
                                            <p:fltVal val="0"/>
                                          </p:val>
                                        </p:tav>
                                        <p:tav tm="100000">
                                          <p:val>
                                            <p:strVal val="#ppt_w"/>
                                          </p:val>
                                        </p:tav>
                                      </p:tavLst>
                                    </p:anim>
                                    <p:anim calcmode="lin" valueType="num">
                                      <p:cBhvr>
                                        <p:cTn id="78" dur="500" fill="hold"/>
                                        <p:tgtEl>
                                          <p:spTgt spid="207876">
                                            <p:txEl>
                                              <p:pRg st="9" end="9"/>
                                            </p:txEl>
                                          </p:spTgt>
                                        </p:tgtEl>
                                        <p:attrNameLst>
                                          <p:attrName>ppt_h</p:attrName>
                                        </p:attrNameLst>
                                      </p:cBhvr>
                                      <p:tavLst>
                                        <p:tav tm="0">
                                          <p:val>
                                            <p:strVal val="#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17" presetClass="entr" presetSubtype="10" fill="hold" grpId="0" nodeType="clickEffect">
                                  <p:stCondLst>
                                    <p:cond delay="0"/>
                                  </p:stCondLst>
                                  <p:childTnLst>
                                    <p:set>
                                      <p:cBhvr>
                                        <p:cTn id="82" dur="1" fill="hold">
                                          <p:stCondLst>
                                            <p:cond delay="0"/>
                                          </p:stCondLst>
                                        </p:cTn>
                                        <p:tgtEl>
                                          <p:spTgt spid="207876">
                                            <p:txEl>
                                              <p:pRg st="10" end="10"/>
                                            </p:txEl>
                                          </p:spTgt>
                                        </p:tgtEl>
                                        <p:attrNameLst>
                                          <p:attrName>style.visibility</p:attrName>
                                        </p:attrNameLst>
                                      </p:cBhvr>
                                      <p:to>
                                        <p:strVal val="visible"/>
                                      </p:to>
                                    </p:set>
                                    <p:anim calcmode="lin" valueType="num">
                                      <p:cBhvr>
                                        <p:cTn id="83" dur="500" fill="hold"/>
                                        <p:tgtEl>
                                          <p:spTgt spid="207876">
                                            <p:txEl>
                                              <p:pRg st="10" end="10"/>
                                            </p:txEl>
                                          </p:spTgt>
                                        </p:tgtEl>
                                        <p:attrNameLst>
                                          <p:attrName>ppt_w</p:attrName>
                                        </p:attrNameLst>
                                      </p:cBhvr>
                                      <p:tavLst>
                                        <p:tav tm="0">
                                          <p:val>
                                            <p:fltVal val="0"/>
                                          </p:val>
                                        </p:tav>
                                        <p:tav tm="100000">
                                          <p:val>
                                            <p:strVal val="#ppt_w"/>
                                          </p:val>
                                        </p:tav>
                                      </p:tavLst>
                                    </p:anim>
                                    <p:anim calcmode="lin" valueType="num">
                                      <p:cBhvr>
                                        <p:cTn id="84" dur="500" fill="hold"/>
                                        <p:tgtEl>
                                          <p:spTgt spid="207876">
                                            <p:txEl>
                                              <p:pRg st="10" end="1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animBg="1" build="allAtOnce"/>
      <p:bldP spid="207876" grpId="0" animBg="1" build="allAtOnce"/>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41986" name="Rectangle 2"/>
          <p:cNvSpPr>
            <a:spLocks noGrp="1" noChangeArrowheads="1"/>
          </p:cNvSpPr>
          <p:nvPr>
            <p:ph type="title"/>
          </p:nvPr>
        </p:nvSpPr>
        <p:spPr>
          <a:xfrm>
            <a:off x="468313" y="260350"/>
            <a:ext cx="8218488" cy="992188"/>
          </a:xfrm>
          <a:gradFill rotWithShape="1">
            <a:gsLst>
              <a:gs pos="0">
                <a:srgbClr val="FFFF00">
                  <a:gamma/>
                  <a:shade val="46275"/>
                  <a:invGamma/>
                </a:srgbClr>
              </a:gs>
              <a:gs pos="50000">
                <a:srgbClr val="FFFF00"/>
              </a:gs>
              <a:gs pos="100000">
                <a:srgbClr val="FFFF00">
                  <a:gamma/>
                  <a:shade val="46275"/>
                  <a:invGamma/>
                </a:srgbClr>
              </a:gs>
            </a:gsLst>
            <a:lin ang="5400000" scaled="1"/>
          </a:gradFill>
        </p:spPr>
        <p:txBody>
          <a:bodyPr vert="horz" wrap="square" lIns="91440" tIns="45720" rIns="91440" bIns="45720" numCol="1" anchor="t" anchorCtr="0" compatLnSpc="1"/>
          <a:lstStyle/>
          <a:p>
            <a:pPr marL="0" marR="0" lvl="0" indent="0" algn="l" defTabSz="914400" rtl="0" eaLnBrk="1" fontAlgn="base" latinLnBrk="0" hangingPunct="1">
              <a:lnSpc>
                <a:spcPct val="120000"/>
              </a:lnSpc>
              <a:spcBef>
                <a:spcPts val="0"/>
              </a:spcBef>
              <a:spcAft>
                <a:spcPts val="0"/>
              </a:spcAft>
              <a:buClrTx/>
              <a:buSzTx/>
              <a:buFontTx/>
              <a:buNone/>
              <a:defRPr/>
            </a:pPr>
            <a:r>
              <a:rPr kumimoji="0" lang="en-US" altLang="zh-CN" sz="44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zh-CN" altLang="en-US" sz="4400" b="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科学家与国家、民族息息</a:t>
            </a:r>
            <a:r>
              <a:rPr kumimoji="0" lang="zh-CN" altLang="en-US" sz="4400" b="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相关</a:t>
            </a:r>
            <a:endParaRPr kumimoji="0" lang="zh-CN" altLang="en-US" sz="4400" b="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25604" name="Rectangle 3" descr="宽下对角线"/>
          <p:cNvSpPr>
            <a:spLocks noGrp="1"/>
          </p:cNvSpPr>
          <p:nvPr>
            <p:ph idx="1"/>
          </p:nvPr>
        </p:nvSpPr>
        <p:spPr>
          <a:xfrm>
            <a:off x="466725" y="1339850"/>
            <a:ext cx="8208963" cy="5041900"/>
          </a:xfrm>
          <a:pattFill prst="wdDnDiag">
            <a:fgClr>
              <a:srgbClr val="FFFF99">
                <a:alpha val="100000"/>
              </a:srgbClr>
            </a:fgClr>
            <a:bgClr>
              <a:schemeClr val="bg1">
                <a:alpha val="100000"/>
              </a:schemeClr>
            </a:bgClr>
          </a:pattFill>
        </p:spPr>
        <p:txBody>
          <a:bodyPr vert="horz" wrap="square" lIns="91440" tIns="45720" rIns="91440" bIns="45720" anchor="t"/>
          <a:lstStyle/>
          <a:p>
            <a:pPr eaLnBrk="1" hangingPunct="1">
              <a:spcBef>
                <a:spcPct val="40000"/>
              </a:spcBef>
            </a:pPr>
            <a:r>
              <a:rPr lang="zh-CN" altLang="en-US" sz="2600" b="1" dirty="0">
                <a:latin typeface="微软雅黑" panose="020B0503020204020204" pitchFamily="34" charset="-122"/>
                <a:ea typeface="微软雅黑" panose="020B0503020204020204" pitchFamily="34" charset="-122"/>
              </a:rPr>
              <a:t>对科学的认识和定义受文化、价值观的影响</a:t>
            </a:r>
            <a:endParaRPr lang="zh-CN" altLang="en-US" sz="2600" b="1" dirty="0">
              <a:latin typeface="微软雅黑" panose="020B0503020204020204" pitchFamily="34" charset="-122"/>
              <a:ea typeface="微软雅黑" panose="020B0503020204020204" pitchFamily="34" charset="-122"/>
            </a:endParaRPr>
          </a:p>
          <a:p>
            <a:pPr eaLnBrk="1" hangingPunct="1">
              <a:spcBef>
                <a:spcPct val="40000"/>
              </a:spcBef>
            </a:pPr>
            <a:r>
              <a:rPr lang="zh-CN" altLang="en-US" sz="2600" b="1" dirty="0">
                <a:latin typeface="微软雅黑" panose="020B0503020204020204" pitchFamily="34" charset="-122"/>
                <a:ea typeface="微软雅黑" panose="020B0503020204020204" pitchFamily="34" charset="-122"/>
              </a:rPr>
              <a:t>我国古代独立发展了科学。（比如：中医药、历法）</a:t>
            </a:r>
            <a:endParaRPr lang="zh-CN" altLang="en-US" sz="2600" b="1" dirty="0">
              <a:latin typeface="微软雅黑" panose="020B0503020204020204" pitchFamily="34" charset="-122"/>
              <a:ea typeface="微软雅黑" panose="020B0503020204020204" pitchFamily="34" charset="-122"/>
            </a:endParaRPr>
          </a:p>
          <a:p>
            <a:pPr eaLnBrk="1" hangingPunct="1">
              <a:spcBef>
                <a:spcPct val="40000"/>
              </a:spcBef>
            </a:pPr>
            <a:r>
              <a:rPr lang="zh-CN" altLang="en-US" sz="2600" b="1" dirty="0">
                <a:latin typeface="微软雅黑" panose="020B0503020204020204" pitchFamily="34" charset="-122"/>
                <a:ea typeface="微软雅黑" panose="020B0503020204020204" pitchFamily="34" charset="-122"/>
              </a:rPr>
              <a:t>西方发展科学的首要目的之一是针对宗教和战争。</a:t>
            </a:r>
            <a:r>
              <a:rPr lang="zh-CN" altLang="en-US" sz="2600" b="1" dirty="0">
                <a:solidFill>
                  <a:srgbClr val="C00000"/>
                </a:solidFill>
                <a:latin typeface="微软雅黑" panose="020B0503020204020204" pitchFamily="34" charset="-122"/>
                <a:ea typeface="微软雅黑" panose="020B0503020204020204" pitchFamily="34" charset="-122"/>
              </a:rPr>
              <a:t>“与中国人相反，欧洲人对战争、科学和商业的统一十分着迷”，西方从</a:t>
            </a:r>
            <a:r>
              <a:rPr lang="en-US" altLang="zh-CN" sz="2600" b="1" dirty="0">
                <a:solidFill>
                  <a:srgbClr val="C00000"/>
                </a:solidFill>
                <a:latin typeface="微软雅黑" panose="020B0503020204020204" pitchFamily="34" charset="-122"/>
                <a:ea typeface="微软雅黑" panose="020B0503020204020204" pitchFamily="34" charset="-122"/>
              </a:rPr>
              <a:t>14</a:t>
            </a:r>
            <a:r>
              <a:rPr lang="zh-CN" altLang="en-US" sz="2600" b="1" dirty="0">
                <a:solidFill>
                  <a:srgbClr val="C00000"/>
                </a:solidFill>
                <a:latin typeface="微软雅黑" panose="020B0503020204020204" pitchFamily="34" charset="-122"/>
                <a:ea typeface="微软雅黑" panose="020B0503020204020204" pitchFamily="34" charset="-122"/>
              </a:rPr>
              <a:t>世纪后“形成了延续至今的科学与军事技术结合的模式”（斯图尔特，１９９１）</a:t>
            </a:r>
            <a:endParaRPr lang="zh-CN" altLang="en-US" sz="2600" b="1" dirty="0">
              <a:solidFill>
                <a:srgbClr val="C00000"/>
              </a:solidFill>
              <a:latin typeface="微软雅黑" panose="020B0503020204020204" pitchFamily="34" charset="-122"/>
              <a:ea typeface="微软雅黑" panose="020B0503020204020204" pitchFamily="34" charset="-122"/>
            </a:endParaRPr>
          </a:p>
          <a:p>
            <a:pPr eaLnBrk="1" hangingPunct="1">
              <a:spcBef>
                <a:spcPct val="40000"/>
              </a:spcBef>
            </a:pPr>
            <a:r>
              <a:rPr lang="zh-CN" altLang="en-US" sz="2600" b="1" dirty="0">
                <a:latin typeface="微软雅黑" panose="020B0503020204020204" pitchFamily="34" charset="-122"/>
                <a:ea typeface="微软雅黑" panose="020B0503020204020204" pitchFamily="34" charset="-122"/>
              </a:rPr>
              <a:t>我国古代发展的中医与西医不同，西方至今不认可中医、藏医、印度医等。</a:t>
            </a:r>
            <a:endParaRPr lang="zh-CN" altLang="en-US" sz="2600" b="1" dirty="0">
              <a:latin typeface="微软雅黑" panose="020B0503020204020204" pitchFamily="34" charset="-122"/>
              <a:ea typeface="微软雅黑" panose="020B0503020204020204" pitchFamily="34" charset="-122"/>
            </a:endParaRPr>
          </a:p>
          <a:p>
            <a:pPr eaLnBrk="1" hangingPunct="1">
              <a:spcBef>
                <a:spcPct val="40000"/>
              </a:spcBef>
            </a:pPr>
            <a:r>
              <a:rPr lang="en-US" altLang="zh-CN" sz="2400" b="1" dirty="0">
                <a:solidFill>
                  <a:srgbClr val="0033CC"/>
                </a:solidFill>
                <a:latin typeface="微软雅黑" panose="020B0503020204020204" pitchFamily="34" charset="-122"/>
                <a:ea typeface="微软雅黑" panose="020B0503020204020204" pitchFamily="34" charset="-122"/>
              </a:rPr>
              <a:t>1950</a:t>
            </a:r>
            <a:r>
              <a:rPr lang="zh-CN" altLang="en-US" sz="2400" b="1" dirty="0">
                <a:solidFill>
                  <a:srgbClr val="0033CC"/>
                </a:solidFill>
                <a:latin typeface="微软雅黑" panose="020B0503020204020204" pitchFamily="34" charset="-122"/>
                <a:ea typeface="微软雅黑" panose="020B0503020204020204" pitchFamily="34" charset="-122"/>
              </a:rPr>
              <a:t>年代冷战后，美国从政治上打破了“科学无祖国”价值，对参与高科技的人员进行严格政治审查，如今对华人的政审很严格。</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钱学森，李文和</a:t>
            </a:r>
            <a:r>
              <a:rPr lang="en-US" altLang="zh-CN" sz="2400" b="1" dirty="0">
                <a:solidFill>
                  <a:srgbClr val="C00000"/>
                </a:solidFill>
                <a:latin typeface="微软雅黑" panose="020B0503020204020204" pitchFamily="34" charset="-122"/>
                <a:ea typeface="微软雅黑" panose="020B0503020204020204" pitchFamily="34" charset="-122"/>
              </a:rPr>
              <a:t>)</a:t>
            </a:r>
            <a:endParaRPr lang="en-US" altLang="zh-CN" sz="24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1986"/>
                                        </p:tgtEl>
                                        <p:attrNameLst>
                                          <p:attrName>style.visibility</p:attrName>
                                        </p:attrNameLst>
                                      </p:cBhvr>
                                      <p:to>
                                        <p:strVal val="visible"/>
                                      </p:to>
                                    </p:set>
                                    <p:anim calcmode="lin" valueType="num">
                                      <p:cBhvr>
                                        <p:cTn id="7" dur="500" fill="hold"/>
                                        <p:tgtEl>
                                          <p:spTgt spid="41986"/>
                                        </p:tgtEl>
                                        <p:attrNameLst>
                                          <p:attrName>ppt_w</p:attrName>
                                        </p:attrNameLst>
                                      </p:cBhvr>
                                      <p:tavLst>
                                        <p:tav tm="0">
                                          <p:val>
                                            <p:fltVal val="0"/>
                                          </p:val>
                                        </p:tav>
                                        <p:tav tm="100000">
                                          <p:val>
                                            <p:strVal val="#ppt_w"/>
                                          </p:val>
                                        </p:tav>
                                      </p:tavLst>
                                    </p:anim>
                                    <p:anim calcmode="lin" valueType="num">
                                      <p:cBhvr>
                                        <p:cTn id="8" dur="500" fill="hold"/>
                                        <p:tgtEl>
                                          <p:spTgt spid="41986"/>
                                        </p:tgtEl>
                                        <p:attrNameLst>
                                          <p:attrName>ppt_h</p:attrName>
                                        </p:attrNameLst>
                                      </p:cBhvr>
                                      <p:tavLst>
                                        <p:tav tm="0">
                                          <p:val>
                                            <p:fltVal val="0"/>
                                          </p:val>
                                        </p:tav>
                                        <p:tav tm="100000">
                                          <p:val>
                                            <p:strVal val="#ppt_h"/>
                                          </p:val>
                                        </p:tav>
                                      </p:tavLst>
                                    </p:anim>
                                    <p:animEffect transition="in" filter="fade">
                                      <p:cBhvr>
                                        <p:cTn id="9" dur="500"/>
                                        <p:tgtEl>
                                          <p:spTgt spid="4198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5604">
                                            <p:bg/>
                                          </p:spTgt>
                                        </p:tgtEl>
                                        <p:attrNameLst>
                                          <p:attrName>style.visibility</p:attrName>
                                        </p:attrNameLst>
                                      </p:cBhvr>
                                      <p:to>
                                        <p:strVal val="visible"/>
                                      </p:to>
                                    </p:set>
                                    <p:animEffect transition="in" filter="fade">
                                      <p:cBhvr>
                                        <p:cTn id="13" dur="1000">
                                          <p:stCondLst>
                                            <p:cond delay="0"/>
                                          </p:stCondLst>
                                        </p:cTn>
                                        <p:tgtEl>
                                          <p:spTgt spid="25604">
                                            <p:bg/>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5604">
                                            <p:bg/>
                                          </p:spTgt>
                                        </p:tgtEl>
                                        <p:attrNameLst>
                                          <p:attrName>style.visibility</p:attrName>
                                        </p:attrNameLst>
                                      </p:cBhvr>
                                      <p:to>
                                        <p:strVal val="visible"/>
                                      </p:to>
                                    </p:set>
                                    <p:animEffect transition="in" filter="fade">
                                      <p:cBhvr>
                                        <p:cTn id="17" dur="1000">
                                          <p:stCondLst>
                                            <p:cond delay="0"/>
                                          </p:stCondLst>
                                        </p:cTn>
                                        <p:tgtEl>
                                          <p:spTgt spid="25604">
                                            <p:bg/>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25604">
                                            <p:bg/>
                                          </p:spTgt>
                                        </p:tgtEl>
                                        <p:attrNameLst>
                                          <p:attrName>style.visibility</p:attrName>
                                        </p:attrNameLst>
                                      </p:cBhvr>
                                      <p:to>
                                        <p:strVal val="visible"/>
                                      </p:to>
                                    </p:set>
                                    <p:animEffect transition="in" filter="fade">
                                      <p:cBhvr>
                                        <p:cTn id="21" dur="1000">
                                          <p:stCondLst>
                                            <p:cond delay="0"/>
                                          </p:stCondLst>
                                        </p:cTn>
                                        <p:tgtEl>
                                          <p:spTgt spid="25604">
                                            <p:bg/>
                                          </p:spTgt>
                                        </p:tgtEl>
                                      </p:cBhvr>
                                    </p:animEffect>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25604">
                                            <p:bg/>
                                          </p:spTgt>
                                        </p:tgtEl>
                                        <p:attrNameLst>
                                          <p:attrName>style.visibility</p:attrName>
                                        </p:attrNameLst>
                                      </p:cBhvr>
                                      <p:to>
                                        <p:strVal val="visible"/>
                                      </p:to>
                                    </p:set>
                                    <p:animEffect transition="in" filter="fade">
                                      <p:cBhvr>
                                        <p:cTn id="25" dur="1000">
                                          <p:stCondLst>
                                            <p:cond delay="0"/>
                                          </p:stCondLst>
                                        </p:cTn>
                                        <p:tgtEl>
                                          <p:spTgt spid="25604">
                                            <p:bg/>
                                          </p:spTgt>
                                        </p:tgtEl>
                                      </p:cBhvr>
                                    </p:animEffect>
                                  </p:childTnLst>
                                </p:cTn>
                              </p:par>
                            </p:childTnLst>
                          </p:cTn>
                        </p:par>
                        <p:par>
                          <p:cTn id="26" fill="hold">
                            <p:stCondLst>
                              <p:cond delay="4500"/>
                            </p:stCondLst>
                            <p:childTnLst>
                              <p:par>
                                <p:cTn id="27" presetID="10" presetClass="entr" presetSubtype="0" fill="hold" grpId="0" nodeType="afterEffect">
                                  <p:stCondLst>
                                    <p:cond delay="0"/>
                                  </p:stCondLst>
                                  <p:childTnLst>
                                    <p:set>
                                      <p:cBhvr>
                                        <p:cTn id="28" dur="1" fill="hold">
                                          <p:stCondLst>
                                            <p:cond delay="0"/>
                                          </p:stCondLst>
                                        </p:cTn>
                                        <p:tgtEl>
                                          <p:spTgt spid="25604">
                                            <p:bg/>
                                          </p:spTgt>
                                        </p:tgtEl>
                                        <p:attrNameLst>
                                          <p:attrName>style.visibility</p:attrName>
                                        </p:attrNameLst>
                                      </p:cBhvr>
                                      <p:to>
                                        <p:strVal val="visible"/>
                                      </p:to>
                                    </p:set>
                                    <p:animEffect transition="in" filter="fade">
                                      <p:cBhvr>
                                        <p:cTn id="29" dur="1000">
                                          <p:stCondLst>
                                            <p:cond delay="0"/>
                                          </p:stCondLst>
                                        </p:cTn>
                                        <p:tgtEl>
                                          <p:spTgt spid="25604">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nimBg="1"/>
      <p:bldP spid="25604" grpId="0" animBg="1" build="p"/>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标题 4"/>
          <p:cNvSpPr>
            <a:spLocks noGrp="1"/>
          </p:cNvSpPr>
          <p:nvPr>
            <p:ph type="title"/>
          </p:nvPr>
        </p:nvSpPr>
        <p:spPr>
          <a:xfrm>
            <a:off x="457200" y="277813"/>
            <a:ext cx="3682752" cy="774923"/>
          </a:xfrm>
          <a:solidFill>
            <a:schemeClr val="accent1">
              <a:lumMod val="40000"/>
              <a:lumOff val="60000"/>
            </a:schemeClr>
          </a:solidFill>
        </p:spPr>
        <p:txBody>
          <a:bodyPr/>
          <a:lstStyle/>
          <a:p>
            <a:pPr algn="ctr"/>
            <a:r>
              <a:rPr lang="zh-CN" altLang="en-US" b="1" dirty="0" smtClean="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李文和间谍案</a:t>
            </a:r>
            <a:endParaRPr lang="zh-CN" altLang="en-US"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4" name="内容占位符 3"/>
          <p:cNvPicPr>
            <a:picLocks noGrp="1" noChangeAspect="1"/>
          </p:cNvPicPr>
          <p:nvPr>
            <p:ph sz="half" idx="1"/>
          </p:nvPr>
        </p:nvPicPr>
        <p:blipFill>
          <a:blip r:embed="rId1">
            <a:extLst>
              <a:ext uri="{28A0092B-C50C-407E-A947-70E740481C1C}">
                <a14:useLocalDpi xmlns:a14="http://schemas.microsoft.com/office/drawing/2010/main" val="0"/>
              </a:ext>
            </a:extLst>
          </a:blip>
          <a:stretch>
            <a:fillRect/>
          </a:stretch>
        </p:blipFill>
        <p:spPr>
          <a:xfrm>
            <a:off x="457200" y="1040704"/>
            <a:ext cx="3682752" cy="2771775"/>
          </a:xfrm>
        </p:spPr>
      </p:pic>
      <p:sp>
        <p:nvSpPr>
          <p:cNvPr id="6" name="内容占位符 5"/>
          <p:cNvSpPr>
            <a:spLocks noGrp="1"/>
          </p:cNvSpPr>
          <p:nvPr>
            <p:ph sz="half" idx="2"/>
          </p:nvPr>
        </p:nvSpPr>
        <p:spPr>
          <a:xfrm>
            <a:off x="4273624" y="277812"/>
            <a:ext cx="4608512" cy="6211265"/>
          </a:xfrm>
          <a:solidFill>
            <a:schemeClr val="accent1">
              <a:lumMod val="40000"/>
              <a:lumOff val="60000"/>
            </a:schemeClr>
          </a:solidFill>
        </p:spPr>
        <p:txBody>
          <a:bodyPr/>
          <a:lstStyle/>
          <a:p>
            <a:pPr algn="just"/>
            <a:r>
              <a:rPr lang="en-US" altLang="zh-CN" sz="1600" dirty="0" smtClean="0">
                <a:solidFill>
                  <a:srgbClr val="3333CC"/>
                </a:solidFill>
                <a:latin typeface="微软雅黑" panose="020B0503020204020204" pitchFamily="34" charset="-122"/>
                <a:ea typeface="微软雅黑" panose="020B0503020204020204" pitchFamily="34" charset="-122"/>
              </a:rPr>
              <a:t>2000</a:t>
            </a:r>
            <a:r>
              <a:rPr lang="zh-CN" altLang="en-US" sz="1600" dirty="0">
                <a:solidFill>
                  <a:srgbClr val="3333CC"/>
                </a:solidFill>
                <a:latin typeface="微软雅黑" panose="020B0503020204020204" pitchFamily="34" charset="-122"/>
                <a:ea typeface="微软雅黑" panose="020B0503020204020204" pitchFamily="34" charset="-122"/>
              </a:rPr>
              <a:t>年</a:t>
            </a:r>
            <a:r>
              <a:rPr lang="en-US" altLang="zh-CN" sz="1600" dirty="0">
                <a:solidFill>
                  <a:srgbClr val="3333CC"/>
                </a:solidFill>
                <a:latin typeface="微软雅黑" panose="020B0503020204020204" pitchFamily="34" charset="-122"/>
                <a:ea typeface="微软雅黑" panose="020B0503020204020204" pitchFamily="34" charset="-122"/>
              </a:rPr>
              <a:t>9</a:t>
            </a:r>
            <a:r>
              <a:rPr lang="zh-CN" altLang="en-US" sz="1600" dirty="0" smtClean="0">
                <a:solidFill>
                  <a:srgbClr val="3333CC"/>
                </a:solidFill>
                <a:latin typeface="微软雅黑" panose="020B0503020204020204" pitchFamily="34" charset="-122"/>
                <a:ea typeface="微软雅黑" panose="020B0503020204020204" pitchFamily="34" charset="-122"/>
              </a:rPr>
              <a:t>月，历时</a:t>
            </a:r>
            <a:r>
              <a:rPr lang="en-US" altLang="zh-CN" sz="1600" dirty="0">
                <a:solidFill>
                  <a:srgbClr val="3333CC"/>
                </a:solidFill>
                <a:latin typeface="微软雅黑" panose="020B0503020204020204" pitchFamily="34" charset="-122"/>
                <a:ea typeface="微软雅黑" panose="020B0503020204020204" pitchFamily="34" charset="-122"/>
              </a:rPr>
              <a:t>1</a:t>
            </a:r>
            <a:r>
              <a:rPr lang="zh-CN" altLang="en-US" sz="1600" dirty="0">
                <a:solidFill>
                  <a:srgbClr val="3333CC"/>
                </a:solidFill>
                <a:latin typeface="微软雅黑" panose="020B0503020204020204" pitchFamily="34" charset="-122"/>
                <a:ea typeface="微软雅黑" panose="020B0503020204020204" pitchFamily="34" charset="-122"/>
              </a:rPr>
              <a:t>年半的“李文和间谍案”终因控方的证据不足而草草收场。美国联邦地区法官帕克在宣判李文和当庭被释放的同时，向李文和连连道歉。</a:t>
            </a:r>
            <a:endParaRPr lang="en-US" altLang="zh-CN" sz="1600" dirty="0" smtClean="0">
              <a:solidFill>
                <a:srgbClr val="3333CC"/>
              </a:solidFill>
              <a:latin typeface="微软雅黑" panose="020B0503020204020204" pitchFamily="34" charset="-122"/>
              <a:ea typeface="微软雅黑" panose="020B0503020204020204" pitchFamily="34" charset="-122"/>
            </a:endParaRPr>
          </a:p>
          <a:p>
            <a:pPr algn="just"/>
            <a:r>
              <a:rPr lang="en-US" altLang="zh-CN" sz="1600" dirty="0" smtClean="0">
                <a:latin typeface="微软雅黑" panose="020B0503020204020204" pitchFamily="34" charset="-122"/>
                <a:ea typeface="微软雅黑" panose="020B0503020204020204" pitchFamily="34" charset="-122"/>
              </a:rPr>
              <a:t>2006</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日，时隔</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年的李文和诉讼案尘埃落定</a:t>
            </a:r>
            <a:r>
              <a:rPr lang="zh-CN" altLang="en-US" sz="1600" dirty="0" smtClean="0">
                <a:latin typeface="微软雅黑" panose="020B0503020204020204" pitchFamily="34" charset="-122"/>
                <a:ea typeface="微软雅黑" panose="020B0503020204020204" pitchFamily="34" charset="-122"/>
              </a:rPr>
              <a:t>，达成和解。美</a:t>
            </a:r>
            <a:r>
              <a:rPr lang="zh-CN" altLang="en-US" sz="1600" dirty="0">
                <a:latin typeface="微软雅黑" panose="020B0503020204020204" pitchFamily="34" charset="-122"/>
                <a:ea typeface="微软雅黑" panose="020B0503020204020204" pitchFamily="34" charset="-122"/>
              </a:rPr>
              <a:t>司法部和能源部</a:t>
            </a:r>
            <a:r>
              <a:rPr lang="zh-CN" altLang="en-US" sz="1600" dirty="0" smtClean="0">
                <a:latin typeface="微软雅黑" panose="020B0503020204020204" pitchFamily="34" charset="-122"/>
                <a:ea typeface="微软雅黑" panose="020B0503020204020204" pitchFamily="34" charset="-122"/>
              </a:rPr>
              <a:t>共赔偿支付</a:t>
            </a:r>
            <a:r>
              <a:rPr lang="zh-CN" altLang="en-US" sz="1600" dirty="0">
                <a:latin typeface="微软雅黑" panose="020B0503020204020204" pitchFamily="34" charset="-122"/>
                <a:ea typeface="微软雅黑" panose="020B0503020204020204" pitchFamily="34" charset="-122"/>
              </a:rPr>
              <a:t>李文和</a:t>
            </a:r>
            <a:r>
              <a:rPr lang="en-US" altLang="zh-CN" sz="1600" dirty="0">
                <a:latin typeface="微软雅黑" panose="020B0503020204020204" pitchFamily="34" charset="-122"/>
                <a:ea typeface="微软雅黑" panose="020B0503020204020204" pitchFamily="34" charset="-122"/>
              </a:rPr>
              <a:t>89.5</a:t>
            </a:r>
            <a:r>
              <a:rPr lang="zh-CN" altLang="en-US" sz="1600" dirty="0">
                <a:latin typeface="微软雅黑" panose="020B0503020204020204" pitchFamily="34" charset="-122"/>
                <a:ea typeface="微软雅黑" panose="020B0503020204020204" pitchFamily="34" charset="-122"/>
              </a:rPr>
              <a:t>万美元。美联社、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纽约时报</a:t>
            </a:r>
            <a:r>
              <a:rPr lang="en-US" altLang="zh-CN" sz="1600" dirty="0" smtClean="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华盛顿邮报</a:t>
            </a:r>
            <a:r>
              <a:rPr lang="en-US" altLang="zh-CN" sz="1600" dirty="0" smtClean="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洛杉矶时报</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和美国广播公司集体支付李文和</a:t>
            </a:r>
            <a:r>
              <a:rPr lang="en-US" altLang="zh-CN" sz="1600" dirty="0">
                <a:latin typeface="微软雅黑" panose="020B0503020204020204" pitchFamily="34" charset="-122"/>
                <a:ea typeface="微软雅黑" panose="020B0503020204020204" pitchFamily="34" charset="-122"/>
              </a:rPr>
              <a:t>75</a:t>
            </a:r>
            <a:r>
              <a:rPr lang="zh-CN" altLang="en-US" sz="1600" dirty="0">
                <a:latin typeface="微软雅黑" panose="020B0503020204020204" pitchFamily="34" charset="-122"/>
                <a:ea typeface="微软雅黑" panose="020B0503020204020204" pitchFamily="34" charset="-122"/>
              </a:rPr>
              <a:t>万美元。</a:t>
            </a:r>
            <a:endParaRPr lang="en-US" altLang="zh-CN" sz="1600" dirty="0" smtClean="0">
              <a:latin typeface="微软雅黑" panose="020B0503020204020204" pitchFamily="34" charset="-122"/>
              <a:ea typeface="微软雅黑" panose="020B0503020204020204" pitchFamily="34" charset="-122"/>
            </a:endParaRPr>
          </a:p>
          <a:p>
            <a:pPr algn="just"/>
            <a:r>
              <a:rPr lang="zh-CN" altLang="en-US" sz="1600" dirty="0" smtClean="0">
                <a:solidFill>
                  <a:srgbClr val="3333CC"/>
                </a:solidFill>
                <a:latin typeface="微软雅黑" panose="020B0503020204020204" pitchFamily="34" charset="-122"/>
                <a:ea typeface="微软雅黑" panose="020B0503020204020204" pitchFamily="34" charset="-122"/>
              </a:rPr>
              <a:t>六年来，李文和平白</a:t>
            </a:r>
            <a:r>
              <a:rPr lang="zh-CN" altLang="en-US" sz="1600" dirty="0">
                <a:solidFill>
                  <a:srgbClr val="3333CC"/>
                </a:solidFill>
                <a:latin typeface="微软雅黑" panose="020B0503020204020204" pitchFamily="34" charset="-122"/>
                <a:ea typeface="微软雅黑" panose="020B0503020204020204" pitchFamily="34" charset="-122"/>
              </a:rPr>
              <a:t>无辜地被怀疑为间谍，不但遭到关押，甚至连隐私权都没有。这场</a:t>
            </a:r>
            <a:r>
              <a:rPr lang="zh-CN" altLang="en-US" sz="1600" dirty="0" smtClean="0">
                <a:solidFill>
                  <a:srgbClr val="3333CC"/>
                </a:solidFill>
                <a:latin typeface="微软雅黑" panose="020B0503020204020204" pitchFamily="34" charset="-122"/>
                <a:ea typeface="微软雅黑" panose="020B0503020204020204" pitchFamily="34" charset="-122"/>
              </a:rPr>
              <a:t>案件闹</a:t>
            </a:r>
            <a:r>
              <a:rPr lang="zh-CN" altLang="en-US" sz="1600" dirty="0">
                <a:solidFill>
                  <a:srgbClr val="3333CC"/>
                </a:solidFill>
                <a:latin typeface="微软雅黑" panose="020B0503020204020204" pitchFamily="34" charset="-122"/>
                <a:ea typeface="微软雅黑" panose="020B0503020204020204" pitchFamily="34" charset="-122"/>
              </a:rPr>
              <a:t>得沸沸扬扬，对</a:t>
            </a:r>
            <a:r>
              <a:rPr lang="zh-CN" altLang="en-US" sz="1600" dirty="0" smtClean="0">
                <a:solidFill>
                  <a:srgbClr val="3333CC"/>
                </a:solidFill>
                <a:latin typeface="微软雅黑" panose="020B0503020204020204" pitchFamily="34" charset="-122"/>
                <a:ea typeface="微软雅黑" panose="020B0503020204020204" pitchFamily="34" charset="-122"/>
              </a:rPr>
              <a:t>他身心</a:t>
            </a:r>
            <a:r>
              <a:rPr lang="zh-CN" altLang="en-US" sz="1600" dirty="0">
                <a:solidFill>
                  <a:srgbClr val="3333CC"/>
                </a:solidFill>
                <a:latin typeface="微软雅黑" panose="020B0503020204020204" pitchFamily="34" charset="-122"/>
                <a:ea typeface="微软雅黑" panose="020B0503020204020204" pitchFamily="34" charset="-122"/>
              </a:rPr>
              <a:t>造成了极大的伤害</a:t>
            </a:r>
            <a:r>
              <a:rPr lang="zh-CN" altLang="en-US" sz="1600" dirty="0" smtClean="0">
                <a:solidFill>
                  <a:srgbClr val="3333CC"/>
                </a:solidFill>
                <a:latin typeface="微软雅黑" panose="020B0503020204020204" pitchFamily="34" charset="-122"/>
                <a:ea typeface="微软雅黑" panose="020B0503020204020204" pitchFamily="34" charset="-122"/>
              </a:rPr>
              <a:t>。</a:t>
            </a:r>
            <a:endParaRPr lang="en-US" altLang="zh-CN" sz="1600" dirty="0" smtClean="0">
              <a:solidFill>
                <a:srgbClr val="3333CC"/>
              </a:solidFill>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在这件事的背后，则反映了美国人对中国极度戒备的本性，始终认为中国是他的威胁者</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algn="just"/>
            <a:r>
              <a:rPr lang="zh-CN" altLang="en-US" sz="1600" dirty="0" smtClean="0">
                <a:solidFill>
                  <a:srgbClr val="3333CC"/>
                </a:solidFill>
                <a:latin typeface="微软雅黑" panose="020B0503020204020204" pitchFamily="34" charset="-122"/>
                <a:ea typeface="微软雅黑" panose="020B0503020204020204" pitchFamily="34" charset="-122"/>
              </a:rPr>
              <a:t>美国政府对</a:t>
            </a:r>
            <a:r>
              <a:rPr lang="zh-CN" altLang="en-US" sz="1600" dirty="0">
                <a:solidFill>
                  <a:srgbClr val="3333CC"/>
                </a:solidFill>
                <a:latin typeface="微软雅黑" panose="020B0503020204020204" pitchFamily="34" charset="-122"/>
                <a:ea typeface="微软雅黑" panose="020B0503020204020204" pitchFamily="34" charset="-122"/>
              </a:rPr>
              <a:t>中国的封锁，简直到了无所不用至极的地步，各方各面都要干涉，时不时就来个什么制裁、经济</a:t>
            </a:r>
            <a:r>
              <a:rPr lang="zh-CN" altLang="en-US" sz="1600" dirty="0" smtClean="0">
                <a:solidFill>
                  <a:srgbClr val="3333CC"/>
                </a:solidFill>
                <a:latin typeface="微软雅黑" panose="020B0503020204020204" pitchFamily="34" charset="-122"/>
                <a:ea typeface="微软雅黑" panose="020B0503020204020204" pitchFamily="34" charset="-122"/>
              </a:rPr>
              <a:t>封锁，容</a:t>
            </a:r>
            <a:r>
              <a:rPr lang="zh-CN" altLang="en-US" sz="1600" dirty="0">
                <a:solidFill>
                  <a:srgbClr val="3333CC"/>
                </a:solidFill>
                <a:latin typeface="微软雅黑" panose="020B0503020204020204" pitchFamily="34" charset="-122"/>
                <a:ea typeface="微软雅黑" panose="020B0503020204020204" pitchFamily="34" charset="-122"/>
              </a:rPr>
              <a:t>不得有一丝所谓的高科技技术材料出口。甚至连正常的技术交流也要阻止，就怕中国突然偷了他的什么技术。在他们的眼中，中国，似乎比魔鬼还可怕</a:t>
            </a:r>
            <a:r>
              <a:rPr lang="zh-CN" altLang="en-US" sz="1600" dirty="0" smtClean="0">
                <a:solidFill>
                  <a:srgbClr val="3333CC"/>
                </a:solidFill>
                <a:latin typeface="微软雅黑" panose="020B0503020204020204" pitchFamily="34" charset="-122"/>
                <a:ea typeface="微软雅黑" panose="020B0503020204020204" pitchFamily="34" charset="-122"/>
              </a:rPr>
              <a:t>。</a:t>
            </a:r>
            <a:endParaRPr lang="en-US" altLang="zh-CN" sz="1600" dirty="0" smtClean="0">
              <a:solidFill>
                <a:srgbClr val="3333CC"/>
              </a:solidFill>
              <a:latin typeface="微软雅黑" panose="020B0503020204020204" pitchFamily="34" charset="-122"/>
              <a:ea typeface="微软雅黑" panose="020B0503020204020204" pitchFamily="34" charset="-122"/>
            </a:endParaRPr>
          </a:p>
          <a:p>
            <a:pPr algn="just"/>
            <a:r>
              <a:rPr lang="zh-CN" altLang="en-US" sz="1600" dirty="0">
                <a:latin typeface="微软雅黑" panose="020B0503020204020204" pitchFamily="34" charset="-122"/>
                <a:ea typeface="微软雅黑" panose="020B0503020204020204" pitchFamily="34" charset="-122"/>
              </a:rPr>
              <a:t>美国不断在中国面前挥舞着他的“大棒”，千方百计地阻挡中国科学技术的进步。在这种情况下，</a:t>
            </a:r>
            <a:r>
              <a:rPr lang="zh-CN" altLang="en-US" sz="1600" dirty="0">
                <a:solidFill>
                  <a:srgbClr val="C00000"/>
                </a:solidFill>
                <a:latin typeface="微软雅黑" panose="020B0503020204020204" pitchFamily="34" charset="-122"/>
                <a:ea typeface="微软雅黑" panose="020B0503020204020204" pitchFamily="34" charset="-122"/>
              </a:rPr>
              <a:t>我们只有自主创新，自强不息，才能突破他的拦阻，获得胜利。</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7" name="内容占位符 5"/>
          <p:cNvSpPr txBox="1"/>
          <p:nvPr/>
        </p:nvSpPr>
        <p:spPr>
          <a:xfrm>
            <a:off x="457200" y="3812479"/>
            <a:ext cx="3682752" cy="2676599"/>
          </a:xfrm>
          <a:prstGeom prst="rect">
            <a:avLst/>
          </a:prstGeom>
          <a:solidFill>
            <a:srgbClr val="6DD9FF"/>
          </a:solidFill>
          <a:ln w="9525">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28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4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0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18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9pPr>
          </a:lstStyle>
          <a:p>
            <a:pPr marL="0" indent="0" algn="just">
              <a:buNone/>
            </a:pPr>
            <a:r>
              <a:rPr lang="zh-CN" altLang="en-US" sz="1800" kern="0" dirty="0" smtClean="0">
                <a:solidFill>
                  <a:srgbClr val="3333CC"/>
                </a:solidFill>
                <a:latin typeface="微软雅黑" panose="020B0503020204020204" pitchFamily="34" charset="-122"/>
                <a:ea typeface="微软雅黑" panose="020B0503020204020204" pitchFamily="34" charset="-122"/>
              </a:rPr>
              <a:t>李文和，</a:t>
            </a:r>
            <a:r>
              <a:rPr lang="en-US" altLang="zh-CN" sz="1800" kern="0" dirty="0" smtClean="0">
                <a:solidFill>
                  <a:srgbClr val="3333CC"/>
                </a:solidFill>
                <a:latin typeface="微软雅黑" panose="020B0503020204020204" pitchFamily="34" charset="-122"/>
                <a:ea typeface="微软雅黑" panose="020B0503020204020204" pitchFamily="34" charset="-122"/>
              </a:rPr>
              <a:t>1939</a:t>
            </a:r>
            <a:r>
              <a:rPr lang="zh-CN" altLang="en-US" sz="1800" kern="0" dirty="0" smtClean="0">
                <a:solidFill>
                  <a:srgbClr val="3333CC"/>
                </a:solidFill>
                <a:latin typeface="微软雅黑" panose="020B0503020204020204" pitchFamily="34" charset="-122"/>
                <a:ea typeface="微软雅黑" panose="020B0503020204020204" pitchFamily="34" charset="-122"/>
              </a:rPr>
              <a:t>年出生于台湾，台湾成功大学机械工程学士，德克萨斯农工大学博士。</a:t>
            </a:r>
            <a:r>
              <a:rPr lang="en-US" altLang="zh-CN" sz="1800" kern="0" dirty="0" smtClean="0">
                <a:solidFill>
                  <a:srgbClr val="3333CC"/>
                </a:solidFill>
                <a:latin typeface="微软雅黑" panose="020B0503020204020204" pitchFamily="34" charset="-122"/>
                <a:ea typeface="微软雅黑" panose="020B0503020204020204" pitchFamily="34" charset="-122"/>
              </a:rPr>
              <a:t>1974</a:t>
            </a:r>
            <a:r>
              <a:rPr lang="zh-CN" altLang="en-US" sz="1800" kern="0" dirty="0" smtClean="0">
                <a:solidFill>
                  <a:srgbClr val="3333CC"/>
                </a:solidFill>
                <a:latin typeface="微软雅黑" panose="020B0503020204020204" pitchFamily="34" charset="-122"/>
                <a:ea typeface="微软雅黑" panose="020B0503020204020204" pitchFamily="34" charset="-122"/>
              </a:rPr>
              <a:t>年成为美国公民；</a:t>
            </a:r>
            <a:r>
              <a:rPr lang="en-US" altLang="zh-CN" sz="1800" kern="0" dirty="0" smtClean="0">
                <a:solidFill>
                  <a:srgbClr val="3333CC"/>
                </a:solidFill>
                <a:latin typeface="微软雅黑" panose="020B0503020204020204" pitchFamily="34" charset="-122"/>
                <a:ea typeface="微软雅黑" panose="020B0503020204020204" pitchFamily="34" charset="-122"/>
              </a:rPr>
              <a:t>1978</a:t>
            </a:r>
            <a:r>
              <a:rPr lang="zh-CN" altLang="en-US" sz="1800" kern="0" dirty="0" smtClean="0">
                <a:solidFill>
                  <a:srgbClr val="3333CC"/>
                </a:solidFill>
                <a:latin typeface="微软雅黑" panose="020B0503020204020204" pitchFamily="34" charset="-122"/>
                <a:ea typeface="微软雅黑" panose="020B0503020204020204" pitchFamily="34" charset="-122"/>
              </a:rPr>
              <a:t>年进入</a:t>
            </a:r>
            <a:r>
              <a:rPr lang="zh-CN" altLang="en-US" sz="1800" kern="0" dirty="0" smtClean="0">
                <a:solidFill>
                  <a:srgbClr val="3333CC"/>
                </a:solidFill>
                <a:latin typeface="微软雅黑" panose="020B0503020204020204" pitchFamily="34" charset="-122"/>
                <a:ea typeface="微软雅黑" panose="020B0503020204020204" pitchFamily="34" charset="-122"/>
                <a:hlinkClick r:id="rId2"/>
              </a:rPr>
              <a:t>洛斯阿拉莫斯国家实验室</a:t>
            </a:r>
            <a:r>
              <a:rPr lang="zh-CN" altLang="en-US" sz="1800" kern="0" dirty="0" smtClean="0">
                <a:solidFill>
                  <a:srgbClr val="3333CC"/>
                </a:solidFill>
                <a:latin typeface="微软雅黑" panose="020B0503020204020204" pitchFamily="34" charset="-122"/>
                <a:ea typeface="微软雅黑" panose="020B0503020204020204" pitchFamily="34" charset="-122"/>
              </a:rPr>
              <a:t>工作。</a:t>
            </a:r>
            <a:r>
              <a:rPr lang="en-US" altLang="zh-CN" sz="1800" kern="0" dirty="0" smtClean="0">
                <a:solidFill>
                  <a:srgbClr val="3333CC"/>
                </a:solidFill>
                <a:latin typeface="微软雅黑" panose="020B0503020204020204" pitchFamily="34" charset="-122"/>
                <a:ea typeface="微软雅黑" panose="020B0503020204020204" pitchFamily="34" charset="-122"/>
              </a:rPr>
              <a:t>1999</a:t>
            </a:r>
            <a:r>
              <a:rPr lang="zh-CN" altLang="en-US" sz="1800" kern="0" dirty="0" smtClean="0">
                <a:solidFill>
                  <a:srgbClr val="3333CC"/>
                </a:solidFill>
                <a:latin typeface="微软雅黑" panose="020B0503020204020204" pitchFamily="34" charset="-122"/>
                <a:ea typeface="微软雅黑" panose="020B0503020204020204" pitchFamily="34" charset="-122"/>
              </a:rPr>
              <a:t>年被指控为中华人民共和国窃取关于美国核武库的机密，而遭逮捕入狱。</a:t>
            </a:r>
            <a:r>
              <a:rPr lang="en-US" altLang="zh-CN" sz="1800" kern="0" dirty="0" smtClean="0">
                <a:solidFill>
                  <a:srgbClr val="3333CC"/>
                </a:solidFill>
                <a:latin typeface="微软雅黑" panose="020B0503020204020204" pitchFamily="34" charset="-122"/>
                <a:ea typeface="微软雅黑" panose="020B0503020204020204" pitchFamily="34" charset="-122"/>
              </a:rPr>
              <a:t>9</a:t>
            </a:r>
            <a:r>
              <a:rPr lang="zh-CN" altLang="en-US" sz="1800" kern="0" dirty="0" smtClean="0">
                <a:solidFill>
                  <a:srgbClr val="3333CC"/>
                </a:solidFill>
                <a:latin typeface="微软雅黑" panose="020B0503020204020204" pitchFamily="34" charset="-122"/>
                <a:ea typeface="微软雅黑" panose="020B0503020204020204" pitchFamily="34" charset="-122"/>
              </a:rPr>
              <a:t>个月后，李文和因处理武器机密不当等</a:t>
            </a:r>
            <a:r>
              <a:rPr lang="en-US" altLang="zh-CN" sz="1800" kern="0" dirty="0" smtClean="0">
                <a:solidFill>
                  <a:srgbClr val="3333CC"/>
                </a:solidFill>
                <a:latin typeface="微软雅黑" panose="020B0503020204020204" pitchFamily="34" charset="-122"/>
                <a:ea typeface="微软雅黑" panose="020B0503020204020204" pitchFamily="34" charset="-122"/>
              </a:rPr>
              <a:t>59</a:t>
            </a:r>
            <a:r>
              <a:rPr lang="zh-CN" altLang="en-US" sz="1800" kern="0" dirty="0" smtClean="0">
                <a:solidFill>
                  <a:srgbClr val="3333CC"/>
                </a:solidFill>
                <a:latin typeface="微软雅黑" panose="020B0503020204020204" pitchFamily="34" charset="-122"/>
                <a:ea typeface="微软雅黑" panose="020B0503020204020204" pitchFamily="34" charset="-122"/>
              </a:rPr>
              <a:t>条罪名受到起诉。</a:t>
            </a:r>
            <a:endParaRPr lang="en-US" altLang="zh-CN" sz="1800" kern="0" dirty="0" smtClean="0">
              <a:solidFill>
                <a:srgbClr val="3333CC"/>
              </a:solidFill>
              <a:latin typeface="微软雅黑" panose="020B0503020204020204" pitchFamily="34" charset="-122"/>
              <a:ea typeface="微软雅黑" panose="020B0503020204020204" pitchFamily="34" charset="-122"/>
            </a:endParaRPr>
          </a:p>
        </p:txBody>
      </p:sp>
      <p:sp>
        <p:nvSpPr>
          <p:cNvPr id="8" name="灯片编号占位符 7"/>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xEl>
                                              <p:charRg st="4294967295" end="4294967295"/>
                                            </p:txEl>
                                          </p:spTgt>
                                        </p:tgtEl>
                                        <p:attrNameLst>
                                          <p:attrName>style.visibility</p:attrName>
                                        </p:attrNameLst>
                                      </p:cBhvr>
                                      <p:to>
                                        <p:strVal val="visible"/>
                                      </p:to>
                                    </p:set>
                                    <p:anim calcmode="lin" valueType="num">
                                      <p:cBhvr>
                                        <p:cTn id="7" dur="500" fill="hold"/>
                                        <p:tgtEl>
                                          <p:spTgt spid="5">
                                            <p:txEl>
                                              <p:charRg st="4294967295" end="4294967295"/>
                                            </p:txEl>
                                          </p:spTgt>
                                        </p:tgtEl>
                                        <p:attrNameLst>
                                          <p:attrName>ppt_w</p:attrName>
                                        </p:attrNameLst>
                                      </p:cBhvr>
                                      <p:tavLst>
                                        <p:tav tm="0">
                                          <p:val>
                                            <p:fltVal val="0"/>
                                          </p:val>
                                        </p:tav>
                                        <p:tav tm="100000">
                                          <p:val>
                                            <p:strVal val="#ppt_w"/>
                                          </p:val>
                                        </p:tav>
                                      </p:tavLst>
                                    </p:anim>
                                    <p:anim calcmode="lin" valueType="num">
                                      <p:cBhvr>
                                        <p:cTn id="8" dur="500" fill="hold"/>
                                        <p:tgtEl>
                                          <p:spTgt spid="5">
                                            <p:txEl>
                                              <p:charRg st="4294967295" end="4294967295"/>
                                            </p:txEl>
                                          </p:spTgt>
                                        </p:tgtEl>
                                        <p:attrNameLst>
                                          <p:attrName>ppt_h</p:attrName>
                                        </p:attrNameLst>
                                      </p:cBhvr>
                                      <p:tavLst>
                                        <p:tav tm="0">
                                          <p:val>
                                            <p:fltVal val="0"/>
                                          </p:val>
                                        </p:tav>
                                        <p:tav tm="100000">
                                          <p:val>
                                            <p:strVal val="#ppt_h"/>
                                          </p:val>
                                        </p:tav>
                                      </p:tavLst>
                                    </p:anim>
                                    <p:animEffect transition="in" filter="fade">
                                      <p:cBhvr>
                                        <p:cTn id="9" dur="500"/>
                                        <p:tgtEl>
                                          <p:spTgt spid="5">
                                            <p:txEl>
                                              <p:charRg st="4294967295" end="4294967295"/>
                                            </p:txEl>
                                          </p:spTgt>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stCondLst>
                                            <p:cond delay="0"/>
                                          </p:stCondLst>
                                        </p:cTn>
                                        <p:tgtEl>
                                          <p:spTgt spid="4"/>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stCondLst>
                                            <p:cond delay="0"/>
                                          </p:stCondLst>
                                        </p:cTn>
                                        <p:tgtEl>
                                          <p:spTgt spid="6">
                                            <p:txEl>
                                              <p:pRg st="0" end="0"/>
                                            </p:tx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1000">
                                          <p:stCondLst>
                                            <p:cond delay="0"/>
                                          </p:stCondLst>
                                        </p:cTn>
                                        <p:tgtEl>
                                          <p:spTgt spid="6">
                                            <p:txEl>
                                              <p:pRg st="1" end="1"/>
                                            </p:txEl>
                                          </p:spTgt>
                                        </p:tgtEl>
                                      </p:cBhvr>
                                    </p:animEffect>
                                  </p:childTnLst>
                                </p:cTn>
                              </p:par>
                            </p:childTnLst>
                          </p:cTn>
                        </p:par>
                        <p:par>
                          <p:cTn id="26" fill="hold">
                            <p:stCondLst>
                              <p:cond delay="3500"/>
                            </p:stCondLst>
                            <p:childTnLst>
                              <p:par>
                                <p:cTn id="27" presetID="10" presetClass="entr" presetSubtype="0" fill="hold" grpId="0" nodeType="after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Effect transition="in" filter="fade">
                                      <p:cBhvr>
                                        <p:cTn id="29" dur="1000">
                                          <p:stCondLst>
                                            <p:cond delay="0"/>
                                          </p:stCondLst>
                                        </p:cTn>
                                        <p:tgtEl>
                                          <p:spTgt spid="6">
                                            <p:txEl>
                                              <p:pRg st="2" end="2"/>
                                            </p:txEl>
                                          </p:spTgt>
                                        </p:tgtEl>
                                      </p:cBhvr>
                                    </p:animEffect>
                                  </p:childTnLst>
                                </p:cTn>
                              </p:par>
                            </p:childTnLst>
                          </p:cTn>
                        </p:par>
                        <p:par>
                          <p:cTn id="30" fill="hold">
                            <p:stCondLst>
                              <p:cond delay="4500"/>
                            </p:stCondLst>
                            <p:childTnLst>
                              <p:par>
                                <p:cTn id="31" presetID="10" presetClass="entr" presetSubtype="0" fill="hold" grpId="0" nodeType="after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1000">
                                          <p:stCondLst>
                                            <p:cond delay="0"/>
                                          </p:stCondLst>
                                        </p:cTn>
                                        <p:tgtEl>
                                          <p:spTgt spid="6">
                                            <p:txEl>
                                              <p:pRg st="3" end="3"/>
                                            </p:txEl>
                                          </p:spTgt>
                                        </p:tgtEl>
                                      </p:cBhvr>
                                    </p:animEffect>
                                  </p:childTnLst>
                                </p:cTn>
                              </p:par>
                            </p:childTnLst>
                          </p:cTn>
                        </p:par>
                        <p:par>
                          <p:cTn id="34" fill="hold">
                            <p:stCondLst>
                              <p:cond delay="5500"/>
                            </p:stCondLst>
                            <p:childTnLst>
                              <p:par>
                                <p:cTn id="35" presetID="10" presetClass="entr" presetSubtype="0" fill="hold" grpId="0" nodeType="after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Effect transition="in" filter="fade">
                                      <p:cBhvr>
                                        <p:cTn id="37" dur="1000">
                                          <p:stCondLst>
                                            <p:cond delay="0"/>
                                          </p:stCondLst>
                                        </p:cTn>
                                        <p:tgtEl>
                                          <p:spTgt spid="6">
                                            <p:txEl>
                                              <p:pRg st="4" end="4"/>
                                            </p:txEl>
                                          </p:spTgt>
                                        </p:tgtEl>
                                      </p:cBhvr>
                                    </p:animEffect>
                                  </p:childTnLst>
                                </p:cTn>
                              </p:par>
                            </p:childTnLst>
                          </p:cTn>
                        </p:par>
                        <p:par>
                          <p:cTn id="38" fill="hold">
                            <p:stCondLst>
                              <p:cond delay="6500"/>
                            </p:stCondLst>
                            <p:childTnLst>
                              <p:par>
                                <p:cTn id="39" presetID="10" presetClass="entr" presetSubtype="0" fill="hold" grpId="0" nodeType="after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animEffect transition="in" filter="fade">
                                      <p:cBhvr>
                                        <p:cTn id="41" dur="1000">
                                          <p:stCondLst>
                                            <p:cond delay="0"/>
                                          </p:stCondLst>
                                        </p:cTn>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uiExpand="1" build="p"/>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24579" name="Rectangle 3"/>
          <p:cNvSpPr>
            <a:spLocks noGrp="1"/>
          </p:cNvSpPr>
          <p:nvPr>
            <p:ph idx="1"/>
          </p:nvPr>
        </p:nvSpPr>
        <p:spPr>
          <a:xfrm>
            <a:off x="539750" y="1355090"/>
            <a:ext cx="8064500" cy="4955540"/>
          </a:xfrm>
          <a:solidFill>
            <a:srgbClr val="FFFF00">
              <a:alpha val="100000"/>
            </a:srgbClr>
          </a:solidFill>
        </p:spPr>
        <p:txBody>
          <a:bodyPr vert="horz" wrap="square" lIns="91440" tIns="45720" rIns="91440" bIns="45720" anchor="t"/>
          <a:lstStyle/>
          <a:p>
            <a:pPr lvl="1" eaLnBrk="1" hangingPunct="1">
              <a:lnSpc>
                <a:spcPct val="115000"/>
              </a:lnSpc>
              <a:spcBef>
                <a:spcPts val="1800"/>
              </a:spcBef>
            </a:pPr>
            <a:endParaRPr lang="en-US" altLang="zh-CN" sz="600" b="1" dirty="0">
              <a:solidFill>
                <a:srgbClr val="3333CC"/>
              </a:solidFill>
              <a:latin typeface="微软雅黑" panose="020B0503020204020204" pitchFamily="34" charset="-122"/>
              <a:ea typeface="微软雅黑" panose="020B0503020204020204" pitchFamily="34" charset="-122"/>
            </a:endParaRPr>
          </a:p>
          <a:p>
            <a:pPr lvl="1" eaLnBrk="1" latinLnBrk="0" hangingPunct="1">
              <a:lnSpc>
                <a:spcPct val="100000"/>
              </a:lnSpc>
              <a:spcBef>
                <a:spcPts val="600"/>
              </a:spcBef>
              <a:spcAft>
                <a:spcPts val="600"/>
              </a:spcAft>
            </a:pPr>
            <a:r>
              <a:rPr lang="zh-CN" altLang="en-US" sz="36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科学</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知识能够维持人类的生存和持续发展吗？</a:t>
            </a:r>
            <a:endPar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lvl="1" eaLnBrk="1" latinLnBrk="0" hangingPunct="1">
              <a:lnSpc>
                <a:spcPct val="100000"/>
              </a:lnSpc>
              <a:spcBef>
                <a:spcPts val="600"/>
              </a:spcBef>
              <a:spcAft>
                <a:spcPts val="600"/>
              </a:spcAft>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科学知识能弥补精神需要吗？</a:t>
            </a:r>
            <a:endPar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lvl="1" eaLnBrk="1" latinLnBrk="0" hangingPunct="1">
              <a:lnSpc>
                <a:spcPct val="100000"/>
              </a:lnSpc>
              <a:spcBef>
                <a:spcPts val="600"/>
              </a:spcBef>
              <a:spcAft>
                <a:spcPts val="600"/>
              </a:spcAft>
            </a:pPr>
            <a:r>
              <a:rPr lang="zh-CN" altLang="en-US" sz="36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科学知识能</a:t>
            </a: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代替信念、信仰吗？</a:t>
            </a:r>
            <a:endParaRPr lang="zh-CN" altLang="en-US" sz="4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lvl="1" eaLnBrk="1" latinLnBrk="0" hangingPunct="1">
              <a:lnSpc>
                <a:spcPct val="100000"/>
              </a:lnSpc>
              <a:spcBef>
                <a:spcPts val="600"/>
              </a:spcBef>
              <a:spcAft>
                <a:spcPts val="600"/>
              </a:spcAft>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科学知识能代替道德吗？</a:t>
            </a:r>
            <a:endPar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lvl="1" eaLnBrk="1" latinLnBrk="0" hangingPunct="1">
              <a:lnSpc>
                <a:spcPct val="100000"/>
              </a:lnSpc>
              <a:spcBef>
                <a:spcPts val="600"/>
              </a:spcBef>
              <a:spcAft>
                <a:spcPts val="600"/>
              </a:spcAft>
            </a:pPr>
            <a:r>
              <a:rPr lang="zh-CN" altLang="en-US" sz="36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面对</a:t>
            </a:r>
            <a:r>
              <a:rPr lang="en-US" altLang="zh-CN" sz="36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Covid-19</a:t>
            </a:r>
            <a:r>
              <a:rPr lang="zh-CN" altLang="en-US" sz="36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爆发危机，你是否发现了某些</a:t>
            </a:r>
            <a:r>
              <a:rPr lang="zh-CN" altLang="en-US" sz="36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社会价值观撕裂现象？</a:t>
            </a:r>
            <a:endParaRPr lang="zh-CN" altLang="en-US" sz="3600" b="1" dirty="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eaLnBrk="1" latinLnBrk="0" hangingPunct="1">
              <a:lnSpc>
                <a:spcPct val="100000"/>
              </a:lnSpc>
              <a:spcBef>
                <a:spcPts val="600"/>
              </a:spcBef>
              <a:spcAft>
                <a:spcPts val="600"/>
              </a:spcAft>
            </a:pPr>
            <a:endPar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eaLnBrk="1" hangingPunct="1">
              <a:lnSpc>
                <a:spcPct val="115000"/>
              </a:lnSpc>
              <a:spcBef>
                <a:spcPct val="35000"/>
              </a:spcBef>
            </a:pPr>
            <a:endPar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539750" y="392430"/>
            <a:ext cx="8028305" cy="829945"/>
          </a:xfrm>
          <a:prstGeom prst="rect">
            <a:avLst/>
          </a:prstGeom>
          <a:solidFill>
            <a:srgbClr val="C2D89A"/>
          </a:solidFill>
        </p:spPr>
        <p:txBody>
          <a:bodyPr wrap="square" rtlCol="0">
            <a:spAutoFit/>
          </a:bodyPr>
          <a:lstStyle/>
          <a:p>
            <a:r>
              <a:rPr lang="zh-CN" altLang="en-US" sz="4800" b="1" i="1">
                <a:solidFill>
                  <a:srgbClr val="7030A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思考：</a:t>
            </a:r>
            <a:endParaRPr lang="zh-CN" altLang="en-US" sz="4800" b="1" i="1">
              <a:solidFill>
                <a:srgbClr val="7030A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transition>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12292" name="Rectangle 2"/>
          <p:cNvSpPr>
            <a:spLocks noGrp="1"/>
          </p:cNvSpPr>
          <p:nvPr>
            <p:ph type="title"/>
          </p:nvPr>
        </p:nvSpPr>
        <p:spPr/>
        <p:txBody>
          <a:bodyPr vert="horz" wrap="square" lIns="91440" tIns="45720" rIns="91440" bIns="45720" anchor="t"/>
          <a:lstStyle/>
          <a:p>
            <a:pPr eaLnBrk="1" hangingPunct="1"/>
            <a:endParaRPr lang="zh-CN" altLang="zh-CN" sz="2500" dirty="0">
              <a:ea typeface="楷体_GB2312" pitchFamily="49" charset="-122"/>
            </a:endParaRPr>
          </a:p>
        </p:txBody>
      </p:sp>
      <p:sp>
        <p:nvSpPr>
          <p:cNvPr id="224259" name="Rectangle 3"/>
          <p:cNvSpPr>
            <a:spLocks noGrp="1" noChangeArrowheads="1"/>
          </p:cNvSpPr>
          <p:nvPr>
            <p:ph idx="1"/>
          </p:nvPr>
        </p:nvSpPr>
        <p:spPr bwMode="auto">
          <a:xfrm>
            <a:off x="519113" y="836613"/>
            <a:ext cx="8229600" cy="5545856"/>
          </a:xfrm>
          <a:prstGeom prst="rect">
            <a:avLst/>
          </a:prstGeom>
          <a:gradFill rotWithShape="1">
            <a:gsLst>
              <a:gs pos="0">
                <a:srgbClr val="FF0000"/>
              </a:gs>
              <a:gs pos="50000">
                <a:srgbClr val="FFFF00">
                  <a:alpha val="98000"/>
                </a:srgbClr>
              </a:gs>
              <a:gs pos="100000">
                <a:srgbClr val="FF0000"/>
              </a:gs>
            </a:gsLst>
            <a:lin ang="5400000" scaled="1"/>
          </a:gradFill>
          <a:ln w="9525" cmpd="sng">
            <a:noFill/>
            <a:prstDash val="solid"/>
            <a:miter lim="800000"/>
          </a:ln>
          <a:effectLst/>
          <a:scene3d>
            <a:camera prst="orthographicFront"/>
            <a:lightRig rig="balanced" dir="t"/>
          </a:scene3d>
          <a:sp3d prstMaterial="plastic"/>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342900" marR="0" lvl="0" indent="-342900" algn="ctr" defTabSz="914400" rtl="0" eaLnBrk="1" fontAlgn="base" latinLnBrk="0" hangingPunct="1">
              <a:lnSpc>
                <a:spcPct val="120000"/>
              </a:lnSpc>
              <a:spcBef>
                <a:spcPct val="35000"/>
              </a:spcBef>
              <a:spcAft>
                <a:spcPct val="0"/>
              </a:spcAft>
              <a:buClr>
                <a:schemeClr val="accent1"/>
              </a:buClr>
              <a:buSzPct val="65000"/>
              <a:buFont typeface="Wingdings" panose="05000000000000000000" pitchFamily="2" charset="2"/>
              <a:buNone/>
              <a:defRPr/>
            </a:pPr>
            <a:endParaRPr kumimoji="0" lang="en-US" altLang="zh-CN" sz="15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mn-lt"/>
              <a:ea typeface="黑体" panose="02010609060101010101" pitchFamily="49" charset="-122"/>
              <a:cs typeface="+mn-cs"/>
            </a:endParaRPr>
          </a:p>
          <a:p>
            <a:pPr marL="342900" marR="0" lvl="0" indent="-342900" algn="l" defTabSz="914400" rtl="0" eaLnBrk="1" fontAlgn="base" latinLnBrk="0" hangingPunct="1">
              <a:lnSpc>
                <a:spcPct val="120000"/>
              </a:lnSpc>
              <a:spcBef>
                <a:spcPct val="35000"/>
              </a:spcBef>
              <a:spcAft>
                <a:spcPct val="0"/>
              </a:spcAft>
              <a:buClr>
                <a:schemeClr val="accent1"/>
              </a:buClr>
              <a:buSzPct val="65000"/>
              <a:buFont typeface="Wingdings" panose="05000000000000000000" pitchFamily="2" charset="2"/>
              <a:buNone/>
              <a:defRPr/>
            </a:pPr>
            <a:r>
              <a:rPr kumimoji="0" lang="zh-CN" altLang="en-US" sz="4100" b="1" i="1"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  为</a:t>
            </a:r>
            <a:r>
              <a:rPr kumimoji="0" lang="zh-CN" altLang="en-US" sz="4400" b="1" i="1"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什么</a:t>
            </a:r>
            <a:endParaRPr kumimoji="0" lang="zh-CN" altLang="en-US" sz="4100" b="1" i="1"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42900" marR="0" lvl="0" indent="-342900" algn="ctr" defTabSz="914400" rtl="0" eaLnBrk="1" fontAlgn="base" latinLnBrk="0" hangingPunct="1">
              <a:lnSpc>
                <a:spcPct val="120000"/>
              </a:lnSpc>
              <a:spcBef>
                <a:spcPct val="35000"/>
              </a:spcBef>
              <a:spcAft>
                <a:spcPct val="0"/>
              </a:spcAft>
              <a:buClr>
                <a:schemeClr val="accent1"/>
              </a:buClr>
              <a:buSzPct val="65000"/>
              <a:buFont typeface="Wingdings" panose="05000000000000000000" pitchFamily="2" charset="2"/>
              <a:buNone/>
              <a:defRPr/>
            </a:pPr>
            <a:r>
              <a:rPr kumimoji="0" lang="zh-CN" altLang="en-US" sz="3700" b="1" i="0" u="none" strike="noStrike" kern="0" cap="none" spc="0" normalizeH="0" baseline="0" noProof="0" dirty="0" smtClean="0">
                <a:ln>
                  <a:noFill/>
                </a:ln>
                <a:solidFill>
                  <a:srgbClr val="0070C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物质丰富不能解决精神</a:t>
            </a:r>
            <a:r>
              <a:rPr kumimoji="0" lang="zh-CN" altLang="en-US" sz="3700" b="1" i="0" u="none" strike="noStrike" kern="0" cap="none" spc="0" normalizeH="0" baseline="0" noProof="0" dirty="0" smtClean="0">
                <a:ln>
                  <a:noFill/>
                </a:ln>
                <a:solidFill>
                  <a:srgbClr val="0070C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问题？</a:t>
            </a:r>
            <a:endParaRPr kumimoji="0" lang="zh-CN" altLang="en-US" sz="37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42900" marR="0" lvl="0" indent="-342900" algn="ctr" defTabSz="914400" rtl="0" eaLnBrk="1" fontAlgn="base" latinLnBrk="0" hangingPunct="1">
              <a:lnSpc>
                <a:spcPct val="120000"/>
              </a:lnSpc>
              <a:spcBef>
                <a:spcPct val="35000"/>
              </a:spcBef>
              <a:spcAft>
                <a:spcPct val="0"/>
              </a:spcAft>
              <a:buClr>
                <a:schemeClr val="accent1"/>
              </a:buClr>
              <a:buSzPct val="65000"/>
              <a:buFont typeface="Wingdings" panose="05000000000000000000" pitchFamily="2" charset="2"/>
              <a:buNone/>
              <a:defRPr/>
            </a:pPr>
            <a:r>
              <a:rPr kumimoji="0" lang="zh-CN" altLang="en-US" sz="3700" b="1" i="0" u="none" strike="noStrike" kern="0" cap="none" spc="0" normalizeH="0" baseline="0" noProof="0" dirty="0" smtClean="0">
                <a:ln>
                  <a:noFill/>
                </a:ln>
                <a:solidFill>
                  <a:srgbClr val="0070C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知识能力不能解决精神</a:t>
            </a:r>
            <a:r>
              <a:rPr kumimoji="0" lang="zh-CN" altLang="en-US" sz="3700" b="1" i="0" u="none" strike="noStrike" kern="0" cap="none" spc="0" normalizeH="0" baseline="0" noProof="0" dirty="0" smtClean="0">
                <a:ln>
                  <a:noFill/>
                </a:ln>
                <a:solidFill>
                  <a:srgbClr val="0070C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问题？</a:t>
            </a:r>
            <a:endParaRPr kumimoji="0" lang="zh-CN" altLang="en-US" sz="37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42900" marR="0" lvl="0" indent="-342900" algn="ctr" defTabSz="914400" rtl="0" eaLnBrk="1" fontAlgn="base" latinLnBrk="0" hangingPunct="1">
              <a:lnSpc>
                <a:spcPct val="120000"/>
              </a:lnSpc>
              <a:spcBef>
                <a:spcPct val="35000"/>
              </a:spcBef>
              <a:spcAft>
                <a:spcPct val="0"/>
              </a:spcAft>
              <a:buClr>
                <a:schemeClr val="accent1"/>
              </a:buClr>
              <a:buSzPct val="65000"/>
              <a:buFont typeface="Wingdings" panose="05000000000000000000" pitchFamily="2" charset="2"/>
              <a:buNone/>
              <a:defRPr/>
            </a:pPr>
            <a:r>
              <a:rPr kumimoji="0" lang="zh-CN" altLang="en-US" sz="37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精神问题的核心是人生目的和信仰！</a:t>
            </a:r>
            <a:endParaRPr kumimoji="0" lang="zh-CN" altLang="en-US" sz="37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42900" marR="0" lvl="0" indent="-342900" algn="ctr" defTabSz="914400" rtl="0" eaLnBrk="1" fontAlgn="base" latinLnBrk="0" hangingPunct="1">
              <a:lnSpc>
                <a:spcPct val="120000"/>
              </a:lnSpc>
              <a:spcBef>
                <a:spcPct val="35000"/>
              </a:spcBef>
              <a:spcAft>
                <a:spcPct val="0"/>
              </a:spcAft>
              <a:buClr>
                <a:schemeClr val="accent1"/>
              </a:buClr>
              <a:buSzPct val="65000"/>
              <a:buFont typeface="Wingdings" panose="05000000000000000000" pitchFamily="2" charset="2"/>
              <a:buNone/>
              <a:defRPr/>
            </a:pPr>
            <a:r>
              <a:rPr kumimoji="0" lang="zh-CN" altLang="en-US" sz="4400" b="1" i="1" u="none" strike="noStrike" kern="0" cap="none" spc="0" normalizeH="0" baseline="0" noProof="0" dirty="0">
                <a:ln>
                  <a:noFill/>
                </a:ln>
                <a:solidFill>
                  <a:srgbClr val="FFFF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它是</a:t>
            </a:r>
            <a:r>
              <a:rPr kumimoji="0" lang="zh-CN" altLang="en-US" sz="4400" b="1" i="1"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价值观的体现！</a:t>
            </a:r>
            <a:endParaRPr kumimoji="0" lang="zh-CN" altLang="en-US" sz="4400" b="1" i="1" u="none" strike="noStrike" kern="0" cap="none" spc="0" normalizeH="0" baseline="0" noProof="0" dirty="0">
              <a:ln>
                <a:noFill/>
              </a:ln>
              <a:solidFill>
                <a:srgbClr val="FFFF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p:txBody>
      </p:sp>
      <p:pic>
        <p:nvPicPr>
          <p:cNvPr id="12295" name="Picture 4" descr="j0157995"/>
          <p:cNvPicPr>
            <a:picLocks noChangeAspect="1"/>
          </p:cNvPicPr>
          <p:nvPr/>
        </p:nvPicPr>
        <p:blipFill>
          <a:blip r:embed="rId1"/>
          <a:stretch>
            <a:fillRect/>
          </a:stretch>
        </p:blipFill>
        <p:spPr>
          <a:xfrm>
            <a:off x="395288" y="260350"/>
            <a:ext cx="8353425" cy="647700"/>
          </a:xfrm>
          <a:prstGeom prst="rect">
            <a:avLst/>
          </a:prstGeom>
          <a:noFill/>
          <a:ln w="9525">
            <a:noFill/>
          </a:ln>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0"/>
                                  </p:stCondLst>
                                  <p:endCondLst>
                                    <p:cond evt="begin" delay="0">
                                      <p:tn val="5"/>
                                    </p:cond>
                                  </p:endCondLst>
                                  <p:childTnLst>
                                    <p:set>
                                      <p:cBhvr>
                                        <p:cTn id="6" dur="1" fill="hold">
                                          <p:stCondLst>
                                            <p:cond delay="0"/>
                                          </p:stCondLst>
                                        </p:cTn>
                                        <p:tgtEl>
                                          <p:spTgt spid="12292"/>
                                        </p:tgtEl>
                                        <p:attrNameLst>
                                          <p:attrName>style.visibility</p:attrName>
                                        </p:attrNameLst>
                                      </p:cBhvr>
                                      <p:to>
                                        <p:strVal val="visible"/>
                                      </p:to>
                                    </p:set>
                                    <p:anim calcmode="lin" valueType="num">
                                      <p:cBhvr>
                                        <p:cTn id="7" dur="500" fill="hold"/>
                                        <p:tgtEl>
                                          <p:spTgt spid="12292"/>
                                        </p:tgtEl>
                                        <p:attrNameLst>
                                          <p:attrName>ppt_w</p:attrName>
                                        </p:attrNameLst>
                                      </p:cBhvr>
                                      <p:tavLst>
                                        <p:tav tm="0">
                                          <p:val>
                                            <p:fltVal val="0"/>
                                          </p:val>
                                        </p:tav>
                                        <p:tav tm="100000">
                                          <p:val>
                                            <p:strVal val="#ppt_w"/>
                                          </p:val>
                                        </p:tav>
                                      </p:tavLst>
                                    </p:anim>
                                    <p:anim calcmode="lin" valueType="num">
                                      <p:cBhvr>
                                        <p:cTn id="8" dur="500" fill="hold"/>
                                        <p:tgtEl>
                                          <p:spTgt spid="12292"/>
                                        </p:tgtEl>
                                        <p:attrNameLst>
                                          <p:attrName>ppt_h</p:attrName>
                                        </p:attrNameLst>
                                      </p:cBhvr>
                                      <p:tavLst>
                                        <p:tav tm="0">
                                          <p:val>
                                            <p:fltVal val="0"/>
                                          </p:val>
                                        </p:tav>
                                        <p:tav tm="100000">
                                          <p:val>
                                            <p:strVal val="#ppt_h"/>
                                          </p:val>
                                        </p:tav>
                                      </p:tavLst>
                                    </p:anim>
                                    <p:animEffect transition="in" filter="fade">
                                      <p:cBhvr>
                                        <p:cTn id="9" dur="500"/>
                                        <p:tgtEl>
                                          <p:spTgt spid="12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26628" name="Rectangle 2"/>
          <p:cNvSpPr>
            <a:spLocks noGrp="1"/>
          </p:cNvSpPr>
          <p:nvPr>
            <p:ph type="title"/>
          </p:nvPr>
        </p:nvSpPr>
        <p:spPr>
          <a:xfrm>
            <a:off x="321945" y="217170"/>
            <a:ext cx="8301355" cy="1242060"/>
          </a:xfrm>
          <a:gradFill rotWithShape="1">
            <a:gsLst>
              <a:gs pos="0">
                <a:srgbClr val="00FF00">
                  <a:alpha val="100000"/>
                </a:srgbClr>
              </a:gs>
              <a:gs pos="100000">
                <a:srgbClr val="B3C50B">
                  <a:alpha val="100000"/>
                </a:srgbClr>
              </a:gs>
            </a:gsLst>
            <a:lin ang="0" scaled="1"/>
            <a:tileRect/>
          </a:gradFill>
        </p:spPr>
        <p:txBody>
          <a:bodyPr vert="horz" wrap="square" lIns="91440" tIns="45720" rIns="91440" bIns="45720" anchor="t"/>
          <a:lstStyle/>
          <a:p>
            <a:pPr algn="l" eaLnBrk="1" latinLnBrk="0" hangingPunct="1">
              <a:lnSpc>
                <a:spcPct val="120000"/>
              </a:lnSpc>
            </a:pPr>
            <a:r>
              <a:rPr lang="en-US" altLang="zh-CN" sz="5400" b="1" dirty="0">
                <a:solidFill>
                  <a:srgbClr val="003399"/>
                </a:solidFill>
                <a:latin typeface="微软雅黑" panose="020B0503020204020204" pitchFamily="34" charset="-122"/>
                <a:ea typeface="微软雅黑" panose="020B0503020204020204" pitchFamily="34" charset="-122"/>
              </a:rPr>
              <a:t>7.5 </a:t>
            </a:r>
            <a:r>
              <a:rPr lang="zh-CN" altLang="en-US" sz="5400" b="1" dirty="0">
                <a:solidFill>
                  <a:srgbClr val="003399"/>
                </a:solidFill>
                <a:latin typeface="微软雅黑" panose="020B0503020204020204" pitchFamily="34" charset="-122"/>
                <a:ea typeface="微软雅黑" panose="020B0503020204020204" pitchFamily="34" charset="-122"/>
              </a:rPr>
              <a:t>美国文化与价值观</a:t>
            </a:r>
            <a:endParaRPr lang="zh-CN" altLang="en-US" sz="5400" b="1" dirty="0">
              <a:solidFill>
                <a:srgbClr val="003399"/>
              </a:solidFill>
              <a:latin typeface="微软雅黑" panose="020B0503020204020204" pitchFamily="34" charset="-122"/>
              <a:ea typeface="微软雅黑" panose="020B0503020204020204" pitchFamily="34" charset="-122"/>
            </a:endParaRPr>
          </a:p>
        </p:txBody>
      </p:sp>
      <p:sp>
        <p:nvSpPr>
          <p:cNvPr id="26629" name="Rectangle 3"/>
          <p:cNvSpPr>
            <a:spLocks noGrp="1"/>
          </p:cNvSpPr>
          <p:nvPr>
            <p:ph idx="1"/>
          </p:nvPr>
        </p:nvSpPr>
        <p:spPr>
          <a:xfrm>
            <a:off x="499110" y="1678623"/>
            <a:ext cx="8229600" cy="4344987"/>
          </a:xfrm>
        </p:spPr>
        <p:txBody>
          <a:bodyPr vert="horz" wrap="square" lIns="91440" tIns="45720" rIns="91440" bIns="45720" anchor="t"/>
          <a:lstStyle/>
          <a:p>
            <a:pPr eaLnBrk="1" hangingPunct="1">
              <a:lnSpc>
                <a:spcPct val="140000"/>
              </a:lnSpc>
              <a:spcBef>
                <a:spcPct val="50000"/>
              </a:spcBef>
            </a:pPr>
            <a:r>
              <a:rPr lang="zh-CN" altLang="en-US" sz="3600" b="1" dirty="0">
                <a:latin typeface="微软雅黑" panose="020B0503020204020204" pitchFamily="34" charset="-122"/>
                <a:ea typeface="微软雅黑" panose="020B0503020204020204" pitchFamily="34" charset="-122"/>
              </a:rPr>
              <a:t>美国人说，没有一致的美国文化。</a:t>
            </a:r>
            <a:endParaRPr lang="en-US" altLang="zh-CN" sz="3200" b="1" dirty="0">
              <a:latin typeface="微软雅黑" panose="020B0503020204020204" pitchFamily="34" charset="-122"/>
              <a:ea typeface="微软雅黑" panose="020B0503020204020204" pitchFamily="34" charset="-122"/>
            </a:endParaRPr>
          </a:p>
          <a:p>
            <a:pPr marL="679450" lvl="2" indent="0" eaLnBrk="1" hangingPunct="1">
              <a:lnSpc>
                <a:spcPct val="140000"/>
              </a:lnSpc>
              <a:spcBef>
                <a:spcPct val="50000"/>
              </a:spcBef>
              <a:buNone/>
            </a:pPr>
            <a:r>
              <a:rPr lang="zh-CN" altLang="en-US" sz="4000" b="1" dirty="0">
                <a:solidFill>
                  <a:srgbClr val="FF3300"/>
                </a:solidFill>
                <a:latin typeface="微软雅黑" panose="020B0503020204020204" pitchFamily="34" charset="-122"/>
                <a:ea typeface="微软雅黑" panose="020B0503020204020204" pitchFamily="34" charset="-122"/>
              </a:rPr>
              <a:t>    </a:t>
            </a:r>
            <a:r>
              <a:rPr lang="zh-CN" altLang="en-US" sz="4400" b="1" i="1" dirty="0">
                <a:solidFill>
                  <a:srgbClr val="FF3300"/>
                </a:solidFill>
                <a:latin typeface="微软雅黑" panose="020B0503020204020204" pitchFamily="34" charset="-122"/>
                <a:ea typeface="微软雅黑" panose="020B0503020204020204" pitchFamily="34" charset="-122"/>
              </a:rPr>
              <a:t>为什么这么说？</a:t>
            </a:r>
            <a:endParaRPr lang="zh-CN" altLang="en-US" sz="4400" b="1" i="1" dirty="0">
              <a:solidFill>
                <a:srgbClr val="FF3300"/>
              </a:solidFill>
              <a:latin typeface="微软雅黑" panose="020B0503020204020204" pitchFamily="34" charset="-122"/>
              <a:ea typeface="微软雅黑" panose="020B0503020204020204" pitchFamily="34" charset="-122"/>
            </a:endParaRPr>
          </a:p>
          <a:p>
            <a:pPr eaLnBrk="1" hangingPunct="1">
              <a:lnSpc>
                <a:spcPct val="140000"/>
              </a:lnSpc>
              <a:spcBef>
                <a:spcPct val="50000"/>
              </a:spcBef>
            </a:pPr>
            <a:r>
              <a:rPr lang="zh-CN" altLang="en-US" sz="3200" b="1" dirty="0">
                <a:latin typeface="微软雅黑" panose="020B0503020204020204" pitchFamily="34" charset="-122"/>
                <a:ea typeface="微软雅黑" panose="020B0503020204020204" pitchFamily="34" charset="-122"/>
              </a:rPr>
              <a:t>通常所说的美国文化，实际上</a:t>
            </a:r>
            <a:r>
              <a:rPr lang="zh-CN" altLang="en-US" sz="3200" b="1" dirty="0">
                <a:solidFill>
                  <a:srgbClr val="3333CC"/>
                </a:solidFill>
                <a:latin typeface="微软雅黑" panose="020B0503020204020204" pitchFamily="34" charset="-122"/>
                <a:ea typeface="微软雅黑" panose="020B0503020204020204" pitchFamily="34" charset="-122"/>
              </a:rPr>
              <a:t>是指美国中产阶层白人，即欧洲移民在美国形成的价值观、社会道德和行为方式。</a:t>
            </a:r>
            <a:endParaRPr lang="zh-CN" altLang="en-US" sz="3200" b="1" dirty="0">
              <a:solidFill>
                <a:srgbClr val="3333CC"/>
              </a:solidFill>
              <a:latin typeface="微软雅黑" panose="020B0503020204020204" pitchFamily="34" charset="-122"/>
              <a:ea typeface="微软雅黑" panose="020B0503020204020204" pitchFamily="34" charset="-122"/>
            </a:endParaRPr>
          </a:p>
        </p:txBody>
      </p:sp>
      <p:pic>
        <p:nvPicPr>
          <p:cNvPr id="26630" name="Picture 4" descr="C:\Program Files (x86)\Microsoft Office\MEDIA\CAGCAT10\j0285410.wmf"/>
          <p:cNvPicPr>
            <a:picLocks noChangeAspect="1"/>
          </p:cNvPicPr>
          <p:nvPr/>
        </p:nvPicPr>
        <p:blipFill>
          <a:blip r:embed="rId1"/>
          <a:stretch>
            <a:fillRect/>
          </a:stretch>
        </p:blipFill>
        <p:spPr>
          <a:xfrm>
            <a:off x="7513320" y="101600"/>
            <a:ext cx="1427163" cy="1357313"/>
          </a:xfrm>
          <a:prstGeom prst="rect">
            <a:avLst/>
          </a:prstGeom>
          <a:noFill/>
          <a:ln w="9525">
            <a:noFill/>
          </a:ln>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628"/>
                                        </p:tgtEl>
                                        <p:attrNameLst>
                                          <p:attrName>style.visibility</p:attrName>
                                        </p:attrNameLst>
                                      </p:cBhvr>
                                      <p:to>
                                        <p:strVal val="visible"/>
                                      </p:to>
                                    </p:set>
                                    <p:anim calcmode="lin" valueType="num">
                                      <p:cBhvr>
                                        <p:cTn id="7" dur="500" fill="hold"/>
                                        <p:tgtEl>
                                          <p:spTgt spid="26628"/>
                                        </p:tgtEl>
                                        <p:attrNameLst>
                                          <p:attrName>ppt_w</p:attrName>
                                        </p:attrNameLst>
                                      </p:cBhvr>
                                      <p:tavLst>
                                        <p:tav tm="0">
                                          <p:val>
                                            <p:fltVal val="0"/>
                                          </p:val>
                                        </p:tav>
                                        <p:tav tm="100000">
                                          <p:val>
                                            <p:strVal val="#ppt_w"/>
                                          </p:val>
                                        </p:tav>
                                      </p:tavLst>
                                    </p:anim>
                                    <p:anim calcmode="lin" valueType="num">
                                      <p:cBhvr>
                                        <p:cTn id="8" dur="500" fill="hold"/>
                                        <p:tgtEl>
                                          <p:spTgt spid="26628"/>
                                        </p:tgtEl>
                                        <p:attrNameLst>
                                          <p:attrName>ppt_h</p:attrName>
                                        </p:attrNameLst>
                                      </p:cBhvr>
                                      <p:tavLst>
                                        <p:tav tm="0">
                                          <p:val>
                                            <p:fltVal val="0"/>
                                          </p:val>
                                        </p:tav>
                                        <p:tav tm="100000">
                                          <p:val>
                                            <p:strVal val="#ppt_h"/>
                                          </p:val>
                                        </p:tav>
                                      </p:tavLst>
                                    </p:anim>
                                    <p:animEffect transition="in" filter="fade">
                                      <p:cBhvr>
                                        <p:cTn id="9" dur="500"/>
                                        <p:tgtEl>
                                          <p:spTgt spid="2662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6629">
                                            <p:bg/>
                                          </p:spTgt>
                                        </p:tgtEl>
                                        <p:attrNameLst>
                                          <p:attrName>style.visibility</p:attrName>
                                        </p:attrNameLst>
                                      </p:cBhvr>
                                      <p:to>
                                        <p:strVal val="visible"/>
                                      </p:to>
                                    </p:set>
                                    <p:animEffect transition="in" filter="fade">
                                      <p:cBhvr>
                                        <p:cTn id="13" dur="1000">
                                          <p:stCondLst>
                                            <p:cond delay="0"/>
                                          </p:stCondLst>
                                        </p:cTn>
                                        <p:tgtEl>
                                          <p:spTgt spid="26629">
                                            <p:bg/>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6629">
                                            <p:bg/>
                                          </p:spTgt>
                                        </p:tgtEl>
                                        <p:attrNameLst>
                                          <p:attrName>style.visibility</p:attrName>
                                        </p:attrNameLst>
                                      </p:cBhvr>
                                      <p:to>
                                        <p:strVal val="visible"/>
                                      </p:to>
                                    </p:set>
                                    <p:animEffect transition="in" filter="fade">
                                      <p:cBhvr>
                                        <p:cTn id="17" dur="1000">
                                          <p:stCondLst>
                                            <p:cond delay="0"/>
                                          </p:stCondLst>
                                        </p:cTn>
                                        <p:tgtEl>
                                          <p:spTgt spid="26629">
                                            <p:bg/>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629">
                                            <p:bg/>
                                          </p:spTgt>
                                        </p:tgtEl>
                                        <p:attrNameLst>
                                          <p:attrName>style.visibility</p:attrName>
                                        </p:attrNameLst>
                                      </p:cBhvr>
                                      <p:to>
                                        <p:strVal val="visible"/>
                                      </p:to>
                                    </p:set>
                                    <p:animEffect transition="in" filter="fade">
                                      <p:cBhvr>
                                        <p:cTn id="22" dur="1000">
                                          <p:stCondLst>
                                            <p:cond delay="0"/>
                                          </p:stCondLst>
                                        </p:cTn>
                                        <p:tgtEl>
                                          <p:spTgt spid="26629">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bldLvl="0" animBg="1"/>
      <p:bldP spid="26629"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1"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27652" name="Rectangle 2"/>
          <p:cNvSpPr>
            <a:spLocks noGrp="1"/>
          </p:cNvSpPr>
          <p:nvPr>
            <p:ph type="title"/>
          </p:nvPr>
        </p:nvSpPr>
        <p:spPr>
          <a:xfrm>
            <a:off x="457200" y="278130"/>
            <a:ext cx="8140700" cy="1134110"/>
          </a:xfrm>
          <a:gradFill rotWithShape="1">
            <a:gsLst>
              <a:gs pos="0">
                <a:srgbClr val="FFFF99">
                  <a:alpha val="100000"/>
                </a:srgbClr>
              </a:gs>
              <a:gs pos="100000">
                <a:srgbClr val="CCFF33">
                  <a:alpha val="100000"/>
                </a:srgbClr>
              </a:gs>
            </a:gsLst>
            <a:lin ang="0" scaled="1"/>
            <a:tileRect/>
          </a:gradFill>
        </p:spPr>
        <p:txBody>
          <a:bodyPr vert="horz" wrap="square" lIns="91440" tIns="45720" rIns="91440" bIns="45720" anchor="t"/>
          <a:lstStyle/>
          <a:p>
            <a:pPr eaLnBrk="1" hangingPunct="1">
              <a:lnSpc>
                <a:spcPct val="130000"/>
              </a:lnSpc>
              <a:spcBef>
                <a:spcPts val="0"/>
              </a:spcBef>
              <a:spcAft>
                <a:spcPts val="0"/>
              </a:spcAft>
            </a:pPr>
            <a:r>
              <a:rPr lang="en-US" altLang="zh-CN" sz="4800" b="1" dirty="0">
                <a:latin typeface="微软雅黑" panose="020B0503020204020204" pitchFamily="34" charset="-122"/>
                <a:ea typeface="微软雅黑" panose="020B0503020204020204" pitchFamily="34" charset="-122"/>
              </a:rPr>
              <a:t>7.5.1</a:t>
            </a:r>
            <a:r>
              <a:rPr lang="zh-CN" altLang="en-US" sz="4800" b="1" dirty="0">
                <a:latin typeface="微软雅黑" panose="020B0503020204020204" pitchFamily="34" charset="-122"/>
                <a:ea typeface="微软雅黑" panose="020B0503020204020204" pitchFamily="34" charset="-122"/>
              </a:rPr>
              <a:t>美国文化的形成</a:t>
            </a:r>
            <a:endParaRPr lang="zh-CN" altLang="en-US" sz="4800" b="1" dirty="0">
              <a:latin typeface="微软雅黑" panose="020B0503020204020204" pitchFamily="34" charset="-122"/>
              <a:ea typeface="微软雅黑" panose="020B0503020204020204" pitchFamily="34" charset="-122"/>
            </a:endParaRPr>
          </a:p>
        </p:txBody>
      </p:sp>
      <p:sp>
        <p:nvSpPr>
          <p:cNvPr id="27653" name="Rectangle 3"/>
          <p:cNvSpPr>
            <a:spLocks noGrp="1"/>
          </p:cNvSpPr>
          <p:nvPr>
            <p:ph idx="1"/>
          </p:nvPr>
        </p:nvSpPr>
        <p:spPr>
          <a:xfrm>
            <a:off x="468630" y="1628140"/>
            <a:ext cx="8229600" cy="4493895"/>
          </a:xfrm>
        </p:spPr>
        <p:txBody>
          <a:bodyPr vert="horz" wrap="square" lIns="91440" tIns="45720" rIns="91440" bIns="45720" anchor="t"/>
          <a:lstStyle/>
          <a:p>
            <a:pPr eaLnBrk="1" hangingPunct="1">
              <a:lnSpc>
                <a:spcPct val="120000"/>
              </a:lnSpc>
              <a:spcBef>
                <a:spcPct val="40000"/>
              </a:spcBef>
            </a:pPr>
            <a:r>
              <a:rPr lang="zh-CN" altLang="en-US" sz="2600" b="1" dirty="0">
                <a:latin typeface="微软雅黑" panose="020B0503020204020204" pitchFamily="34" charset="-122"/>
                <a:ea typeface="微软雅黑" panose="020B0503020204020204" pitchFamily="34" charset="-122"/>
              </a:rPr>
              <a:t>从</a:t>
            </a:r>
            <a:r>
              <a:rPr lang="en-US" altLang="zh-CN" sz="2600" b="1" dirty="0">
                <a:latin typeface="微软雅黑" panose="020B0503020204020204" pitchFamily="34" charset="-122"/>
                <a:ea typeface="微软雅黑" panose="020B0503020204020204" pitchFamily="34" charset="-122"/>
              </a:rPr>
              <a:t>17</a:t>
            </a:r>
            <a:r>
              <a:rPr lang="zh-CN" altLang="en-US" sz="2600" b="1" dirty="0">
                <a:latin typeface="微软雅黑" panose="020B0503020204020204" pitchFamily="34" charset="-122"/>
                <a:ea typeface="微软雅黑" panose="020B0503020204020204" pitchFamily="34" charset="-122"/>
              </a:rPr>
              <a:t>、</a:t>
            </a:r>
            <a:r>
              <a:rPr lang="en-US" altLang="zh-CN" sz="2600" b="1" dirty="0">
                <a:latin typeface="微软雅黑" panose="020B0503020204020204" pitchFamily="34" charset="-122"/>
                <a:ea typeface="微软雅黑" panose="020B0503020204020204" pitchFamily="34" charset="-122"/>
              </a:rPr>
              <a:t>18</a:t>
            </a:r>
            <a:r>
              <a:rPr lang="zh-CN" altLang="en-US" sz="2600" b="1" dirty="0">
                <a:latin typeface="微软雅黑" panose="020B0503020204020204" pitchFamily="34" charset="-122"/>
                <a:ea typeface="微软雅黑" panose="020B0503020204020204" pitchFamily="34" charset="-122"/>
              </a:rPr>
              <a:t>世纪到</a:t>
            </a:r>
            <a:r>
              <a:rPr lang="en-US" altLang="zh-CN" sz="2600" b="1" dirty="0">
                <a:latin typeface="微软雅黑" panose="020B0503020204020204" pitchFamily="34" charset="-122"/>
                <a:ea typeface="微软雅黑" panose="020B0503020204020204" pitchFamily="34" charset="-122"/>
              </a:rPr>
              <a:t>19</a:t>
            </a:r>
            <a:r>
              <a:rPr lang="zh-CN" altLang="en-US" sz="2600" b="1" dirty="0">
                <a:latin typeface="微软雅黑" panose="020B0503020204020204" pitchFamily="34" charset="-122"/>
                <a:ea typeface="微软雅黑" panose="020B0503020204020204" pitchFamily="34" charset="-122"/>
              </a:rPr>
              <a:t>世纪早期，美国的移民主要来自英国。英国</a:t>
            </a:r>
            <a:r>
              <a:rPr lang="zh-CN" altLang="en-US" sz="2600" b="1" dirty="0">
                <a:solidFill>
                  <a:srgbClr val="CC6600"/>
                </a:solidFill>
                <a:latin typeface="微软雅黑" panose="020B0503020204020204" pitchFamily="34" charset="-122"/>
                <a:ea typeface="微软雅黑" panose="020B0503020204020204" pitchFamily="34" charset="-122"/>
              </a:rPr>
              <a:t>盎格鲁</a:t>
            </a:r>
            <a:r>
              <a:rPr lang="zh-CN" altLang="en-US" sz="2600" b="1" dirty="0">
                <a:solidFill>
                  <a:srgbClr val="003399"/>
                </a:solidFill>
                <a:latin typeface="微软雅黑" panose="020B0503020204020204" pitchFamily="34" charset="-122"/>
                <a:ea typeface="微软雅黑" panose="020B0503020204020204" pitchFamily="34" charset="-122"/>
              </a:rPr>
              <a:t>清教徒</a:t>
            </a:r>
            <a:r>
              <a:rPr lang="zh-CN" altLang="en-US" sz="2600" b="1" dirty="0">
                <a:latin typeface="微软雅黑" panose="020B0503020204020204" pitchFamily="34" charset="-122"/>
                <a:ea typeface="微软雅黑" panose="020B0503020204020204" pitchFamily="34" charset="-122"/>
              </a:rPr>
              <a:t>移民建立了占统治作用的文化形式，他们的价值变成了美国的价值，他们的道德标准变成了美国的道德标准，他们的行为方式也变成了美国的行为标准。</a:t>
            </a:r>
            <a:endParaRPr lang="zh-CN" altLang="en-US" sz="2600" b="1" dirty="0">
              <a:latin typeface="微软雅黑" panose="020B0503020204020204" pitchFamily="34" charset="-122"/>
              <a:ea typeface="微软雅黑" panose="020B0503020204020204" pitchFamily="34" charset="-122"/>
            </a:endParaRPr>
          </a:p>
          <a:p>
            <a:pPr eaLnBrk="1" hangingPunct="1">
              <a:lnSpc>
                <a:spcPct val="120000"/>
              </a:lnSpc>
              <a:spcBef>
                <a:spcPct val="40000"/>
              </a:spcBef>
            </a:pPr>
            <a:r>
              <a:rPr lang="zh-CN" altLang="en-US" sz="2600" b="1" dirty="0">
                <a:latin typeface="微软雅黑" panose="020B0503020204020204" pitchFamily="34" charset="-122"/>
                <a:ea typeface="微软雅黑" panose="020B0503020204020204" pitchFamily="34" charset="-122"/>
              </a:rPr>
              <a:t>后来，欧洲其他民族的移民增多，他们信仰</a:t>
            </a:r>
            <a:r>
              <a:rPr lang="zh-CN" altLang="en-US" sz="2600" b="1" dirty="0">
                <a:solidFill>
                  <a:srgbClr val="003399"/>
                </a:solidFill>
                <a:latin typeface="微软雅黑" panose="020B0503020204020204" pitchFamily="34" charset="-122"/>
                <a:ea typeface="微软雅黑" panose="020B0503020204020204" pitchFamily="34" charset="-122"/>
              </a:rPr>
              <a:t>天主教或犹太教。</a:t>
            </a:r>
            <a:r>
              <a:rPr lang="zh-CN" altLang="en-US" sz="2600" b="1" dirty="0">
                <a:solidFill>
                  <a:srgbClr val="CC6600"/>
                </a:solidFill>
                <a:latin typeface="微软雅黑" panose="020B0503020204020204" pitchFamily="34" charset="-122"/>
                <a:ea typeface="微软雅黑" panose="020B0503020204020204" pitchFamily="34" charset="-122"/>
              </a:rPr>
              <a:t>盎格鲁</a:t>
            </a:r>
            <a:r>
              <a:rPr lang="zh-CN" altLang="en-US" sz="2600" b="1" dirty="0">
                <a:latin typeface="微软雅黑" panose="020B0503020204020204" pitchFamily="34" charset="-122"/>
                <a:ea typeface="微软雅黑" panose="020B0503020204020204" pitchFamily="34" charset="-122"/>
              </a:rPr>
              <a:t>美国人采取各种方法企图维护他们的地位至高无上，并以他们的生活方式作为美国的方式。</a:t>
            </a:r>
            <a:endParaRPr lang="zh-CN" altLang="en-US" sz="2600" b="1" dirty="0">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7652"/>
                                        </p:tgtEl>
                                        <p:attrNameLst>
                                          <p:attrName>style.visibility</p:attrName>
                                        </p:attrNameLst>
                                      </p:cBhvr>
                                      <p:to>
                                        <p:strVal val="visible"/>
                                      </p:to>
                                    </p:set>
                                    <p:anim calcmode="lin" valueType="num">
                                      <p:cBhvr>
                                        <p:cTn id="7" dur="500" fill="hold"/>
                                        <p:tgtEl>
                                          <p:spTgt spid="27652"/>
                                        </p:tgtEl>
                                        <p:attrNameLst>
                                          <p:attrName>ppt_w</p:attrName>
                                        </p:attrNameLst>
                                      </p:cBhvr>
                                      <p:tavLst>
                                        <p:tav tm="0">
                                          <p:val>
                                            <p:fltVal val="0"/>
                                          </p:val>
                                        </p:tav>
                                        <p:tav tm="100000">
                                          <p:val>
                                            <p:strVal val="#ppt_w"/>
                                          </p:val>
                                        </p:tav>
                                      </p:tavLst>
                                    </p:anim>
                                    <p:anim calcmode="lin" valueType="num">
                                      <p:cBhvr>
                                        <p:cTn id="8" dur="500" fill="hold"/>
                                        <p:tgtEl>
                                          <p:spTgt spid="27652"/>
                                        </p:tgtEl>
                                        <p:attrNameLst>
                                          <p:attrName>ppt_h</p:attrName>
                                        </p:attrNameLst>
                                      </p:cBhvr>
                                      <p:tavLst>
                                        <p:tav tm="0">
                                          <p:val>
                                            <p:fltVal val="0"/>
                                          </p:val>
                                        </p:tav>
                                        <p:tav tm="100000">
                                          <p:val>
                                            <p:strVal val="#ppt_h"/>
                                          </p:val>
                                        </p:tav>
                                      </p:tavLst>
                                    </p:anim>
                                    <p:animEffect transition="in" filter="fade">
                                      <p:cBhvr>
                                        <p:cTn id="9" dur="500"/>
                                        <p:tgtEl>
                                          <p:spTgt spid="2765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7653">
                                            <p:bg/>
                                          </p:spTgt>
                                        </p:tgtEl>
                                        <p:attrNameLst>
                                          <p:attrName>style.visibility</p:attrName>
                                        </p:attrNameLst>
                                      </p:cBhvr>
                                      <p:to>
                                        <p:strVal val="visible"/>
                                      </p:to>
                                    </p:set>
                                    <p:animEffect transition="in" filter="fade">
                                      <p:cBhvr>
                                        <p:cTn id="14" dur="1000">
                                          <p:stCondLst>
                                            <p:cond delay="0"/>
                                          </p:stCondLst>
                                        </p:cTn>
                                        <p:tgtEl>
                                          <p:spTgt spid="27653">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7653">
                                            <p:bg/>
                                          </p:spTgt>
                                        </p:tgtEl>
                                        <p:attrNameLst>
                                          <p:attrName>style.visibility</p:attrName>
                                        </p:attrNameLst>
                                      </p:cBhvr>
                                      <p:to>
                                        <p:strVal val="visible"/>
                                      </p:to>
                                    </p:set>
                                    <p:animEffect transition="in" filter="fade">
                                      <p:cBhvr>
                                        <p:cTn id="19" dur="1000">
                                          <p:stCondLst>
                                            <p:cond delay="0"/>
                                          </p:stCondLst>
                                        </p:cTn>
                                        <p:tgtEl>
                                          <p:spTgt spid="2765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bldLvl="0" animBg="1"/>
      <p:bldP spid="2765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5"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28677" name="Rectangle 3"/>
          <p:cNvSpPr>
            <a:spLocks noGrp="1"/>
          </p:cNvSpPr>
          <p:nvPr>
            <p:ph idx="1"/>
          </p:nvPr>
        </p:nvSpPr>
        <p:spPr>
          <a:xfrm>
            <a:off x="611188" y="1484313"/>
            <a:ext cx="7999412" cy="4611687"/>
          </a:xfrm>
        </p:spPr>
        <p:txBody>
          <a:bodyPr vert="horz" wrap="square" lIns="91440" tIns="45720" rIns="91440" bIns="45720" anchor="t"/>
          <a:lstStyle/>
          <a:p>
            <a:pPr algn="just" eaLnBrk="1" hangingPunct="1">
              <a:lnSpc>
                <a:spcPct val="110000"/>
              </a:lnSpc>
              <a:spcBef>
                <a:spcPct val="40000"/>
              </a:spcBef>
            </a:pPr>
            <a:r>
              <a:rPr lang="en-US" altLang="zh-CN" sz="2500" b="1" dirty="0">
                <a:latin typeface="微软雅黑" panose="020B0503020204020204" pitchFamily="34" charset="-122"/>
                <a:ea typeface="微软雅黑" panose="020B0503020204020204" pitchFamily="34" charset="-122"/>
              </a:rPr>
              <a:t>19</a:t>
            </a:r>
            <a:r>
              <a:rPr lang="zh-CN" altLang="en-US" sz="2500" b="1" dirty="0">
                <a:latin typeface="微软雅黑" panose="020B0503020204020204" pitchFamily="34" charset="-122"/>
                <a:ea typeface="微软雅黑" panose="020B0503020204020204" pitchFamily="34" charset="-122"/>
              </a:rPr>
              <a:t>世纪</a:t>
            </a:r>
            <a:r>
              <a:rPr lang="en-US" altLang="zh-CN" sz="2500" b="1" dirty="0">
                <a:latin typeface="微软雅黑" panose="020B0503020204020204" pitchFamily="34" charset="-122"/>
                <a:ea typeface="微软雅黑" panose="020B0503020204020204" pitchFamily="34" charset="-122"/>
              </a:rPr>
              <a:t>40</a:t>
            </a:r>
            <a:r>
              <a:rPr lang="zh-CN" altLang="en-US" sz="2500" b="1" dirty="0">
                <a:latin typeface="微软雅黑" panose="020B0503020204020204" pitchFamily="34" charset="-122"/>
                <a:ea typeface="微软雅黑" panose="020B0503020204020204" pitchFamily="34" charset="-122"/>
              </a:rPr>
              <a:t>年代，非盎格鲁的欧洲移民越来越多，</a:t>
            </a:r>
            <a:r>
              <a:rPr lang="zh-CN" altLang="en-US" sz="2500" b="1" dirty="0">
                <a:solidFill>
                  <a:srgbClr val="CC6600"/>
                </a:solidFill>
                <a:latin typeface="微软雅黑" panose="020B0503020204020204" pitchFamily="34" charset="-122"/>
                <a:ea typeface="微软雅黑" panose="020B0503020204020204" pitchFamily="34" charset="-122"/>
              </a:rPr>
              <a:t>爱尔兰人</a:t>
            </a:r>
            <a:r>
              <a:rPr lang="zh-CN" altLang="en-US" sz="2500" b="1" dirty="0">
                <a:latin typeface="微软雅黑" panose="020B0503020204020204" pitchFamily="34" charset="-122"/>
                <a:ea typeface="微软雅黑" panose="020B0503020204020204" pitchFamily="34" charset="-122"/>
              </a:rPr>
              <a:t>的美好天性和实干品德，</a:t>
            </a:r>
            <a:r>
              <a:rPr lang="zh-CN" altLang="en-US" sz="2500" b="1" dirty="0">
                <a:solidFill>
                  <a:srgbClr val="CC6600"/>
                </a:solidFill>
                <a:latin typeface="微软雅黑" panose="020B0503020204020204" pitchFamily="34" charset="-122"/>
                <a:ea typeface="微软雅黑" panose="020B0503020204020204" pitchFamily="34" charset="-122"/>
              </a:rPr>
              <a:t>德意志人</a:t>
            </a:r>
            <a:r>
              <a:rPr lang="zh-CN" altLang="en-US" sz="2500" b="1" dirty="0">
                <a:latin typeface="微软雅黑" panose="020B0503020204020204" pitchFamily="34" charset="-122"/>
                <a:ea typeface="微软雅黑" panose="020B0503020204020204" pitchFamily="34" charset="-122"/>
              </a:rPr>
              <a:t>的智慧、</a:t>
            </a:r>
            <a:r>
              <a:rPr lang="zh-CN" altLang="en-US" sz="2500" b="1" dirty="0">
                <a:solidFill>
                  <a:srgbClr val="CC6600"/>
                </a:solidFill>
                <a:latin typeface="微软雅黑" panose="020B0503020204020204" pitchFamily="34" charset="-122"/>
                <a:ea typeface="微软雅黑" panose="020B0503020204020204" pitchFamily="34" charset="-122"/>
              </a:rPr>
              <a:t>英格兰人</a:t>
            </a:r>
            <a:r>
              <a:rPr lang="zh-CN" altLang="en-US" sz="2500" b="1" dirty="0">
                <a:latin typeface="微软雅黑" panose="020B0503020204020204" pitchFamily="34" charset="-122"/>
                <a:ea typeface="微软雅黑" panose="020B0503020204020204" pitchFamily="34" charset="-122"/>
              </a:rPr>
              <a:t>尊重法律与秩序，</a:t>
            </a:r>
            <a:r>
              <a:rPr lang="zh-CN" altLang="en-US" sz="2500" b="1" dirty="0">
                <a:solidFill>
                  <a:srgbClr val="CC6600"/>
                </a:solidFill>
                <a:latin typeface="微软雅黑" panose="020B0503020204020204" pitchFamily="34" charset="-122"/>
                <a:ea typeface="微软雅黑" panose="020B0503020204020204" pitchFamily="34" charset="-122"/>
              </a:rPr>
              <a:t>斯堪的那维亚人</a:t>
            </a:r>
            <a:r>
              <a:rPr lang="zh-CN" altLang="en-US" sz="2500" b="1" dirty="0">
                <a:latin typeface="微软雅黑" panose="020B0503020204020204" pitchFamily="34" charset="-122"/>
                <a:ea typeface="微软雅黑" panose="020B0503020204020204" pitchFamily="34" charset="-122"/>
              </a:rPr>
              <a:t>的勤劳节俭自制等不同生活方式都添加到美国国家生活中了。</a:t>
            </a:r>
            <a:endParaRPr lang="zh-CN" altLang="en-US" sz="2500" b="1" dirty="0">
              <a:latin typeface="微软雅黑" panose="020B0503020204020204" pitchFamily="34" charset="-122"/>
              <a:ea typeface="微软雅黑" panose="020B0503020204020204" pitchFamily="34" charset="-122"/>
            </a:endParaRPr>
          </a:p>
          <a:p>
            <a:pPr algn="just" eaLnBrk="1" hangingPunct="1">
              <a:lnSpc>
                <a:spcPct val="110000"/>
              </a:lnSpc>
              <a:spcBef>
                <a:spcPct val="40000"/>
              </a:spcBef>
            </a:pPr>
            <a:r>
              <a:rPr lang="zh-CN" altLang="en-US" sz="2500" b="1" dirty="0">
                <a:latin typeface="微软雅黑" panose="020B0503020204020204" pitchFamily="34" charset="-122"/>
                <a:ea typeface="微软雅黑" panose="020B0503020204020204" pitchFamily="34" charset="-122"/>
              </a:rPr>
              <a:t>但是，</a:t>
            </a:r>
            <a:r>
              <a:rPr lang="zh-CN" altLang="en-US" sz="2500" b="1" dirty="0">
                <a:solidFill>
                  <a:srgbClr val="CC6600"/>
                </a:solidFill>
                <a:latin typeface="微软雅黑" panose="020B0503020204020204" pitchFamily="34" charset="-122"/>
                <a:ea typeface="微软雅黑" panose="020B0503020204020204" pitchFamily="34" charset="-122"/>
              </a:rPr>
              <a:t>盎格鲁</a:t>
            </a:r>
            <a:r>
              <a:rPr lang="zh-CN" altLang="en-US" sz="2500" b="1" dirty="0">
                <a:solidFill>
                  <a:srgbClr val="003399"/>
                </a:solidFill>
                <a:latin typeface="微软雅黑" panose="020B0503020204020204" pitchFamily="34" charset="-122"/>
                <a:ea typeface="微软雅黑" panose="020B0503020204020204" pitchFamily="34" charset="-122"/>
              </a:rPr>
              <a:t>清教徒</a:t>
            </a:r>
            <a:r>
              <a:rPr lang="zh-CN" altLang="en-US" sz="2500" b="1" dirty="0">
                <a:latin typeface="微软雅黑" panose="020B0503020204020204" pitchFamily="34" charset="-122"/>
                <a:ea typeface="微软雅黑" panose="020B0503020204020204" pitchFamily="34" charset="-122"/>
              </a:rPr>
              <a:t>移民对异教的偏见根深蒂固，认为，</a:t>
            </a:r>
            <a:r>
              <a:rPr lang="zh-CN" altLang="en-US" sz="2500" b="1" dirty="0">
                <a:solidFill>
                  <a:srgbClr val="0000FF"/>
                </a:solidFill>
                <a:latin typeface="微软雅黑" panose="020B0503020204020204" pitchFamily="34" charset="-122"/>
                <a:ea typeface="微软雅黑" panose="020B0503020204020204" pitchFamily="34" charset="-122"/>
              </a:rPr>
              <a:t>异教徒要么成为归化者，要么成为被征服者</a:t>
            </a:r>
            <a:r>
              <a:rPr lang="zh-CN" altLang="en-US" sz="2500" b="1" dirty="0">
                <a:latin typeface="微软雅黑" panose="020B0503020204020204" pitchFamily="34" charset="-122"/>
                <a:ea typeface="微软雅黑" panose="020B0503020204020204" pitchFamily="34" charset="-122"/>
              </a:rPr>
              <a:t>；把美洲</a:t>
            </a:r>
            <a:r>
              <a:rPr lang="zh-CN" altLang="en-US" sz="2500" b="1" dirty="0">
                <a:solidFill>
                  <a:srgbClr val="CC6600"/>
                </a:solidFill>
                <a:latin typeface="微软雅黑" panose="020B0503020204020204" pitchFamily="34" charset="-122"/>
                <a:ea typeface="微软雅黑" panose="020B0503020204020204" pitchFamily="34" charset="-122"/>
              </a:rPr>
              <a:t>土著印地安人</a:t>
            </a:r>
            <a:r>
              <a:rPr lang="zh-CN" altLang="en-US" sz="2500" b="1" dirty="0">
                <a:latin typeface="微软雅黑" panose="020B0503020204020204" pitchFamily="34" charset="-122"/>
                <a:ea typeface="微软雅黑" panose="020B0503020204020204" pitchFamily="34" charset="-122"/>
              </a:rPr>
              <a:t>看成冥顽不化，应该被驱逐或灭绝；同时，把排外的矛头转向美国</a:t>
            </a:r>
            <a:r>
              <a:rPr lang="zh-CN" altLang="en-US" sz="2500" b="1" dirty="0">
                <a:solidFill>
                  <a:srgbClr val="CC6600"/>
                </a:solidFill>
                <a:latin typeface="微软雅黑" panose="020B0503020204020204" pitchFamily="34" charset="-122"/>
                <a:ea typeface="微软雅黑" panose="020B0503020204020204" pitchFamily="34" charset="-122"/>
              </a:rPr>
              <a:t>黑人</a:t>
            </a:r>
            <a:r>
              <a:rPr lang="zh-CN" altLang="en-US" sz="2500" b="1" dirty="0">
                <a:latin typeface="微软雅黑" panose="020B0503020204020204" pitchFamily="34" charset="-122"/>
                <a:ea typeface="微软雅黑" panose="020B0503020204020204" pitchFamily="34" charset="-122"/>
              </a:rPr>
              <a:t>和</a:t>
            </a:r>
            <a:r>
              <a:rPr lang="zh-CN" altLang="en-US" sz="2500" b="1" dirty="0">
                <a:solidFill>
                  <a:srgbClr val="CC6600"/>
                </a:solidFill>
                <a:latin typeface="微软雅黑" panose="020B0503020204020204" pitchFamily="34" charset="-122"/>
                <a:ea typeface="微软雅黑" panose="020B0503020204020204" pitchFamily="34" charset="-122"/>
              </a:rPr>
              <a:t>华人</a:t>
            </a:r>
            <a:r>
              <a:rPr lang="zh-CN" altLang="en-US" sz="2500" b="1" dirty="0">
                <a:latin typeface="微软雅黑" panose="020B0503020204020204" pitchFamily="34" charset="-122"/>
                <a:ea typeface="微软雅黑" panose="020B0503020204020204" pitchFamily="34" charset="-122"/>
              </a:rPr>
              <a:t>。</a:t>
            </a:r>
            <a:endParaRPr lang="zh-CN" altLang="en-US" sz="2500" b="1" dirty="0">
              <a:latin typeface="微软雅黑" panose="020B0503020204020204" pitchFamily="34" charset="-122"/>
              <a:ea typeface="微软雅黑" panose="020B0503020204020204" pitchFamily="34" charset="-122"/>
            </a:endParaRPr>
          </a:p>
          <a:p>
            <a:pPr algn="just" eaLnBrk="1" hangingPunct="1">
              <a:lnSpc>
                <a:spcPct val="110000"/>
              </a:lnSpc>
              <a:spcBef>
                <a:spcPct val="40000"/>
              </a:spcBef>
            </a:pPr>
            <a:r>
              <a:rPr lang="zh-CN" altLang="en-US" sz="2500" b="1" dirty="0">
                <a:solidFill>
                  <a:srgbClr val="003399"/>
                </a:solidFill>
                <a:latin typeface="微软雅黑" panose="020B0503020204020204" pitchFamily="34" charset="-122"/>
                <a:ea typeface="微软雅黑" panose="020B0503020204020204" pitchFamily="34" charset="-122"/>
              </a:rPr>
              <a:t>这是美国在文化价值观和行为方式上最早的</a:t>
            </a:r>
            <a:r>
              <a:rPr lang="zh-CN" altLang="en-US" sz="2500" b="1" dirty="0">
                <a:solidFill>
                  <a:srgbClr val="CC6600"/>
                </a:solidFill>
                <a:latin typeface="微软雅黑" panose="020B0503020204020204" pitchFamily="34" charset="-122"/>
                <a:ea typeface="微软雅黑" panose="020B0503020204020204" pitchFamily="34" charset="-122"/>
              </a:rPr>
              <a:t>种族主义</a:t>
            </a:r>
            <a:r>
              <a:rPr lang="zh-CN" altLang="en-US" sz="2500" b="1" dirty="0">
                <a:solidFill>
                  <a:srgbClr val="003399"/>
                </a:solidFill>
                <a:latin typeface="微软雅黑" panose="020B0503020204020204" pitchFamily="34" charset="-122"/>
                <a:ea typeface="微软雅黑" panose="020B0503020204020204" pitchFamily="34" charset="-122"/>
              </a:rPr>
              <a:t>来源。</a:t>
            </a:r>
            <a:endParaRPr lang="zh-CN" altLang="en-US" sz="2500" b="1" dirty="0">
              <a:solidFill>
                <a:srgbClr val="003399"/>
              </a:solidFill>
              <a:latin typeface="微软雅黑" panose="020B0503020204020204" pitchFamily="34" charset="-122"/>
              <a:ea typeface="微软雅黑" panose="020B0503020204020204" pitchFamily="34" charset="-122"/>
            </a:endParaRPr>
          </a:p>
        </p:txBody>
      </p:sp>
      <p:sp>
        <p:nvSpPr>
          <p:cNvPr id="27652" name="Rectangle 2"/>
          <p:cNvSpPr>
            <a:spLocks noGrp="1"/>
          </p:cNvSpPr>
          <p:nvPr>
            <p:ph type="title"/>
          </p:nvPr>
        </p:nvSpPr>
        <p:spPr>
          <a:xfrm>
            <a:off x="457200" y="278130"/>
            <a:ext cx="8140700" cy="1134110"/>
          </a:xfrm>
          <a:gradFill rotWithShape="1">
            <a:gsLst>
              <a:gs pos="0">
                <a:srgbClr val="FFFF99">
                  <a:alpha val="100000"/>
                </a:srgbClr>
              </a:gs>
              <a:gs pos="100000">
                <a:srgbClr val="CCFF33">
                  <a:alpha val="100000"/>
                </a:srgbClr>
              </a:gs>
            </a:gsLst>
            <a:lin ang="0" scaled="1"/>
            <a:tileRect/>
          </a:gradFill>
        </p:spPr>
        <p:txBody>
          <a:bodyPr vert="horz" wrap="square" lIns="91440" tIns="45720" rIns="91440" bIns="45720" anchor="t"/>
          <a:lstStyle/>
          <a:p>
            <a:pPr eaLnBrk="1" hangingPunct="1">
              <a:lnSpc>
                <a:spcPct val="130000"/>
              </a:lnSpc>
              <a:spcBef>
                <a:spcPts val="0"/>
              </a:spcBef>
              <a:spcAft>
                <a:spcPts val="0"/>
              </a:spcAft>
            </a:pPr>
            <a:r>
              <a:rPr lang="en-US" altLang="zh-CN" sz="4800" b="1" dirty="0">
                <a:latin typeface="微软雅黑" panose="020B0503020204020204" pitchFamily="34" charset="-122"/>
                <a:ea typeface="微软雅黑" panose="020B0503020204020204" pitchFamily="34" charset="-122"/>
              </a:rPr>
              <a:t>7.5.1</a:t>
            </a:r>
            <a:r>
              <a:rPr lang="zh-CN" altLang="en-US" sz="4800" b="1" dirty="0">
                <a:latin typeface="微软雅黑" panose="020B0503020204020204" pitchFamily="34" charset="-122"/>
                <a:ea typeface="微软雅黑" panose="020B0503020204020204" pitchFamily="34" charset="-122"/>
              </a:rPr>
              <a:t>美国文化的形成</a:t>
            </a:r>
            <a:endParaRPr lang="zh-CN" altLang="en-US" sz="4800" b="1" dirty="0">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652"/>
                                        </p:tgtEl>
                                        <p:attrNameLst>
                                          <p:attrName>style.visibility</p:attrName>
                                        </p:attrNameLst>
                                      </p:cBhvr>
                                      <p:to>
                                        <p:strVal val="visible"/>
                                      </p:to>
                                    </p:set>
                                    <p:anim calcmode="lin" valueType="num">
                                      <p:cBhvr>
                                        <p:cTn id="7" dur="500" fill="hold"/>
                                        <p:tgtEl>
                                          <p:spTgt spid="27652"/>
                                        </p:tgtEl>
                                        <p:attrNameLst>
                                          <p:attrName>ppt_w</p:attrName>
                                        </p:attrNameLst>
                                      </p:cBhvr>
                                      <p:tavLst>
                                        <p:tav tm="0">
                                          <p:val>
                                            <p:fltVal val="0"/>
                                          </p:val>
                                        </p:tav>
                                        <p:tav tm="100000">
                                          <p:val>
                                            <p:strVal val="#ppt_w"/>
                                          </p:val>
                                        </p:tav>
                                      </p:tavLst>
                                    </p:anim>
                                    <p:anim calcmode="lin" valueType="num">
                                      <p:cBhvr>
                                        <p:cTn id="8" dur="500" fill="hold"/>
                                        <p:tgtEl>
                                          <p:spTgt spid="27652"/>
                                        </p:tgtEl>
                                        <p:attrNameLst>
                                          <p:attrName>ppt_h</p:attrName>
                                        </p:attrNameLst>
                                      </p:cBhvr>
                                      <p:tavLst>
                                        <p:tav tm="0">
                                          <p:val>
                                            <p:fltVal val="0"/>
                                          </p:val>
                                        </p:tav>
                                        <p:tav tm="100000">
                                          <p:val>
                                            <p:strVal val="#ppt_h"/>
                                          </p:val>
                                        </p:tav>
                                      </p:tavLst>
                                    </p:anim>
                                    <p:animEffect transition="in" filter="fade">
                                      <p:cBhvr>
                                        <p:cTn id="9" dur="500"/>
                                        <p:tgtEl>
                                          <p:spTgt spid="2765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8677">
                                            <p:bg/>
                                          </p:spTgt>
                                        </p:tgtEl>
                                        <p:attrNameLst>
                                          <p:attrName>style.visibility</p:attrName>
                                        </p:attrNameLst>
                                      </p:cBhvr>
                                      <p:to>
                                        <p:strVal val="visible"/>
                                      </p:to>
                                    </p:set>
                                    <p:animEffect transition="in" filter="fade">
                                      <p:cBhvr>
                                        <p:cTn id="13" dur="1000">
                                          <p:stCondLst>
                                            <p:cond delay="0"/>
                                          </p:stCondLst>
                                        </p:cTn>
                                        <p:tgtEl>
                                          <p:spTgt spid="28677">
                                            <p:bg/>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8677">
                                            <p:bg/>
                                          </p:spTgt>
                                        </p:tgtEl>
                                        <p:attrNameLst>
                                          <p:attrName>style.visibility</p:attrName>
                                        </p:attrNameLst>
                                      </p:cBhvr>
                                      <p:to>
                                        <p:strVal val="visible"/>
                                      </p:to>
                                    </p:set>
                                    <p:animEffect transition="in" filter="fade">
                                      <p:cBhvr>
                                        <p:cTn id="17" dur="1000">
                                          <p:stCondLst>
                                            <p:cond delay="0"/>
                                          </p:stCondLst>
                                        </p:cTn>
                                        <p:tgtEl>
                                          <p:spTgt spid="28677">
                                            <p:bg/>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677">
                                            <p:bg/>
                                          </p:spTgt>
                                        </p:tgtEl>
                                        <p:attrNameLst>
                                          <p:attrName>style.visibility</p:attrName>
                                        </p:attrNameLst>
                                      </p:cBhvr>
                                      <p:to>
                                        <p:strVal val="visible"/>
                                      </p:to>
                                    </p:set>
                                    <p:animEffect transition="in" filter="fade">
                                      <p:cBhvr>
                                        <p:cTn id="22" dur="1000">
                                          <p:stCondLst>
                                            <p:cond delay="0"/>
                                          </p:stCondLst>
                                        </p:cTn>
                                        <p:tgtEl>
                                          <p:spTgt spid="28677">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uiExpand="1" build="p"/>
      <p:bldP spid="27652"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9"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29700" name="Rectangle 2"/>
          <p:cNvSpPr>
            <a:spLocks noGrp="1"/>
          </p:cNvSpPr>
          <p:nvPr>
            <p:ph type="title"/>
          </p:nvPr>
        </p:nvSpPr>
        <p:spPr>
          <a:xfrm>
            <a:off x="378460" y="156845"/>
            <a:ext cx="8308340" cy="895985"/>
          </a:xfrm>
          <a:gradFill rotWithShape="1">
            <a:gsLst>
              <a:gs pos="0">
                <a:srgbClr val="FFCC66">
                  <a:alpha val="100000"/>
                </a:srgbClr>
              </a:gs>
              <a:gs pos="100000">
                <a:srgbClr val="B3C50B">
                  <a:alpha val="100000"/>
                </a:srgbClr>
              </a:gs>
            </a:gsLst>
            <a:lin ang="0" scaled="1"/>
            <a:tileRect/>
          </a:gradFill>
        </p:spPr>
        <p:txBody>
          <a:bodyPr vert="horz" wrap="square" lIns="91440" tIns="45720" rIns="91440" bIns="45720" anchor="t"/>
          <a:lstStyle/>
          <a:p>
            <a:pPr eaLnBrk="1" hangingPunct="1">
              <a:lnSpc>
                <a:spcPct val="120000"/>
              </a:lnSpc>
              <a:spcBef>
                <a:spcPts val="0"/>
              </a:spcBef>
              <a:spcAft>
                <a:spcPts val="0"/>
              </a:spcAft>
            </a:pPr>
            <a:r>
              <a:rPr lang="en-US" altLang="zh-CN" sz="4400" b="1" dirty="0">
                <a:latin typeface="微软雅黑" panose="020B0503020204020204" pitchFamily="34" charset="-122"/>
                <a:ea typeface="微软雅黑" panose="020B0503020204020204" pitchFamily="34" charset="-122"/>
              </a:rPr>
              <a:t>7.5.2 </a:t>
            </a:r>
            <a:r>
              <a:rPr lang="zh-CN" altLang="en-US" sz="4400" b="1" dirty="0">
                <a:latin typeface="微软雅黑" panose="020B0503020204020204" pitchFamily="34" charset="-122"/>
                <a:ea typeface="微软雅黑" panose="020B0503020204020204" pitchFamily="34" charset="-122"/>
              </a:rPr>
              <a:t>美国历史上“排华”案例</a:t>
            </a:r>
            <a:endParaRPr lang="zh-CN" altLang="en-US" sz="4400" b="1" dirty="0">
              <a:latin typeface="微软雅黑" panose="020B0503020204020204" pitchFamily="34" charset="-122"/>
              <a:ea typeface="微软雅黑" panose="020B0503020204020204" pitchFamily="34" charset="-122"/>
            </a:endParaRPr>
          </a:p>
        </p:txBody>
      </p:sp>
      <p:sp>
        <p:nvSpPr>
          <p:cNvPr id="29701" name="Rectangle 3"/>
          <p:cNvSpPr>
            <a:spLocks noGrp="1"/>
          </p:cNvSpPr>
          <p:nvPr>
            <p:ph idx="1"/>
          </p:nvPr>
        </p:nvSpPr>
        <p:spPr>
          <a:xfrm>
            <a:off x="468313" y="1125538"/>
            <a:ext cx="7989887" cy="5111750"/>
          </a:xfrm>
        </p:spPr>
        <p:txBody>
          <a:bodyPr vert="horz" wrap="square" lIns="91440" tIns="45720" rIns="91440" bIns="45720" anchor="t"/>
          <a:lstStyle/>
          <a:p>
            <a:pPr algn="just" eaLnBrk="1" hangingPunct="1">
              <a:spcBef>
                <a:spcPts val="1200"/>
              </a:spcBef>
            </a:pPr>
            <a:r>
              <a:rPr lang="en-US" altLang="zh-CN" sz="2800" b="1" dirty="0">
                <a:solidFill>
                  <a:srgbClr val="CC6600"/>
                </a:solidFill>
                <a:latin typeface="微软雅黑" panose="020B0503020204020204" pitchFamily="34" charset="-122"/>
                <a:ea typeface="微软雅黑" panose="020B0503020204020204" pitchFamily="34" charset="-122"/>
              </a:rPr>
              <a:t>“</a:t>
            </a:r>
            <a:r>
              <a:rPr lang="zh-CN" altLang="en-US" sz="2800" b="1" dirty="0">
                <a:solidFill>
                  <a:srgbClr val="CC6600"/>
                </a:solidFill>
                <a:latin typeface="微软雅黑" panose="020B0503020204020204" pitchFamily="34" charset="-122"/>
                <a:ea typeface="微软雅黑" panose="020B0503020204020204" pitchFamily="34" charset="-122"/>
              </a:rPr>
              <a:t>排华”</a:t>
            </a:r>
            <a:r>
              <a:rPr lang="zh-CN" altLang="en-US" sz="2800" b="1" dirty="0">
                <a:latin typeface="微软雅黑" panose="020B0503020204020204" pitchFamily="34" charset="-122"/>
                <a:ea typeface="微软雅黑" panose="020B0503020204020204" pitchFamily="34" charset="-122"/>
              </a:rPr>
              <a:t>是美国对外关系史上最黑暗的一页。</a:t>
            </a:r>
            <a:endParaRPr lang="zh-CN" altLang="en-US" sz="2400" b="1" dirty="0">
              <a:latin typeface="微软雅黑" panose="020B0503020204020204" pitchFamily="34" charset="-122"/>
              <a:ea typeface="微软雅黑" panose="020B0503020204020204" pitchFamily="34" charset="-122"/>
            </a:endParaRPr>
          </a:p>
          <a:p>
            <a:pPr lvl="1" algn="just" eaLnBrk="1" hangingPunct="1">
              <a:spcBef>
                <a:spcPts val="1200"/>
              </a:spcBef>
            </a:pPr>
            <a:r>
              <a:rPr lang="en-US" altLang="zh-CN" sz="2400" b="1" dirty="0">
                <a:solidFill>
                  <a:srgbClr val="3333CC"/>
                </a:solidFill>
                <a:latin typeface="微软雅黑" panose="020B0503020204020204" pitchFamily="34" charset="-122"/>
                <a:ea typeface="微软雅黑" panose="020B0503020204020204" pitchFamily="34" charset="-122"/>
              </a:rPr>
              <a:t>19</a:t>
            </a:r>
            <a:r>
              <a:rPr lang="zh-CN" altLang="en-US" sz="2400" b="1" dirty="0">
                <a:solidFill>
                  <a:srgbClr val="3333CC"/>
                </a:solidFill>
                <a:latin typeface="微软雅黑" panose="020B0503020204020204" pitchFamily="34" charset="-122"/>
                <a:ea typeface="微软雅黑" panose="020B0503020204020204" pitchFamily="34" charset="-122"/>
              </a:rPr>
              <a:t>世纪中叶，开始从中国引进劳工。</a:t>
            </a:r>
            <a:endParaRPr lang="zh-CN" altLang="en-US" sz="2400" b="1" dirty="0">
              <a:solidFill>
                <a:srgbClr val="3333CC"/>
              </a:solidFill>
              <a:latin typeface="微软雅黑" panose="020B0503020204020204" pitchFamily="34" charset="-122"/>
              <a:ea typeface="微软雅黑" panose="020B0503020204020204" pitchFamily="34" charset="-122"/>
            </a:endParaRPr>
          </a:p>
          <a:p>
            <a:pPr lvl="1" algn="just" eaLnBrk="1" hangingPunct="1">
              <a:spcBef>
                <a:spcPts val="1200"/>
              </a:spcBef>
            </a:pPr>
            <a:r>
              <a:rPr lang="zh-CN" altLang="en-US" sz="2400" b="1" dirty="0">
                <a:solidFill>
                  <a:srgbClr val="3333CC"/>
                </a:solidFill>
                <a:latin typeface="微软雅黑" panose="020B0503020204020204" pitchFamily="34" charset="-122"/>
                <a:ea typeface="微软雅黑" panose="020B0503020204020204" pitchFamily="34" charset="-122"/>
              </a:rPr>
              <a:t>共有</a:t>
            </a:r>
            <a:r>
              <a:rPr lang="en-US" altLang="zh-CN" sz="2400" b="1" dirty="0">
                <a:solidFill>
                  <a:srgbClr val="3333CC"/>
                </a:solidFill>
                <a:latin typeface="微软雅黑" panose="020B0503020204020204" pitchFamily="34" charset="-122"/>
                <a:ea typeface="微软雅黑" panose="020B0503020204020204" pitchFamily="34" charset="-122"/>
              </a:rPr>
              <a:t>30</a:t>
            </a:r>
            <a:r>
              <a:rPr lang="zh-CN" altLang="en-US" sz="2400" b="1" dirty="0">
                <a:solidFill>
                  <a:srgbClr val="3333CC"/>
                </a:solidFill>
                <a:latin typeface="微软雅黑" panose="020B0503020204020204" pitchFamily="34" charset="-122"/>
                <a:ea typeface="微软雅黑" panose="020B0503020204020204" pitchFamily="34" charset="-122"/>
              </a:rPr>
              <a:t>多万华工被招募或拐骗到美国。华工的吃苦和勤劳导致白人的敌视。</a:t>
            </a:r>
            <a:endParaRPr lang="zh-CN" altLang="en-US" sz="2400" b="1" dirty="0">
              <a:solidFill>
                <a:srgbClr val="3333CC"/>
              </a:solidFill>
              <a:latin typeface="微软雅黑" panose="020B0503020204020204" pitchFamily="34" charset="-122"/>
              <a:ea typeface="微软雅黑" panose="020B0503020204020204" pitchFamily="34" charset="-122"/>
            </a:endParaRPr>
          </a:p>
          <a:p>
            <a:pPr lvl="1" algn="just" eaLnBrk="1" hangingPunct="1">
              <a:spcBef>
                <a:spcPts val="1200"/>
              </a:spcBef>
            </a:pPr>
            <a:r>
              <a:rPr lang="en-US" altLang="zh-CN" sz="2400" b="1" dirty="0">
                <a:solidFill>
                  <a:srgbClr val="3333CC"/>
                </a:solidFill>
                <a:latin typeface="微软雅黑" panose="020B0503020204020204" pitchFamily="34" charset="-122"/>
                <a:ea typeface="微软雅黑" panose="020B0503020204020204" pitchFamily="34" charset="-122"/>
              </a:rPr>
              <a:t>1852</a:t>
            </a:r>
            <a:r>
              <a:rPr lang="zh-CN" altLang="en-US" sz="2400" b="1" dirty="0">
                <a:solidFill>
                  <a:srgbClr val="3333CC"/>
                </a:solidFill>
                <a:latin typeface="微软雅黑" panose="020B0503020204020204" pitchFamily="34" charset="-122"/>
                <a:ea typeface="微软雅黑" panose="020B0503020204020204" pitchFamily="34" charset="-122"/>
              </a:rPr>
              <a:t>年，在加州参与“淘金热”的中国移民遭到白人的掠夺洗劫和暴力谋杀，一次就被杀死</a:t>
            </a:r>
            <a:r>
              <a:rPr lang="en-US" altLang="zh-CN" sz="2400" b="1" dirty="0">
                <a:solidFill>
                  <a:srgbClr val="3333CC"/>
                </a:solidFill>
                <a:latin typeface="微软雅黑" panose="020B0503020204020204" pitchFamily="34" charset="-122"/>
                <a:ea typeface="微软雅黑" panose="020B0503020204020204" pitchFamily="34" charset="-122"/>
              </a:rPr>
              <a:t>80</a:t>
            </a:r>
            <a:r>
              <a:rPr lang="zh-CN" altLang="en-US" sz="2400" b="1" dirty="0">
                <a:solidFill>
                  <a:srgbClr val="3333CC"/>
                </a:solidFill>
                <a:latin typeface="微软雅黑" panose="020B0503020204020204" pitchFamily="34" charset="-122"/>
                <a:ea typeface="微软雅黑" panose="020B0503020204020204" pitchFamily="34" charset="-122"/>
              </a:rPr>
              <a:t>多人；</a:t>
            </a:r>
            <a:endParaRPr lang="zh-CN" altLang="en-US" sz="2400" b="1" dirty="0">
              <a:solidFill>
                <a:srgbClr val="3333CC"/>
              </a:solidFill>
              <a:latin typeface="微软雅黑" panose="020B0503020204020204" pitchFamily="34" charset="-122"/>
              <a:ea typeface="微软雅黑" panose="020B0503020204020204" pitchFamily="34" charset="-122"/>
            </a:endParaRPr>
          </a:p>
          <a:p>
            <a:pPr lvl="1" algn="just" eaLnBrk="1" hangingPunct="1">
              <a:spcBef>
                <a:spcPts val="1200"/>
              </a:spcBef>
            </a:pPr>
            <a:r>
              <a:rPr lang="en-US" altLang="zh-CN" sz="2400" b="1" dirty="0">
                <a:solidFill>
                  <a:srgbClr val="3333CC"/>
                </a:solidFill>
                <a:latin typeface="微软雅黑" panose="020B0503020204020204" pitchFamily="34" charset="-122"/>
                <a:ea typeface="微软雅黑" panose="020B0503020204020204" pitchFamily="34" charset="-122"/>
              </a:rPr>
              <a:t>1863</a:t>
            </a:r>
            <a:r>
              <a:rPr lang="zh-CN" altLang="en-US" sz="2400" b="1" dirty="0">
                <a:solidFill>
                  <a:srgbClr val="3333CC"/>
                </a:solidFill>
                <a:latin typeface="微软雅黑" panose="020B0503020204020204" pitchFamily="34" charset="-122"/>
                <a:ea typeface="微软雅黑" panose="020B0503020204020204" pitchFamily="34" charset="-122"/>
              </a:rPr>
              <a:t>年，铁路公司雇佣四、五万名华工修建中太平洋铁路，几乎每建一公里，就有一名华工丧生，死亡华人不下万人；修建南太平洋铁路时，华工占</a:t>
            </a:r>
            <a:r>
              <a:rPr lang="en-US" altLang="zh-CN" sz="2400" b="1" dirty="0">
                <a:solidFill>
                  <a:srgbClr val="3333CC"/>
                </a:solidFill>
                <a:latin typeface="微软雅黑" panose="020B0503020204020204" pitchFamily="34" charset="-122"/>
                <a:ea typeface="微软雅黑" panose="020B0503020204020204" pitchFamily="34" charset="-122"/>
              </a:rPr>
              <a:t>75~80%</a:t>
            </a:r>
            <a:r>
              <a:rPr lang="zh-CN" altLang="en-US" sz="2400" b="1" dirty="0">
                <a:solidFill>
                  <a:srgbClr val="3333CC"/>
                </a:solidFill>
                <a:latin typeface="微软雅黑" panose="020B0503020204020204" pitchFamily="34" charset="-122"/>
                <a:ea typeface="微软雅黑" panose="020B0503020204020204" pitchFamily="34" charset="-122"/>
              </a:rPr>
              <a:t>；修建北太平洋铁路时，雇佣华工</a:t>
            </a:r>
            <a:r>
              <a:rPr lang="en-US" altLang="zh-CN" sz="2400" b="1" dirty="0">
                <a:solidFill>
                  <a:srgbClr val="3333CC"/>
                </a:solidFill>
                <a:latin typeface="微软雅黑" panose="020B0503020204020204" pitchFamily="34" charset="-122"/>
                <a:ea typeface="微软雅黑" panose="020B0503020204020204" pitchFamily="34" charset="-122"/>
              </a:rPr>
              <a:t>1.2</a:t>
            </a:r>
            <a:r>
              <a:rPr lang="zh-CN" altLang="en-US" sz="2400" b="1" dirty="0">
                <a:solidFill>
                  <a:srgbClr val="3333CC"/>
                </a:solidFill>
                <a:latin typeface="微软雅黑" panose="020B0503020204020204" pitchFamily="34" charset="-122"/>
                <a:ea typeface="微软雅黑" panose="020B0503020204020204" pitchFamily="34" charset="-122"/>
              </a:rPr>
              <a:t>万人。</a:t>
            </a:r>
            <a:endParaRPr lang="zh-CN" altLang="en-US" sz="2400" b="1" dirty="0">
              <a:solidFill>
                <a:srgbClr val="3333CC"/>
              </a:solidFill>
              <a:latin typeface="微软雅黑" panose="020B0503020204020204" pitchFamily="34" charset="-122"/>
              <a:ea typeface="微软雅黑" panose="020B0503020204020204" pitchFamily="34" charset="-122"/>
            </a:endParaRPr>
          </a:p>
          <a:p>
            <a:pPr lvl="1" algn="just" eaLnBrk="1" hangingPunct="1">
              <a:spcBef>
                <a:spcPts val="1200"/>
              </a:spcBef>
            </a:pPr>
            <a:r>
              <a:rPr lang="en-US" altLang="zh-CN" sz="2400" b="1" dirty="0">
                <a:solidFill>
                  <a:srgbClr val="3333CC"/>
                </a:solidFill>
                <a:latin typeface="微软雅黑" panose="020B0503020204020204" pitchFamily="34" charset="-122"/>
                <a:ea typeface="微软雅黑" panose="020B0503020204020204" pitchFamily="34" charset="-122"/>
              </a:rPr>
              <a:t>1869</a:t>
            </a:r>
            <a:r>
              <a:rPr lang="zh-CN" altLang="en-US" sz="2400" b="1" dirty="0">
                <a:solidFill>
                  <a:srgbClr val="3333CC"/>
                </a:solidFill>
                <a:latin typeface="微软雅黑" panose="020B0503020204020204" pitchFamily="34" charset="-122"/>
                <a:ea typeface="微软雅黑" panose="020B0503020204020204" pitchFamily="34" charset="-122"/>
              </a:rPr>
              <a:t>年，在美国南方用华工苦力代替被解放的黑人。</a:t>
            </a:r>
            <a:endParaRPr lang="zh-CN" altLang="en-US" sz="2400" b="1" dirty="0">
              <a:solidFill>
                <a:srgbClr val="3333CC"/>
              </a:solidFill>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700"/>
                                        </p:tgtEl>
                                        <p:attrNameLst>
                                          <p:attrName>style.visibility</p:attrName>
                                        </p:attrNameLst>
                                      </p:cBhvr>
                                      <p:to>
                                        <p:strVal val="visible"/>
                                      </p:to>
                                    </p:set>
                                    <p:anim calcmode="lin" valueType="num">
                                      <p:cBhvr>
                                        <p:cTn id="7" dur="500" fill="hold"/>
                                        <p:tgtEl>
                                          <p:spTgt spid="29700"/>
                                        </p:tgtEl>
                                        <p:attrNameLst>
                                          <p:attrName>ppt_w</p:attrName>
                                        </p:attrNameLst>
                                      </p:cBhvr>
                                      <p:tavLst>
                                        <p:tav tm="0">
                                          <p:val>
                                            <p:fltVal val="0"/>
                                          </p:val>
                                        </p:tav>
                                        <p:tav tm="100000">
                                          <p:val>
                                            <p:strVal val="#ppt_w"/>
                                          </p:val>
                                        </p:tav>
                                      </p:tavLst>
                                    </p:anim>
                                    <p:anim calcmode="lin" valueType="num">
                                      <p:cBhvr>
                                        <p:cTn id="8" dur="500" fill="hold"/>
                                        <p:tgtEl>
                                          <p:spTgt spid="29700"/>
                                        </p:tgtEl>
                                        <p:attrNameLst>
                                          <p:attrName>ppt_h</p:attrName>
                                        </p:attrNameLst>
                                      </p:cBhvr>
                                      <p:tavLst>
                                        <p:tav tm="0">
                                          <p:val>
                                            <p:fltVal val="0"/>
                                          </p:val>
                                        </p:tav>
                                        <p:tav tm="100000">
                                          <p:val>
                                            <p:strVal val="#ppt_h"/>
                                          </p:val>
                                        </p:tav>
                                      </p:tavLst>
                                    </p:anim>
                                    <p:animEffect transition="in" filter="fade">
                                      <p:cBhvr>
                                        <p:cTn id="9" dur="500"/>
                                        <p:tgtEl>
                                          <p:spTgt spid="29700"/>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9701">
                                            <p:bg/>
                                          </p:spTgt>
                                        </p:tgtEl>
                                        <p:attrNameLst>
                                          <p:attrName>style.visibility</p:attrName>
                                        </p:attrNameLst>
                                      </p:cBhvr>
                                      <p:to>
                                        <p:strVal val="visible"/>
                                      </p:to>
                                    </p:set>
                                    <p:animEffect transition="in" filter="fade">
                                      <p:cBhvr>
                                        <p:cTn id="13" dur="1000">
                                          <p:stCondLst>
                                            <p:cond delay="0"/>
                                          </p:stCondLst>
                                        </p:cTn>
                                        <p:tgtEl>
                                          <p:spTgt spid="29701">
                                            <p:bg/>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9701">
                                            <p:bg/>
                                          </p:spTgt>
                                        </p:tgtEl>
                                        <p:attrNameLst>
                                          <p:attrName>style.visibility</p:attrName>
                                        </p:attrNameLst>
                                      </p:cBhvr>
                                      <p:to>
                                        <p:strVal val="visible"/>
                                      </p:to>
                                    </p:set>
                                    <p:animEffect transition="in" filter="fade">
                                      <p:cBhvr>
                                        <p:cTn id="17" dur="1000">
                                          <p:stCondLst>
                                            <p:cond delay="0"/>
                                          </p:stCondLst>
                                        </p:cTn>
                                        <p:tgtEl>
                                          <p:spTgt spid="29701">
                                            <p:bg/>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29701">
                                            <p:bg/>
                                          </p:spTgt>
                                        </p:tgtEl>
                                        <p:attrNameLst>
                                          <p:attrName>style.visibility</p:attrName>
                                        </p:attrNameLst>
                                      </p:cBhvr>
                                      <p:to>
                                        <p:strVal val="visible"/>
                                      </p:to>
                                    </p:set>
                                    <p:animEffect transition="in" filter="fade">
                                      <p:cBhvr>
                                        <p:cTn id="21" dur="1000">
                                          <p:stCondLst>
                                            <p:cond delay="0"/>
                                          </p:stCondLst>
                                        </p:cTn>
                                        <p:tgtEl>
                                          <p:spTgt spid="29701">
                                            <p:bg/>
                                          </p:spTgt>
                                        </p:tgtEl>
                                      </p:cBhvr>
                                    </p:animEffect>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29701">
                                            <p:bg/>
                                          </p:spTgt>
                                        </p:tgtEl>
                                        <p:attrNameLst>
                                          <p:attrName>style.visibility</p:attrName>
                                        </p:attrNameLst>
                                      </p:cBhvr>
                                      <p:to>
                                        <p:strVal val="visible"/>
                                      </p:to>
                                    </p:set>
                                    <p:animEffect transition="in" filter="fade">
                                      <p:cBhvr>
                                        <p:cTn id="25" dur="1000">
                                          <p:stCondLst>
                                            <p:cond delay="0"/>
                                          </p:stCondLst>
                                        </p:cTn>
                                        <p:tgtEl>
                                          <p:spTgt spid="29701">
                                            <p:bg/>
                                          </p:spTgt>
                                        </p:tgtEl>
                                      </p:cBhvr>
                                    </p:animEffect>
                                  </p:childTnLst>
                                </p:cTn>
                              </p:par>
                            </p:childTnLst>
                          </p:cTn>
                        </p:par>
                        <p:par>
                          <p:cTn id="26" fill="hold">
                            <p:stCondLst>
                              <p:cond delay="4500"/>
                            </p:stCondLst>
                            <p:childTnLst>
                              <p:par>
                                <p:cTn id="27" presetID="10" presetClass="entr" presetSubtype="0" fill="hold" grpId="0" nodeType="afterEffect">
                                  <p:stCondLst>
                                    <p:cond delay="0"/>
                                  </p:stCondLst>
                                  <p:childTnLst>
                                    <p:set>
                                      <p:cBhvr>
                                        <p:cTn id="28" dur="1" fill="hold">
                                          <p:stCondLst>
                                            <p:cond delay="0"/>
                                          </p:stCondLst>
                                        </p:cTn>
                                        <p:tgtEl>
                                          <p:spTgt spid="29701">
                                            <p:bg/>
                                          </p:spTgt>
                                        </p:tgtEl>
                                        <p:attrNameLst>
                                          <p:attrName>style.visibility</p:attrName>
                                        </p:attrNameLst>
                                      </p:cBhvr>
                                      <p:to>
                                        <p:strVal val="visible"/>
                                      </p:to>
                                    </p:set>
                                    <p:animEffect transition="in" filter="fade">
                                      <p:cBhvr>
                                        <p:cTn id="29" dur="1000">
                                          <p:stCondLst>
                                            <p:cond delay="0"/>
                                          </p:stCondLst>
                                        </p:cTn>
                                        <p:tgtEl>
                                          <p:spTgt spid="29701">
                                            <p:bg/>
                                          </p:spTgt>
                                        </p:tgtEl>
                                      </p:cBhvr>
                                    </p:animEffect>
                                  </p:childTnLst>
                                </p:cTn>
                              </p:par>
                            </p:childTnLst>
                          </p:cTn>
                        </p:par>
                        <p:par>
                          <p:cTn id="30" fill="hold">
                            <p:stCondLst>
                              <p:cond delay="5500"/>
                            </p:stCondLst>
                            <p:childTnLst>
                              <p:par>
                                <p:cTn id="31" presetID="10" presetClass="entr" presetSubtype="0" fill="hold" grpId="0" nodeType="afterEffect">
                                  <p:stCondLst>
                                    <p:cond delay="0"/>
                                  </p:stCondLst>
                                  <p:childTnLst>
                                    <p:set>
                                      <p:cBhvr>
                                        <p:cTn id="32" dur="1" fill="hold">
                                          <p:stCondLst>
                                            <p:cond delay="0"/>
                                          </p:stCondLst>
                                        </p:cTn>
                                        <p:tgtEl>
                                          <p:spTgt spid="29701">
                                            <p:bg/>
                                          </p:spTgt>
                                        </p:tgtEl>
                                        <p:attrNameLst>
                                          <p:attrName>style.visibility</p:attrName>
                                        </p:attrNameLst>
                                      </p:cBhvr>
                                      <p:to>
                                        <p:strVal val="visible"/>
                                      </p:to>
                                    </p:set>
                                    <p:animEffect transition="in" filter="fade">
                                      <p:cBhvr>
                                        <p:cTn id="33" dur="1000">
                                          <p:stCondLst>
                                            <p:cond delay="0"/>
                                          </p:stCondLst>
                                        </p:cTn>
                                        <p:tgtEl>
                                          <p:spTgt spid="29701">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bldLvl="0" animBg="1"/>
      <p:bldP spid="29701"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3"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30724" name="Rectangle 2"/>
          <p:cNvSpPr>
            <a:spLocks noGrp="1"/>
          </p:cNvSpPr>
          <p:nvPr>
            <p:ph type="title"/>
          </p:nvPr>
        </p:nvSpPr>
        <p:spPr>
          <a:xfrm>
            <a:off x="390525" y="230823"/>
            <a:ext cx="8229600" cy="774700"/>
          </a:xfrm>
        </p:spPr>
        <p:txBody>
          <a:bodyPr vert="horz" wrap="square" lIns="91440" tIns="45720" rIns="91440" bIns="45720" anchor="t"/>
          <a:lstStyle/>
          <a:p>
            <a:pPr eaLnBrk="1" hangingPunct="1"/>
            <a:r>
              <a:rPr lang="zh-CN" altLang="en-US" i="1" dirty="0">
                <a:ea typeface="黑体" panose="02010609060101010101" pitchFamily="49" charset="-122"/>
              </a:rPr>
              <a:t>美国历史上的</a:t>
            </a:r>
            <a:r>
              <a:rPr lang="zh-CN" altLang="en-US" i="1" dirty="0">
                <a:latin typeface="Arial" panose="020B0604020202020204" pitchFamily="34" charset="0"/>
                <a:ea typeface="黑体" panose="02010609060101010101" pitchFamily="49" charset="-122"/>
              </a:rPr>
              <a:t>“</a:t>
            </a:r>
            <a:r>
              <a:rPr lang="zh-CN" altLang="en-US" i="1" dirty="0">
                <a:ea typeface="黑体" panose="02010609060101010101" pitchFamily="49" charset="-122"/>
              </a:rPr>
              <a:t>排华</a:t>
            </a:r>
            <a:r>
              <a:rPr lang="zh-CN" altLang="en-US" i="1" dirty="0">
                <a:latin typeface="Arial" panose="020B0604020202020204" pitchFamily="34" charset="0"/>
                <a:ea typeface="黑体" panose="02010609060101010101" pitchFamily="49" charset="-122"/>
              </a:rPr>
              <a:t>”</a:t>
            </a:r>
            <a:r>
              <a:rPr lang="zh-CN" altLang="en-US" i="1" dirty="0">
                <a:ea typeface="黑体" panose="02010609060101010101" pitchFamily="49" charset="-122"/>
              </a:rPr>
              <a:t>案例</a:t>
            </a:r>
            <a:endParaRPr lang="zh-CN" altLang="en-US" i="1" dirty="0">
              <a:ea typeface="黑体" panose="02010609060101010101" pitchFamily="49" charset="-122"/>
            </a:endParaRPr>
          </a:p>
        </p:txBody>
      </p:sp>
      <p:sp>
        <p:nvSpPr>
          <p:cNvPr id="30725" name="Rectangle 3"/>
          <p:cNvSpPr>
            <a:spLocks noGrp="1"/>
          </p:cNvSpPr>
          <p:nvPr>
            <p:ph idx="1"/>
          </p:nvPr>
        </p:nvSpPr>
        <p:spPr>
          <a:xfrm>
            <a:off x="323850" y="1268413"/>
            <a:ext cx="8362950" cy="4862512"/>
          </a:xfrm>
        </p:spPr>
        <p:txBody>
          <a:bodyPr vert="horz" wrap="square" lIns="91440" tIns="45720" rIns="91440" bIns="45720" anchor="t"/>
          <a:lstStyle/>
          <a:p>
            <a:pPr lvl="1" eaLnBrk="1" hangingPunct="1">
              <a:spcBef>
                <a:spcPct val="35000"/>
              </a:spcBef>
            </a:pPr>
            <a:r>
              <a:rPr lang="en-US" altLang="zh-CN" b="1" dirty="0">
                <a:solidFill>
                  <a:srgbClr val="3333CC"/>
                </a:solidFill>
                <a:latin typeface="微软雅黑" panose="020B0503020204020204" pitchFamily="34" charset="-122"/>
                <a:ea typeface="微软雅黑" panose="020B0503020204020204" pitchFamily="34" charset="-122"/>
              </a:rPr>
              <a:t>1882</a:t>
            </a:r>
            <a:r>
              <a:rPr lang="zh-CN" altLang="en-US" b="1" dirty="0">
                <a:solidFill>
                  <a:srgbClr val="3333CC"/>
                </a:solidFill>
                <a:latin typeface="微软雅黑" panose="020B0503020204020204" pitchFamily="34" charset="-122"/>
                <a:ea typeface="微软雅黑" panose="020B0503020204020204" pitchFamily="34" charset="-122"/>
              </a:rPr>
              <a:t>年，美国国会众议院通过了排华法，</a:t>
            </a:r>
            <a:r>
              <a:rPr lang="zh-CN" altLang="en-US" b="1" dirty="0">
                <a:solidFill>
                  <a:srgbClr val="002060"/>
                </a:solidFill>
                <a:latin typeface="微软雅黑" panose="020B0503020204020204" pitchFamily="34" charset="-122"/>
                <a:ea typeface="微软雅黑" panose="020B0503020204020204" pitchFamily="34" charset="-122"/>
              </a:rPr>
              <a:t>“绝对禁止华工入境”</a:t>
            </a:r>
            <a:r>
              <a:rPr lang="zh-CN" altLang="en-US" b="1" dirty="0">
                <a:solidFill>
                  <a:srgbClr val="3333CC"/>
                </a:solidFill>
                <a:latin typeface="微软雅黑" panose="020B0503020204020204" pitchFamily="34" charset="-122"/>
                <a:ea typeface="微软雅黑" panose="020B0503020204020204" pitchFamily="34" charset="-122"/>
              </a:rPr>
              <a:t>。这是美国第一个按国籍排外的法案，也是美国历史上唯一的排外法案。</a:t>
            </a:r>
            <a:endParaRPr lang="en-US" altLang="zh-CN" b="1" dirty="0">
              <a:solidFill>
                <a:srgbClr val="3333CC"/>
              </a:solidFill>
              <a:latin typeface="微软雅黑" panose="020B0503020204020204" pitchFamily="34" charset="-122"/>
              <a:ea typeface="微软雅黑" panose="020B0503020204020204" pitchFamily="34" charset="-122"/>
            </a:endParaRPr>
          </a:p>
          <a:p>
            <a:pPr lvl="1" eaLnBrk="1" hangingPunct="1">
              <a:spcBef>
                <a:spcPct val="35000"/>
              </a:spcBef>
            </a:pPr>
            <a:r>
              <a:rPr lang="zh-CN" altLang="en-US" b="1" dirty="0">
                <a:solidFill>
                  <a:srgbClr val="3333CC"/>
                </a:solidFill>
                <a:latin typeface="微软雅黑" panose="020B0503020204020204" pitchFamily="34" charset="-122"/>
                <a:ea typeface="微软雅黑" panose="020B0503020204020204" pitchFamily="34" charset="-122"/>
              </a:rPr>
              <a:t>甚至连政府首脑也公开歧视华人。美国第</a:t>
            </a:r>
            <a:r>
              <a:rPr lang="en-US" altLang="zh-CN" b="1" dirty="0">
                <a:solidFill>
                  <a:srgbClr val="3333CC"/>
                </a:solidFill>
                <a:latin typeface="微软雅黑" panose="020B0503020204020204" pitchFamily="34" charset="-122"/>
                <a:ea typeface="微软雅黑" panose="020B0503020204020204" pitchFamily="34" charset="-122"/>
              </a:rPr>
              <a:t>26</a:t>
            </a:r>
            <a:r>
              <a:rPr lang="zh-CN" altLang="en-US" b="1" dirty="0">
                <a:solidFill>
                  <a:srgbClr val="3333CC"/>
                </a:solidFill>
                <a:latin typeface="微软雅黑" panose="020B0503020204020204" pitchFamily="34" charset="-122"/>
                <a:ea typeface="微软雅黑" panose="020B0503020204020204" pitchFamily="34" charset="-122"/>
              </a:rPr>
              <a:t>届总统</a:t>
            </a:r>
            <a:r>
              <a:rPr lang="zh-CN" altLang="en-US" b="1" dirty="0">
                <a:solidFill>
                  <a:srgbClr val="CC6600"/>
                </a:solidFill>
                <a:latin typeface="微软雅黑" panose="020B0503020204020204" pitchFamily="34" charset="-122"/>
                <a:ea typeface="微软雅黑" panose="020B0503020204020204" pitchFamily="34" charset="-122"/>
              </a:rPr>
              <a:t>西奥多</a:t>
            </a:r>
            <a:r>
              <a:rPr lang="en-US" altLang="zh-CN" b="1" dirty="0">
                <a:solidFill>
                  <a:srgbClr val="CC6600"/>
                </a:solidFill>
                <a:latin typeface="微软雅黑" panose="020B0503020204020204" pitchFamily="34" charset="-122"/>
                <a:ea typeface="微软雅黑" panose="020B0503020204020204" pitchFamily="34" charset="-122"/>
              </a:rPr>
              <a:t>•</a:t>
            </a:r>
            <a:r>
              <a:rPr lang="zh-CN" altLang="en-US" b="1" dirty="0">
                <a:solidFill>
                  <a:srgbClr val="CC6600"/>
                </a:solidFill>
                <a:latin typeface="微软雅黑" panose="020B0503020204020204" pitchFamily="34" charset="-122"/>
                <a:ea typeface="微软雅黑" panose="020B0503020204020204" pitchFamily="34" charset="-122"/>
              </a:rPr>
              <a:t>罗斯福</a:t>
            </a:r>
            <a:r>
              <a:rPr lang="zh-CN" altLang="en-US" sz="2400" b="1" dirty="0">
                <a:solidFill>
                  <a:srgbClr val="CC6600"/>
                </a:solidFill>
                <a:latin typeface="微软雅黑" panose="020B0503020204020204" pitchFamily="34" charset="-122"/>
                <a:ea typeface="微软雅黑" panose="020B0503020204020204" pitchFamily="34" charset="-122"/>
              </a:rPr>
              <a:t>（</a:t>
            </a:r>
            <a:r>
              <a:rPr lang="en-US" altLang="zh-CN" sz="2400" b="1" dirty="0">
                <a:solidFill>
                  <a:srgbClr val="CC6600"/>
                </a:solidFill>
                <a:latin typeface="微软雅黑" panose="020B0503020204020204" pitchFamily="34" charset="-122"/>
                <a:ea typeface="微软雅黑" panose="020B0503020204020204" pitchFamily="34" charset="-122"/>
              </a:rPr>
              <a:t> 1858</a:t>
            </a:r>
            <a:r>
              <a:rPr lang="zh-CN" altLang="en-US" sz="2400" b="1" dirty="0">
                <a:solidFill>
                  <a:srgbClr val="CC6600"/>
                </a:solidFill>
                <a:latin typeface="微软雅黑" panose="020B0503020204020204" pitchFamily="34" charset="-122"/>
                <a:ea typeface="微软雅黑" panose="020B0503020204020204" pitchFamily="34" charset="-122"/>
              </a:rPr>
              <a:t>－</a:t>
            </a:r>
            <a:r>
              <a:rPr lang="en-US" altLang="zh-CN" sz="2400" b="1" dirty="0">
                <a:solidFill>
                  <a:srgbClr val="CC6600"/>
                </a:solidFill>
                <a:latin typeface="微软雅黑" panose="020B0503020204020204" pitchFamily="34" charset="-122"/>
                <a:ea typeface="微软雅黑" panose="020B0503020204020204" pitchFamily="34" charset="-122"/>
              </a:rPr>
              <a:t>1919 </a:t>
            </a:r>
            <a:r>
              <a:rPr lang="zh-CN" altLang="en-US" sz="2400" b="1" dirty="0">
                <a:solidFill>
                  <a:srgbClr val="CC6600"/>
                </a:solidFill>
                <a:latin typeface="微软雅黑" panose="020B0503020204020204" pitchFamily="34" charset="-122"/>
                <a:ea typeface="微软雅黑" panose="020B0503020204020204" pitchFamily="34" charset="-122"/>
              </a:rPr>
              <a:t>）</a:t>
            </a:r>
            <a:r>
              <a:rPr lang="zh-CN" altLang="en-US" b="1" dirty="0">
                <a:solidFill>
                  <a:srgbClr val="3333CC"/>
                </a:solidFill>
                <a:latin typeface="微软雅黑" panose="020B0503020204020204" pitchFamily="34" charset="-122"/>
                <a:ea typeface="微软雅黑" panose="020B0503020204020204" pitchFamily="34" charset="-122"/>
              </a:rPr>
              <a:t>曾说：</a:t>
            </a:r>
            <a:r>
              <a:rPr lang="zh-CN" altLang="en-US" b="1" dirty="0">
                <a:solidFill>
                  <a:srgbClr val="002060"/>
                </a:solidFill>
                <a:latin typeface="微软雅黑" panose="020B0503020204020204" pitchFamily="34" charset="-122"/>
                <a:ea typeface="微软雅黑" panose="020B0503020204020204" pitchFamily="34" charset="-122"/>
              </a:rPr>
              <a:t>华人是一个“不道德的、堕落的和无价值的种族。”</a:t>
            </a:r>
            <a:endParaRPr lang="zh-CN" altLang="en-US" b="1" dirty="0">
              <a:solidFill>
                <a:srgbClr val="002060"/>
              </a:solidFill>
              <a:latin typeface="微软雅黑" panose="020B0503020204020204" pitchFamily="34" charset="-122"/>
              <a:ea typeface="微软雅黑" panose="020B0503020204020204" pitchFamily="34" charset="-122"/>
            </a:endParaRPr>
          </a:p>
          <a:p>
            <a:pPr lvl="1" eaLnBrk="1" hangingPunct="1">
              <a:spcBef>
                <a:spcPct val="35000"/>
              </a:spcBef>
            </a:pPr>
            <a:r>
              <a:rPr lang="en-US" altLang="zh-CN" b="1" dirty="0">
                <a:solidFill>
                  <a:srgbClr val="3333CC"/>
                </a:solidFill>
                <a:latin typeface="微软雅黑" panose="020B0503020204020204" pitchFamily="34" charset="-122"/>
                <a:ea typeface="微软雅黑" panose="020B0503020204020204" pitchFamily="34" charset="-122"/>
              </a:rPr>
              <a:t>1905</a:t>
            </a:r>
            <a:r>
              <a:rPr lang="zh-CN" altLang="en-US" b="1" dirty="0">
                <a:solidFill>
                  <a:srgbClr val="3333CC"/>
                </a:solidFill>
                <a:latin typeface="微软雅黑" panose="020B0503020204020204" pitchFamily="34" charset="-122"/>
                <a:ea typeface="微软雅黑" panose="020B0503020204020204" pitchFamily="34" charset="-122"/>
              </a:rPr>
              <a:t>年，美国两大党在竞选纲领中都提出</a:t>
            </a:r>
            <a:r>
              <a:rPr lang="zh-CN" altLang="en-US" b="1" dirty="0">
                <a:solidFill>
                  <a:srgbClr val="002060"/>
                </a:solidFill>
                <a:latin typeface="微软雅黑" panose="020B0503020204020204" pitchFamily="34" charset="-122"/>
                <a:ea typeface="微软雅黑" panose="020B0503020204020204" pitchFamily="34" charset="-122"/>
              </a:rPr>
              <a:t>“排斥华人”</a:t>
            </a:r>
            <a:r>
              <a:rPr lang="zh-CN" altLang="en-US" b="1" dirty="0">
                <a:solidFill>
                  <a:srgbClr val="3333CC"/>
                </a:solidFill>
                <a:latin typeface="微软雅黑" panose="020B0503020204020204" pitchFamily="34" charset="-122"/>
                <a:ea typeface="微软雅黑" panose="020B0503020204020204" pitchFamily="34" charset="-122"/>
              </a:rPr>
              <a:t>的内容条文。大批华人遭到迫害和被驱逐出境。</a:t>
            </a:r>
            <a:endParaRPr lang="zh-CN" altLang="en-US" b="1" dirty="0">
              <a:solidFill>
                <a:srgbClr val="3333CC"/>
              </a:solidFill>
              <a:latin typeface="微软雅黑" panose="020B0503020204020204" pitchFamily="34" charset="-122"/>
              <a:ea typeface="微软雅黑" panose="020B0503020204020204" pitchFamily="34" charset="-122"/>
            </a:endParaRPr>
          </a:p>
          <a:p>
            <a:pPr lvl="1" eaLnBrk="1" hangingPunct="1">
              <a:spcBef>
                <a:spcPct val="35000"/>
              </a:spcBef>
            </a:pPr>
            <a:r>
              <a:rPr lang="en-US" altLang="zh-CN" b="1" dirty="0">
                <a:solidFill>
                  <a:srgbClr val="003399"/>
                </a:solidFill>
                <a:latin typeface="微软雅黑" panose="020B0503020204020204" pitchFamily="34" charset="-122"/>
                <a:ea typeface="微软雅黑" panose="020B0503020204020204" pitchFamily="34" charset="-122"/>
              </a:rPr>
              <a:t>1941</a:t>
            </a:r>
            <a:r>
              <a:rPr lang="zh-CN" altLang="en-US" b="1" dirty="0">
                <a:solidFill>
                  <a:srgbClr val="003399"/>
                </a:solidFill>
                <a:latin typeface="微软雅黑" panose="020B0503020204020204" pitchFamily="34" charset="-122"/>
                <a:ea typeface="微软雅黑" panose="020B0503020204020204" pitchFamily="34" charset="-122"/>
              </a:rPr>
              <a:t>年，日本偷袭珍珠港，美国对日宣战，中国成为同盟国成员，美国政府才于</a:t>
            </a:r>
            <a:r>
              <a:rPr lang="en-US" altLang="zh-CN" b="1" dirty="0">
                <a:solidFill>
                  <a:srgbClr val="003399"/>
                </a:solidFill>
                <a:latin typeface="微软雅黑" panose="020B0503020204020204" pitchFamily="34" charset="-122"/>
                <a:ea typeface="微软雅黑" panose="020B0503020204020204" pitchFamily="34" charset="-122"/>
              </a:rPr>
              <a:t>1943</a:t>
            </a:r>
            <a:r>
              <a:rPr lang="zh-CN" altLang="en-US" b="1" dirty="0">
                <a:solidFill>
                  <a:srgbClr val="003399"/>
                </a:solidFill>
                <a:latin typeface="微软雅黑" panose="020B0503020204020204" pitchFamily="34" charset="-122"/>
                <a:ea typeface="微软雅黑" panose="020B0503020204020204" pitchFamily="34" charset="-122"/>
              </a:rPr>
              <a:t>年纠正了这一法案。</a:t>
            </a:r>
            <a:r>
              <a:rPr lang="zh-CN" altLang="en-US" sz="2800" b="1" dirty="0">
                <a:solidFill>
                  <a:srgbClr val="FF0000"/>
                </a:solidFill>
                <a:latin typeface="微软雅黑" panose="020B0503020204020204" pitchFamily="34" charset="-122"/>
                <a:ea typeface="微软雅黑" panose="020B0503020204020204" pitchFamily="34" charset="-122"/>
              </a:rPr>
              <a:t>然而歧视华人的事件至今时有发生！</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30726" name="Rectangle 4"/>
          <p:cNvSpPr/>
          <p:nvPr/>
        </p:nvSpPr>
        <p:spPr>
          <a:xfrm>
            <a:off x="323850" y="231140"/>
            <a:ext cx="8445500" cy="977265"/>
          </a:xfrm>
          <a:prstGeom prst="rect">
            <a:avLst/>
          </a:prstGeom>
          <a:gradFill rotWithShape="1">
            <a:gsLst>
              <a:gs pos="0">
                <a:srgbClr val="FFCC66"/>
              </a:gs>
              <a:gs pos="100000">
                <a:srgbClr val="B3C50B"/>
              </a:gs>
            </a:gsLst>
            <a:lin ang="0" scaled="1"/>
            <a:tileRect/>
          </a:gradFill>
          <a:ln w="9525">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lnSpc>
                <a:spcPct val="120000"/>
              </a:lnSpc>
              <a:spcBef>
                <a:spcPct val="0"/>
              </a:spcBef>
              <a:buClrTx/>
              <a:buSzTx/>
              <a:buFontTx/>
              <a:buNone/>
            </a:pPr>
            <a:r>
              <a:rPr lang="en-US" altLang="zh-CN" sz="4400" b="1" dirty="0">
                <a:solidFill>
                  <a:schemeClr val="tx2"/>
                </a:solidFill>
                <a:latin typeface="微软雅黑" panose="020B0503020204020204" pitchFamily="34" charset="-122"/>
                <a:ea typeface="微软雅黑" panose="020B0503020204020204" pitchFamily="34" charset="-122"/>
              </a:rPr>
              <a:t>7.5.2 </a:t>
            </a:r>
            <a:r>
              <a:rPr lang="zh-CN" altLang="en-US" sz="4400" b="1" dirty="0">
                <a:solidFill>
                  <a:schemeClr val="tx2"/>
                </a:solidFill>
                <a:latin typeface="微软雅黑" panose="020B0503020204020204" pitchFamily="34" charset="-122"/>
                <a:ea typeface="微软雅黑" panose="020B0503020204020204" pitchFamily="34" charset="-122"/>
              </a:rPr>
              <a:t>美国历史上“排华”案例</a:t>
            </a:r>
            <a:endParaRPr lang="zh-CN" altLang="en-US" sz="4400" b="1" dirty="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724"/>
                                        </p:tgtEl>
                                        <p:attrNameLst>
                                          <p:attrName>style.visibility</p:attrName>
                                        </p:attrNameLst>
                                      </p:cBhvr>
                                      <p:to>
                                        <p:strVal val="visible"/>
                                      </p:to>
                                    </p:set>
                                    <p:anim calcmode="lin" valueType="num">
                                      <p:cBhvr>
                                        <p:cTn id="7" dur="500" fill="hold"/>
                                        <p:tgtEl>
                                          <p:spTgt spid="30724"/>
                                        </p:tgtEl>
                                        <p:attrNameLst>
                                          <p:attrName>ppt_w</p:attrName>
                                        </p:attrNameLst>
                                      </p:cBhvr>
                                      <p:tavLst>
                                        <p:tav tm="0">
                                          <p:val>
                                            <p:fltVal val="0"/>
                                          </p:val>
                                        </p:tav>
                                        <p:tav tm="100000">
                                          <p:val>
                                            <p:strVal val="#ppt_w"/>
                                          </p:val>
                                        </p:tav>
                                      </p:tavLst>
                                    </p:anim>
                                    <p:anim calcmode="lin" valueType="num">
                                      <p:cBhvr>
                                        <p:cTn id="8" dur="500" fill="hold"/>
                                        <p:tgtEl>
                                          <p:spTgt spid="30724"/>
                                        </p:tgtEl>
                                        <p:attrNameLst>
                                          <p:attrName>ppt_h</p:attrName>
                                        </p:attrNameLst>
                                      </p:cBhvr>
                                      <p:tavLst>
                                        <p:tav tm="0">
                                          <p:val>
                                            <p:fltVal val="0"/>
                                          </p:val>
                                        </p:tav>
                                        <p:tav tm="100000">
                                          <p:val>
                                            <p:strVal val="#ppt_h"/>
                                          </p:val>
                                        </p:tav>
                                      </p:tavLst>
                                    </p:anim>
                                    <p:animEffect transition="in" filter="fade">
                                      <p:cBhvr>
                                        <p:cTn id="9" dur="500"/>
                                        <p:tgtEl>
                                          <p:spTgt spid="30724"/>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0725">
                                            <p:bg/>
                                          </p:spTgt>
                                        </p:tgtEl>
                                        <p:attrNameLst>
                                          <p:attrName>style.visibility</p:attrName>
                                        </p:attrNameLst>
                                      </p:cBhvr>
                                      <p:to>
                                        <p:strVal val="visible"/>
                                      </p:to>
                                    </p:set>
                                    <p:animEffect transition="in" filter="fade">
                                      <p:cBhvr>
                                        <p:cTn id="13" dur="1000">
                                          <p:stCondLst>
                                            <p:cond delay="0"/>
                                          </p:stCondLst>
                                        </p:cTn>
                                        <p:tgtEl>
                                          <p:spTgt spid="30725">
                                            <p:bg/>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30725">
                                            <p:bg/>
                                          </p:spTgt>
                                        </p:tgtEl>
                                        <p:attrNameLst>
                                          <p:attrName>style.visibility</p:attrName>
                                        </p:attrNameLst>
                                      </p:cBhvr>
                                      <p:to>
                                        <p:strVal val="visible"/>
                                      </p:to>
                                    </p:set>
                                    <p:animEffect transition="in" filter="fade">
                                      <p:cBhvr>
                                        <p:cTn id="17" dur="1000">
                                          <p:stCondLst>
                                            <p:cond delay="0"/>
                                          </p:stCondLst>
                                        </p:cTn>
                                        <p:tgtEl>
                                          <p:spTgt spid="30725">
                                            <p:bg/>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30725">
                                            <p:bg/>
                                          </p:spTgt>
                                        </p:tgtEl>
                                        <p:attrNameLst>
                                          <p:attrName>style.visibility</p:attrName>
                                        </p:attrNameLst>
                                      </p:cBhvr>
                                      <p:to>
                                        <p:strVal val="visible"/>
                                      </p:to>
                                    </p:set>
                                    <p:animEffect transition="in" filter="fade">
                                      <p:cBhvr>
                                        <p:cTn id="21" dur="1000">
                                          <p:stCondLst>
                                            <p:cond delay="0"/>
                                          </p:stCondLst>
                                        </p:cTn>
                                        <p:tgtEl>
                                          <p:spTgt spid="30725">
                                            <p:bg/>
                                          </p:spTgt>
                                        </p:tgtEl>
                                      </p:cBhvr>
                                    </p:animEffect>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30725">
                                            <p:bg/>
                                          </p:spTgt>
                                        </p:tgtEl>
                                        <p:attrNameLst>
                                          <p:attrName>style.visibility</p:attrName>
                                        </p:attrNameLst>
                                      </p:cBhvr>
                                      <p:to>
                                        <p:strVal val="visible"/>
                                      </p:to>
                                    </p:set>
                                    <p:animEffect transition="in" filter="fade">
                                      <p:cBhvr>
                                        <p:cTn id="25" dur="1000">
                                          <p:stCondLst>
                                            <p:cond delay="0"/>
                                          </p:stCondLst>
                                        </p:cTn>
                                        <p:tgtEl>
                                          <p:spTgt spid="30725">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p:bldP spid="30725"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33796" name="Rectangle 3"/>
          <p:cNvSpPr>
            <a:spLocks noGrp="1"/>
          </p:cNvSpPr>
          <p:nvPr>
            <p:ph idx="1"/>
          </p:nvPr>
        </p:nvSpPr>
        <p:spPr>
          <a:xfrm>
            <a:off x="457200" y="1412875"/>
            <a:ext cx="8229600" cy="4718050"/>
          </a:xfrm>
        </p:spPr>
        <p:txBody>
          <a:bodyPr vert="horz" wrap="square" lIns="91440" tIns="45720" rIns="91440" bIns="45720" anchor="t"/>
          <a:lstStyle/>
          <a:p>
            <a:pPr eaLnBrk="1" hangingPunct="1">
              <a:lnSpc>
                <a:spcPct val="110000"/>
              </a:lnSpc>
              <a:spcBef>
                <a:spcPct val="35000"/>
              </a:spcBef>
            </a:pPr>
            <a:r>
              <a:rPr lang="zh-CN" altLang="en-US" sz="2500" b="1" dirty="0">
                <a:latin typeface="微软雅黑" panose="020B0503020204020204" pitchFamily="34" charset="-122"/>
                <a:ea typeface="微软雅黑" panose="020B0503020204020204" pitchFamily="34" charset="-122"/>
              </a:rPr>
              <a:t>最初到美国的欧洲移民，大多是单身一人去立足创业（除德国人携带家庭外）。这种单身的生活和行为方式所形成的传统对美国人家庭观念和社会价值观念的形成有一定影响。</a:t>
            </a:r>
            <a:endParaRPr lang="zh-CN" altLang="en-US" sz="2500" b="1" dirty="0">
              <a:latin typeface="微软雅黑" panose="020B0503020204020204" pitchFamily="34" charset="-122"/>
              <a:ea typeface="微软雅黑" panose="020B0503020204020204" pitchFamily="34" charset="-122"/>
            </a:endParaRPr>
          </a:p>
          <a:p>
            <a:pPr eaLnBrk="1" hangingPunct="1">
              <a:lnSpc>
                <a:spcPct val="110000"/>
              </a:lnSpc>
              <a:spcBef>
                <a:spcPct val="35000"/>
              </a:spcBef>
            </a:pPr>
            <a:r>
              <a:rPr lang="zh-CN" altLang="en-US" sz="2500" b="1" dirty="0">
                <a:latin typeface="微软雅黑" panose="020B0503020204020204" pitchFamily="34" charset="-122"/>
                <a:ea typeface="微软雅黑" panose="020B0503020204020204" pitchFamily="34" charset="-122"/>
              </a:rPr>
              <a:t>美国人的价值体系是：</a:t>
            </a:r>
            <a:r>
              <a:rPr lang="zh-CN" altLang="en-US" sz="2500" b="1" dirty="0">
                <a:solidFill>
                  <a:srgbClr val="003399"/>
                </a:solidFill>
                <a:latin typeface="微软雅黑" panose="020B0503020204020204" pitchFamily="34" charset="-122"/>
                <a:ea typeface="微软雅黑" panose="020B0503020204020204" pitchFamily="34" charset="-122"/>
              </a:rPr>
              <a:t>每个人都是一个独立的个体单位，每个人都必须作为某种更高目标的工具和手段，个人必须依靠自己，对自己的行为负责，并不需要为自己家族或朋友的需要和感情负责。</a:t>
            </a:r>
            <a:endParaRPr lang="zh-CN" altLang="en-US" sz="2500" b="1" dirty="0">
              <a:solidFill>
                <a:srgbClr val="003399"/>
              </a:solidFill>
              <a:latin typeface="微软雅黑" panose="020B0503020204020204" pitchFamily="34" charset="-122"/>
              <a:ea typeface="微软雅黑" panose="020B0503020204020204" pitchFamily="34" charset="-122"/>
            </a:endParaRPr>
          </a:p>
          <a:p>
            <a:pPr eaLnBrk="1" hangingPunct="1">
              <a:lnSpc>
                <a:spcPct val="110000"/>
              </a:lnSpc>
              <a:spcBef>
                <a:spcPct val="35000"/>
              </a:spcBef>
            </a:pPr>
            <a:r>
              <a:rPr lang="zh-CN" altLang="en-US" sz="2500" b="1" dirty="0">
                <a:solidFill>
                  <a:srgbClr val="C00000"/>
                </a:solidFill>
                <a:latin typeface="微软雅黑" panose="020B0503020204020204" pitchFamily="34" charset="-122"/>
                <a:ea typeface="微软雅黑" panose="020B0503020204020204" pitchFamily="34" charset="-122"/>
              </a:rPr>
              <a:t>而在德国和日本，群体和社会角色是个重要的价值观，不少人认为社会化和群体比个人主义更重要。</a:t>
            </a:r>
            <a:endParaRPr lang="zh-CN" altLang="en-US" sz="2500" b="1" dirty="0">
              <a:solidFill>
                <a:srgbClr val="C00000"/>
              </a:solidFill>
              <a:latin typeface="微软雅黑" panose="020B0503020204020204" pitchFamily="34" charset="-122"/>
              <a:ea typeface="微软雅黑" panose="020B0503020204020204" pitchFamily="34" charset="-122"/>
            </a:endParaRPr>
          </a:p>
        </p:txBody>
      </p:sp>
      <p:pic>
        <p:nvPicPr>
          <p:cNvPr id="33798" name="Picture 5" descr="C:\Program Files (x86)\Microsoft Office\MEDIA\CAGCAT10\j0297551.wmf"/>
          <p:cNvPicPr>
            <a:picLocks noChangeAspect="1"/>
          </p:cNvPicPr>
          <p:nvPr/>
        </p:nvPicPr>
        <p:blipFill>
          <a:blip r:embed="rId1"/>
          <a:stretch>
            <a:fillRect/>
          </a:stretch>
        </p:blipFill>
        <p:spPr>
          <a:xfrm flipH="1">
            <a:off x="7928610" y="5431155"/>
            <a:ext cx="935990" cy="1270000"/>
          </a:xfrm>
          <a:prstGeom prst="rect">
            <a:avLst/>
          </a:prstGeom>
          <a:noFill/>
          <a:ln w="9525">
            <a:noFill/>
          </a:ln>
        </p:spPr>
      </p:pic>
      <p:sp>
        <p:nvSpPr>
          <p:cNvPr id="31748" name="Rectangle 2"/>
          <p:cNvSpPr>
            <a:spLocks noGrp="1" noChangeArrowheads="1"/>
          </p:cNvSpPr>
          <p:nvPr>
            <p:ph type="title"/>
          </p:nvPr>
        </p:nvSpPr>
        <p:spPr>
          <a:xfrm>
            <a:off x="457200" y="277813"/>
            <a:ext cx="8229600" cy="919163"/>
          </a:xfrm>
          <a:gradFill rotWithShape="1">
            <a:gsLst>
              <a:gs pos="0">
                <a:srgbClr val="FFFF99"/>
              </a:gs>
              <a:gs pos="100000">
                <a:srgbClr val="CCFF33"/>
              </a:gs>
            </a:gsLst>
            <a:lin ang="0" scaled="1"/>
          </a:gradFill>
        </p:spPr>
        <p:txBody>
          <a:bodyPr vert="horz" wrap="square" lIns="91440" tIns="45720" rIns="91440" bIns="45720" numCol="1" anchor="t" anchorCtr="0" compatLnSpc="1"/>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800" b="1" i="0" u="none" strike="noStrike" kern="0" cap="none" spc="0" normalizeH="0" baseline="0" noProof="0" dirty="0" smtClean="0">
                <a:ln>
                  <a:noFill/>
                </a:ln>
                <a:solidFill>
                  <a:schemeClr val="tx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7.5.3 </a:t>
            </a:r>
            <a:r>
              <a:rPr kumimoji="0" lang="zh-CN" altLang="en-US" sz="4800" b="1" i="0" u="none" strike="noStrike" kern="0" cap="none" spc="0" normalizeH="0" baseline="0" noProof="0" dirty="0" smtClean="0">
                <a:ln>
                  <a:noFill/>
                </a:ln>
                <a:solidFill>
                  <a:schemeClr val="tx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美国文化的核心价值观</a:t>
            </a:r>
            <a:endParaRPr kumimoji="0" lang="zh-CN" altLang="en-US" sz="4800" b="1" i="0" u="none" strike="noStrike" kern="0" cap="none" spc="0" normalizeH="0" baseline="0" noProof="0" dirty="0" smtClean="0">
              <a:ln>
                <a:noFill/>
              </a:ln>
              <a:solidFill>
                <a:schemeClr val="tx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748"/>
                                        </p:tgtEl>
                                        <p:attrNameLst>
                                          <p:attrName>style.visibility</p:attrName>
                                        </p:attrNameLst>
                                      </p:cBhvr>
                                      <p:to>
                                        <p:strVal val="visible"/>
                                      </p:to>
                                    </p:set>
                                    <p:anim calcmode="lin" valueType="num">
                                      <p:cBhvr>
                                        <p:cTn id="7" dur="500" fill="hold"/>
                                        <p:tgtEl>
                                          <p:spTgt spid="31748"/>
                                        </p:tgtEl>
                                        <p:attrNameLst>
                                          <p:attrName>ppt_w</p:attrName>
                                        </p:attrNameLst>
                                      </p:cBhvr>
                                      <p:tavLst>
                                        <p:tav tm="0">
                                          <p:val>
                                            <p:fltVal val="0"/>
                                          </p:val>
                                        </p:tav>
                                        <p:tav tm="100000">
                                          <p:val>
                                            <p:strVal val="#ppt_w"/>
                                          </p:val>
                                        </p:tav>
                                      </p:tavLst>
                                    </p:anim>
                                    <p:anim calcmode="lin" valueType="num">
                                      <p:cBhvr>
                                        <p:cTn id="8" dur="500" fill="hold"/>
                                        <p:tgtEl>
                                          <p:spTgt spid="31748"/>
                                        </p:tgtEl>
                                        <p:attrNameLst>
                                          <p:attrName>ppt_h</p:attrName>
                                        </p:attrNameLst>
                                      </p:cBhvr>
                                      <p:tavLst>
                                        <p:tav tm="0">
                                          <p:val>
                                            <p:fltVal val="0"/>
                                          </p:val>
                                        </p:tav>
                                        <p:tav tm="100000">
                                          <p:val>
                                            <p:strVal val="#ppt_h"/>
                                          </p:val>
                                        </p:tav>
                                      </p:tavLst>
                                    </p:anim>
                                    <p:animEffect transition="in" filter="fade">
                                      <p:cBhvr>
                                        <p:cTn id="9" dur="5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build="p"/>
      <p:bldP spid="31748"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7" name="Rectangle 5"/>
          <p:cNvSpPr>
            <a:spLocks noChangeArrowheads="1"/>
          </p:cNvSpPr>
          <p:nvPr/>
        </p:nvSpPr>
        <p:spPr bwMode="auto">
          <a:xfrm>
            <a:off x="193675" y="1096645"/>
            <a:ext cx="4498340" cy="5715000"/>
          </a:xfrm>
          <a:prstGeom prst="rect">
            <a:avLst/>
          </a:prstGeom>
          <a:solidFill>
            <a:srgbClr val="00CCFF"/>
          </a:solidFill>
          <a:ln w="25400">
            <a:solidFill>
              <a:srgbClr val="FFCC00"/>
            </a:solidFill>
            <a:miter lim="800000"/>
          </a:ln>
          <a:effectLst>
            <a:outerShdw dist="17961" dir="2700000" algn="ctr" rotWithShape="0">
              <a:srgbClr val="997A00"/>
            </a:outerShdw>
          </a:effectLst>
        </p:spPr>
        <p:txBody>
          <a:bodyPr lIns="18000" rIns="18000"/>
          <a:lstStyle/>
          <a:p>
            <a:pPr marR="0" lvl="0" algn="just" defTabSz="914400" rtl="0" eaLnBrk="1" fontAlgn="base" latinLnBrk="0" hangingPunct="1">
              <a:lnSpc>
                <a:spcPct val="110000"/>
              </a:lnSpc>
              <a:spcBef>
                <a:spcPct val="0"/>
              </a:spcBef>
              <a:spcAft>
                <a:spcPct val="0"/>
              </a:spcAft>
              <a:buClr>
                <a:srgbClr val="FF0000"/>
              </a:buClr>
              <a:buSzTx/>
              <a:defRPr/>
            </a:pPr>
            <a:r>
              <a:rPr kumimoji="0" lang="zh-CN" altLang="en-US" sz="1600" b="1" i="0" u="none" strike="noStrike" kern="1200" cap="none" spc="0" normalizeH="0" baseline="0" noProof="0" smtClean="0">
                <a:ln>
                  <a:noFill/>
                </a:ln>
                <a:solidFill>
                  <a:schemeClr val="tx1"/>
                </a:solidFill>
                <a:effectLst/>
                <a:uLnTx/>
                <a:uFillTx/>
                <a:latin typeface="黑体" panose="02010609060101010101" pitchFamily="49" charset="-122"/>
                <a:ea typeface="楷体_GB2312" pitchFamily="49" charset="-122"/>
                <a:cs typeface="+mn-cs"/>
              </a:rPr>
              <a:t> </a:t>
            </a:r>
            <a:r>
              <a:rPr kumimoji="0" lang="zh-CN" altLang="en-US" sz="2000" b="1"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对美的理解有四种</a:t>
            </a:r>
            <a:endParaRPr kumimoji="0" lang="zh-CN" altLang="en-US" sz="2000" b="1" i="0" u="none" strike="noStrike" kern="1200" cap="none" spc="0" normalizeH="0" baseline="0" noProof="0" smtClean="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just" defTabSz="914400" rtl="0" eaLnBrk="1" fontAlgn="base" latinLnBrk="0" hangingPunct="1">
              <a:lnSpc>
                <a:spcPct val="110000"/>
              </a:lnSpc>
              <a:spcBef>
                <a:spcPts val="600"/>
              </a:spcBef>
              <a:spcAft>
                <a:spcPts val="0"/>
              </a:spcAft>
              <a:buClr>
                <a:srgbClr val="C00000"/>
              </a:buClr>
              <a:buSzPct val="90000"/>
              <a:buFont typeface="Wingdings" panose="05000000000000000000" charset="0"/>
              <a:buChar char="u"/>
              <a:defRPr/>
            </a:pPr>
            <a:r>
              <a:rPr kumimoji="0" lang="zh-CN" altLang="en-US" sz="2000" b="1" i="0" u="none" strike="noStrike" kern="1200" cap="none" spc="0" normalizeH="0" baseline="0" noProof="0" smtClean="0">
                <a:ln>
                  <a:noFill/>
                </a:ln>
                <a:solidFill>
                  <a:srgbClr val="0F0066"/>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美是纯洁、高尚、和谐</a:t>
            </a:r>
            <a:r>
              <a:rPr kumimoji="0" lang="zh-CN" altLang="en-US"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，是无欲望的愉悦，是道德和善的体现，与性无关</a:t>
            </a:r>
            <a:r>
              <a:rPr kumimoji="0" lang="zh-CN" altLang="zh-CN"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反感铜臭名利而自我洁净。用美和艺术抚慰、修补心理病态。</a:t>
            </a:r>
            <a:endParaRPr kumimoji="0" lang="zh-CN" altLang="en-US"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just" defTabSz="914400" rtl="0" eaLnBrk="1" fontAlgn="base" latinLnBrk="0" hangingPunct="1">
              <a:lnSpc>
                <a:spcPct val="110000"/>
              </a:lnSpc>
              <a:spcBef>
                <a:spcPts val="600"/>
              </a:spcBef>
              <a:spcAft>
                <a:spcPts val="0"/>
              </a:spcAft>
              <a:buClr>
                <a:srgbClr val="C00000"/>
              </a:buClr>
              <a:buSzPct val="90000"/>
              <a:buFont typeface="Wingdings" panose="05000000000000000000" charset="0"/>
              <a:buChar char="u"/>
              <a:defRPr/>
            </a:pPr>
            <a:r>
              <a:rPr kumimoji="0" lang="zh-CN" altLang="en-US" sz="2000" b="1" i="0" u="none" strike="noStrike" kern="1200" cap="none" spc="0" normalizeH="0" baseline="0" noProof="0" smtClean="0">
                <a:ln>
                  <a:noFill/>
                </a:ln>
                <a:solidFill>
                  <a:srgbClr val="0F0066"/>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美是形式判断，与内容无关。</a:t>
            </a:r>
            <a:r>
              <a:rPr kumimoji="0" lang="zh-CN" altLang="en-US"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持这种观点的目的是摆脱艺术的道德意识。</a:t>
            </a:r>
            <a:endParaRPr kumimoji="0" lang="zh-CN" altLang="zh-CN"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just" defTabSz="914400" rtl="0" eaLnBrk="1" fontAlgn="base" latinLnBrk="0" hangingPunct="1">
              <a:lnSpc>
                <a:spcPct val="110000"/>
              </a:lnSpc>
              <a:spcBef>
                <a:spcPts val="600"/>
              </a:spcBef>
              <a:spcAft>
                <a:spcPts val="0"/>
              </a:spcAft>
              <a:buClr>
                <a:srgbClr val="C00000"/>
              </a:buClr>
              <a:buSzPct val="90000"/>
              <a:buFont typeface="Wingdings" panose="05000000000000000000" charset="0"/>
              <a:buChar char="u"/>
              <a:defRPr/>
            </a:pPr>
            <a:r>
              <a:rPr kumimoji="0" lang="zh-CN" altLang="en-US" sz="2000" b="1" i="0" u="none" strike="noStrike" kern="1200" cap="none" spc="0" normalizeH="0" baseline="0" noProof="0" smtClean="0">
                <a:ln>
                  <a:noFill/>
                </a:ln>
                <a:solidFill>
                  <a:srgbClr val="0F0066"/>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提倡美女，</a:t>
            </a:r>
            <a:r>
              <a:rPr kumimoji="0" lang="zh-CN" altLang="en-US"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诱发嫉妒和虚荣，打击所有女性人格自信，诱惑所有男人对感情的不忠诚。</a:t>
            </a:r>
            <a:endParaRPr kumimoji="0" lang="zh-CN" altLang="en-US"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just" defTabSz="914400" rtl="0" eaLnBrk="1" fontAlgn="base" latinLnBrk="0" hangingPunct="1">
              <a:lnSpc>
                <a:spcPct val="110000"/>
              </a:lnSpc>
              <a:spcBef>
                <a:spcPts val="600"/>
              </a:spcBef>
              <a:spcAft>
                <a:spcPts val="0"/>
              </a:spcAft>
              <a:buClr>
                <a:srgbClr val="C00000"/>
              </a:buClr>
              <a:buSzPct val="90000"/>
              <a:buFont typeface="Wingdings" panose="05000000000000000000" charset="0"/>
              <a:buChar char="u"/>
              <a:defRPr/>
            </a:pPr>
            <a:r>
              <a:rPr kumimoji="0" lang="zh-CN" altLang="en-US" sz="2000" b="1" i="0" u="none" strike="noStrike" kern="1200" cap="none" spc="0" normalizeH="0" baseline="0" noProof="0" smtClean="0">
                <a:ln>
                  <a:noFill/>
                </a:ln>
                <a:solidFill>
                  <a:srgbClr val="0F0066"/>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美与道德矛盾，</a:t>
            </a:r>
            <a:r>
              <a:rPr kumimoji="0" lang="zh-CN" altLang="en-US"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是反道德的代言，是性解放的毒火，物质生活富裕以后出现问题。美是叛逆的借口 </a:t>
            </a:r>
            <a:r>
              <a:rPr kumimoji="0" lang="en-US" altLang="zh-CN"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享乐的化身 </a:t>
            </a:r>
            <a:r>
              <a:rPr kumimoji="0" lang="en-US" altLang="zh-CN"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华丽口号下的罪恶 </a:t>
            </a:r>
            <a:r>
              <a:rPr kumimoji="0" lang="en-US" altLang="zh-CN"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虚荣的化妆 </a:t>
            </a:r>
            <a:r>
              <a:rPr kumimoji="0" lang="en-US" altLang="zh-CN"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a:t>
            </a:r>
            <a:r>
              <a:rPr kumimoji="0" lang="zh-CN" altLang="en-US"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肉欲。</a:t>
            </a:r>
            <a:endParaRPr kumimoji="0" lang="zh-CN" altLang="en-US" sz="2000" b="0"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7878" name="Picture 6" descr="四大美女"/>
          <p:cNvPicPr>
            <a:picLocks noChangeAspect="1"/>
          </p:cNvPicPr>
          <p:nvPr/>
        </p:nvPicPr>
        <p:blipFill>
          <a:blip r:embed="rId1"/>
          <a:stretch>
            <a:fillRect/>
          </a:stretch>
        </p:blipFill>
        <p:spPr>
          <a:xfrm>
            <a:off x="4749165" y="976630"/>
            <a:ext cx="4180840" cy="3046730"/>
          </a:xfrm>
          <a:prstGeom prst="rect">
            <a:avLst/>
          </a:prstGeom>
          <a:noFill/>
          <a:ln w="9525">
            <a:noFill/>
          </a:ln>
        </p:spPr>
      </p:pic>
      <p:pic>
        <p:nvPicPr>
          <p:cNvPr id="207879" name="Picture 7" descr="四大美女-1"/>
          <p:cNvPicPr>
            <a:picLocks noChangeAspect="1"/>
          </p:cNvPicPr>
          <p:nvPr/>
        </p:nvPicPr>
        <p:blipFill>
          <a:blip r:embed="rId2"/>
          <a:stretch>
            <a:fillRect/>
          </a:stretch>
        </p:blipFill>
        <p:spPr>
          <a:xfrm>
            <a:off x="4712970" y="3931920"/>
            <a:ext cx="4193540" cy="2980055"/>
          </a:xfrm>
          <a:prstGeom prst="rect">
            <a:avLst/>
          </a:prstGeom>
          <a:noFill/>
          <a:ln w="9525">
            <a:noFill/>
          </a:ln>
        </p:spPr>
      </p:pic>
      <p:sp>
        <p:nvSpPr>
          <p:cNvPr id="22531" name="Rectangle 2"/>
          <p:cNvSpPr>
            <a:spLocks noChangeArrowheads="1"/>
          </p:cNvSpPr>
          <p:nvPr/>
        </p:nvSpPr>
        <p:spPr bwMode="auto">
          <a:xfrm>
            <a:off x="367030" y="127000"/>
            <a:ext cx="8520430" cy="849630"/>
          </a:xfrm>
          <a:prstGeom prst="rect">
            <a:avLst/>
          </a:prstGeom>
          <a:solidFill>
            <a:schemeClr val="accent2"/>
          </a:solidFill>
          <a:ln w="9525">
            <a:noFill/>
            <a:miter lim="800000"/>
          </a:ln>
          <a:effectLst>
            <a:outerShdw dist="107763" dir="2700000" algn="ctr" rotWithShape="0">
              <a:schemeClr val="bg2">
                <a:alpha val="50000"/>
              </a:schemeClr>
            </a:outerShdw>
          </a:effectLst>
        </p:spPr>
        <p:txBody>
          <a:bodyPr anchor="ctr" anchorCtr="1"/>
          <a:lstStyle/>
          <a:p>
            <a:pPr marL="0" marR="0" lvl="0" indent="0" algn="ctr" defTabSz="914400" rtl="0" eaLnBrk="0" fontAlgn="ctr" latinLnBrk="0" hangingPunct="0">
              <a:lnSpc>
                <a:spcPct val="100000"/>
              </a:lnSpc>
              <a:spcBef>
                <a:spcPct val="0"/>
              </a:spcBef>
              <a:spcAft>
                <a:spcPct val="0"/>
              </a:spcAft>
              <a:buClrTx/>
              <a:buSzTx/>
              <a:buFontTx/>
              <a:buNone/>
              <a:defRPr/>
            </a:pPr>
            <a:r>
              <a:rPr lang="en-US" altLang="zh-CN" sz="4400" b="1" noProof="0" smtClean="0">
                <a:ln>
                  <a:noFill/>
                </a:ln>
                <a:solidFill>
                  <a:schemeClr val="bg1"/>
                </a:solidFill>
                <a:effectLst/>
                <a:uLnTx/>
                <a:uFillTx/>
                <a:latin typeface="微软雅黑" panose="020B0503020204020204" pitchFamily="34" charset="-122"/>
                <a:ea typeface="微软雅黑" panose="020B0503020204020204" pitchFamily="34" charset="-122"/>
                <a:sym typeface="+mn-ea"/>
              </a:rPr>
              <a:t>7.1 </a:t>
            </a:r>
            <a:r>
              <a:rPr lang="zh-CN" altLang="en-US" sz="4400" b="1" noProof="0" smtClean="0">
                <a:ln>
                  <a:noFill/>
                </a:ln>
                <a:solidFill>
                  <a:schemeClr val="bg1"/>
                </a:solidFill>
                <a:effectLst/>
                <a:uLnTx/>
                <a:uFillTx/>
                <a:latin typeface="微软雅黑" panose="020B0503020204020204" pitchFamily="34" charset="-122"/>
                <a:ea typeface="微软雅黑" panose="020B0503020204020204" pitchFamily="34" charset="-122"/>
                <a:sym typeface="+mn-ea"/>
              </a:rPr>
              <a:t>文化中包含的价值观念</a:t>
            </a:r>
            <a:endParaRPr kumimoji="0" lang="zh-CN" altLang="en-US" sz="4400" b="1" i="0" u="none" strike="noStrike" kern="120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 name="灯片编号占位符 1"/>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87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787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787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787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787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787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07878"/>
                                        </p:tgtEl>
                                        <p:attrNameLst>
                                          <p:attrName>style.visibility</p:attrName>
                                        </p:attrNameLst>
                                      </p:cBhvr>
                                      <p:to>
                                        <p:strVal val="visible"/>
                                      </p:to>
                                    </p:set>
                                    <p:animEffect transition="in" filter="blinds(horizontal)">
                                      <p:cBhvr>
                                        <p:cTn id="21" dur="500"/>
                                        <p:tgtEl>
                                          <p:spTgt spid="20787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07879"/>
                                        </p:tgtEl>
                                        <p:attrNameLst>
                                          <p:attrName>style.visibility</p:attrName>
                                        </p:attrNameLst>
                                      </p:cBhvr>
                                      <p:to>
                                        <p:strVal val="visible"/>
                                      </p:to>
                                    </p:set>
                                    <p:animEffect transition="in" filter="blinds(horizontal)">
                                      <p:cBhvr>
                                        <p:cTn id="26" dur="500"/>
                                        <p:tgtEl>
                                          <p:spTgt spid="2078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7" grpId="0" animBg="1" uiExpand="1" build="allAtOnce"/>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9"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34820" name="Rectangle 3"/>
          <p:cNvSpPr>
            <a:spLocks noGrp="1"/>
          </p:cNvSpPr>
          <p:nvPr>
            <p:ph idx="1"/>
          </p:nvPr>
        </p:nvSpPr>
        <p:spPr>
          <a:xfrm>
            <a:off x="504190" y="1504950"/>
            <a:ext cx="8070850" cy="4611688"/>
          </a:xfrm>
        </p:spPr>
        <p:txBody>
          <a:bodyPr vert="horz" wrap="square" lIns="91440" tIns="45720" rIns="91440" bIns="45720" anchor="t"/>
          <a:lstStyle/>
          <a:p>
            <a:pPr algn="just" eaLnBrk="1" hangingPunct="1">
              <a:spcBef>
                <a:spcPct val="50000"/>
              </a:spcBef>
            </a:pPr>
            <a:r>
              <a:rPr lang="zh-CN" altLang="en-US" sz="2600" b="1" dirty="0">
                <a:latin typeface="微软雅黑" panose="020B0503020204020204" pitchFamily="34" charset="-122"/>
                <a:ea typeface="微软雅黑" panose="020B0503020204020204" pitchFamily="34" charset="-122"/>
              </a:rPr>
              <a:t>许多美国人在思考时，不把群体作为考虑的中心</a:t>
            </a:r>
            <a:r>
              <a:rPr lang="zh-CN" altLang="en-US" sz="2600" b="1" dirty="0">
                <a:solidFill>
                  <a:srgbClr val="003399"/>
                </a:solidFill>
                <a:latin typeface="微软雅黑" panose="020B0503020204020204" pitchFamily="34" charset="-122"/>
                <a:ea typeface="微软雅黑" panose="020B0503020204020204" pitchFamily="34" charset="-122"/>
              </a:rPr>
              <a:t>。“对大多数美国人来说，生命的意义就是要成为一个完全属于自己的人，恨不得自己生出自己来。这一过程的大部分</a:t>
            </a:r>
            <a:r>
              <a:rPr lang="en-US" altLang="zh-CN" sz="2600" b="1" dirty="0">
                <a:solidFill>
                  <a:srgbClr val="003399"/>
                </a:solidFill>
                <a:latin typeface="微软雅黑" panose="020B0503020204020204" pitchFamily="34" charset="-122"/>
                <a:ea typeface="微软雅黑" panose="020B0503020204020204" pitchFamily="34" charset="-122"/>
              </a:rPr>
              <a:t>……</a:t>
            </a:r>
            <a:r>
              <a:rPr lang="zh-CN" altLang="en-US" sz="2600" b="1" dirty="0">
                <a:solidFill>
                  <a:srgbClr val="003399"/>
                </a:solidFill>
                <a:latin typeface="微软雅黑" panose="020B0503020204020204" pitchFamily="34" charset="-122"/>
                <a:ea typeface="微软雅黑" panose="020B0503020204020204" pitchFamily="34" charset="-122"/>
              </a:rPr>
              <a:t>都具有否定的性质，个体总是要摆脱家庭、社会群体以及传统思想的联系。”（斯图尔特）</a:t>
            </a:r>
            <a:endParaRPr lang="zh-CN" altLang="en-US" sz="2600" b="1" dirty="0">
              <a:solidFill>
                <a:srgbClr val="003399"/>
              </a:solidFill>
              <a:latin typeface="微软雅黑" panose="020B0503020204020204" pitchFamily="34" charset="-122"/>
              <a:ea typeface="微软雅黑" panose="020B0503020204020204" pitchFamily="34" charset="-122"/>
            </a:endParaRPr>
          </a:p>
          <a:p>
            <a:pPr algn="just" eaLnBrk="1" hangingPunct="1">
              <a:spcBef>
                <a:spcPct val="50000"/>
              </a:spcBef>
            </a:pPr>
            <a:r>
              <a:rPr lang="zh-CN" altLang="en-US" sz="2600" b="1" dirty="0">
                <a:latin typeface="微软雅黑" panose="020B0503020204020204" pitchFamily="34" charset="-122"/>
                <a:ea typeface="微软雅黑" panose="020B0503020204020204" pitchFamily="34" charset="-122"/>
              </a:rPr>
              <a:t>在与外国人打交道时，美国人的</a:t>
            </a:r>
            <a:r>
              <a:rPr lang="zh-CN" altLang="en-US" sz="2600" b="1" dirty="0">
                <a:solidFill>
                  <a:srgbClr val="CC6600"/>
                </a:solidFill>
                <a:latin typeface="微软雅黑" panose="020B0503020204020204" pitchFamily="34" charset="-122"/>
                <a:ea typeface="微软雅黑" panose="020B0503020204020204" pitchFamily="34" charset="-122"/>
              </a:rPr>
              <a:t>个人主义</a:t>
            </a:r>
            <a:r>
              <a:rPr lang="zh-CN" altLang="en-US" sz="2600" b="1" dirty="0">
                <a:latin typeface="微软雅黑" panose="020B0503020204020204" pitchFamily="34" charset="-122"/>
                <a:ea typeface="微软雅黑" panose="020B0503020204020204" pitchFamily="34" charset="-122"/>
              </a:rPr>
              <a:t>行为往往失去外国人的信任，包括他们的西欧盟友。</a:t>
            </a:r>
            <a:endParaRPr lang="zh-CN" altLang="en-US" sz="2600" b="1" dirty="0">
              <a:latin typeface="微软雅黑" panose="020B0503020204020204" pitchFamily="34" charset="-122"/>
              <a:ea typeface="微软雅黑" panose="020B0503020204020204" pitchFamily="34" charset="-122"/>
            </a:endParaRPr>
          </a:p>
          <a:p>
            <a:pPr algn="just" eaLnBrk="1" hangingPunct="1">
              <a:spcBef>
                <a:spcPct val="50000"/>
              </a:spcBef>
            </a:pPr>
            <a:r>
              <a:rPr lang="zh-CN" altLang="en-US" sz="2600" b="1" dirty="0">
                <a:latin typeface="微软雅黑" panose="020B0503020204020204" pitchFamily="34" charset="-122"/>
                <a:ea typeface="微软雅黑" panose="020B0503020204020204" pitchFamily="34" charset="-122"/>
              </a:rPr>
              <a:t>这种</a:t>
            </a:r>
            <a:r>
              <a:rPr lang="zh-CN" altLang="en-US" sz="2600" b="1" dirty="0">
                <a:solidFill>
                  <a:srgbClr val="CC6600"/>
                </a:solidFill>
                <a:latin typeface="微软雅黑" panose="020B0503020204020204" pitchFamily="34" charset="-122"/>
                <a:ea typeface="微软雅黑" panose="020B0503020204020204" pitchFamily="34" charset="-122"/>
              </a:rPr>
              <a:t>个人主义</a:t>
            </a:r>
            <a:r>
              <a:rPr lang="zh-CN" altLang="en-US" sz="2600" b="1" dirty="0">
                <a:latin typeface="微软雅黑" panose="020B0503020204020204" pitchFamily="34" charset="-122"/>
                <a:ea typeface="微软雅黑" panose="020B0503020204020204" pitchFamily="34" charset="-122"/>
              </a:rPr>
              <a:t>体现在美国政府的外交政策上，就是认为全世界都应该服从美国的利益。</a:t>
            </a:r>
            <a:endParaRPr lang="zh-CN" altLang="en-US" sz="2600" b="1" dirty="0">
              <a:latin typeface="微软雅黑" panose="020B0503020204020204" pitchFamily="34" charset="-122"/>
              <a:ea typeface="微软雅黑" panose="020B0503020204020204" pitchFamily="34" charset="-122"/>
            </a:endParaRPr>
          </a:p>
        </p:txBody>
      </p:sp>
      <p:sp>
        <p:nvSpPr>
          <p:cNvPr id="34821" name="Rectangle 4"/>
          <p:cNvSpPr/>
          <p:nvPr/>
        </p:nvSpPr>
        <p:spPr>
          <a:xfrm>
            <a:off x="457200" y="278130"/>
            <a:ext cx="8167370" cy="1038860"/>
          </a:xfrm>
          <a:prstGeom prst="rect">
            <a:avLst/>
          </a:prstGeom>
          <a:gradFill rotWithShape="1">
            <a:gsLst>
              <a:gs pos="0">
                <a:srgbClr val="FFFF99"/>
              </a:gs>
              <a:gs pos="100000">
                <a:srgbClr val="CCFF33"/>
              </a:gs>
            </a:gsLst>
            <a:lin ang="0" scaled="1"/>
            <a:tileRect/>
          </a:gradFill>
          <a:ln w="9525">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lnSpc>
                <a:spcPct val="120000"/>
              </a:lnSpc>
              <a:spcBef>
                <a:spcPts val="0"/>
              </a:spcBef>
              <a:spcAft>
                <a:spcPts val="0"/>
              </a:spcAft>
              <a:buClrTx/>
              <a:buSzTx/>
              <a:buFontTx/>
              <a:buNone/>
            </a:pPr>
            <a:r>
              <a:rPr lang="zh-CN" altLang="en-US" sz="4200" b="1" i="1" dirty="0">
                <a:solidFill>
                  <a:schemeClr val="tx2"/>
                </a:solidFill>
                <a:latin typeface="微软雅黑" panose="020B0503020204020204" pitchFamily="34" charset="-122"/>
                <a:ea typeface="微软雅黑" panose="020B0503020204020204" pitchFamily="34" charset="-122"/>
              </a:rPr>
              <a:t>美国文化的核心价值观</a:t>
            </a:r>
            <a:endParaRPr lang="zh-CN" altLang="en-US" sz="4200" b="1" i="1" dirty="0">
              <a:solidFill>
                <a:schemeClr val="tx2"/>
              </a:solidFill>
              <a:latin typeface="微软雅黑" panose="020B0503020204020204" pitchFamily="34" charset="-122"/>
              <a:ea typeface="微软雅黑" panose="020B0503020204020204" pitchFamily="34" charset="-122"/>
            </a:endParaRPr>
          </a:p>
        </p:txBody>
      </p:sp>
      <p:pic>
        <p:nvPicPr>
          <p:cNvPr id="34822" name="Picture 5" descr="C:\Program Files (x86)\Microsoft Office\MEDIA\CAGCAT10\j0297551.wmf"/>
          <p:cNvPicPr>
            <a:picLocks noChangeAspect="1"/>
          </p:cNvPicPr>
          <p:nvPr/>
        </p:nvPicPr>
        <p:blipFill>
          <a:blip r:embed="rId1"/>
          <a:stretch>
            <a:fillRect/>
          </a:stretch>
        </p:blipFill>
        <p:spPr>
          <a:xfrm flipH="1">
            <a:off x="7446010" y="297815"/>
            <a:ext cx="1129030" cy="1000125"/>
          </a:xfrm>
          <a:prstGeom prst="rect">
            <a:avLst/>
          </a:prstGeom>
          <a:noFill/>
          <a:ln w="9525">
            <a:noFill/>
          </a:ln>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820">
                                            <p:bg/>
                                          </p:spTgt>
                                        </p:tgtEl>
                                        <p:attrNameLst>
                                          <p:attrName>style.visibility</p:attrName>
                                        </p:attrNameLst>
                                      </p:cBhvr>
                                      <p:to>
                                        <p:strVal val="visible"/>
                                      </p:to>
                                    </p:set>
                                    <p:animEffect transition="in" filter="fade">
                                      <p:cBhvr>
                                        <p:cTn id="7" dur="1000">
                                          <p:stCondLst>
                                            <p:cond delay="0"/>
                                          </p:stCondLst>
                                        </p:cTn>
                                        <p:tgtEl>
                                          <p:spTgt spid="34820">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4820">
                                            <p:bg/>
                                          </p:spTgt>
                                        </p:tgtEl>
                                        <p:attrNameLst>
                                          <p:attrName>style.visibility</p:attrName>
                                        </p:attrNameLst>
                                      </p:cBhvr>
                                      <p:to>
                                        <p:strVal val="visible"/>
                                      </p:to>
                                    </p:set>
                                    <p:animEffect transition="in" filter="fade">
                                      <p:cBhvr>
                                        <p:cTn id="11" dur="1000">
                                          <p:stCondLst>
                                            <p:cond delay="0"/>
                                          </p:stCondLst>
                                        </p:cTn>
                                        <p:tgtEl>
                                          <p:spTgt spid="34820">
                                            <p:bg/>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4820">
                                            <p:bg/>
                                          </p:spTgt>
                                        </p:tgtEl>
                                        <p:attrNameLst>
                                          <p:attrName>style.visibility</p:attrName>
                                        </p:attrNameLst>
                                      </p:cBhvr>
                                      <p:to>
                                        <p:strVal val="visible"/>
                                      </p:to>
                                    </p:set>
                                    <p:animEffect transition="in" filter="fade">
                                      <p:cBhvr>
                                        <p:cTn id="15" dur="1000">
                                          <p:stCondLst>
                                            <p:cond delay="0"/>
                                          </p:stCondLst>
                                        </p:cTn>
                                        <p:tgtEl>
                                          <p:spTgt spid="34820">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build="p"/>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3"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35844" name="Rectangle 3"/>
          <p:cNvSpPr>
            <a:spLocks noGrp="1"/>
          </p:cNvSpPr>
          <p:nvPr>
            <p:ph idx="1"/>
          </p:nvPr>
        </p:nvSpPr>
        <p:spPr>
          <a:xfrm>
            <a:off x="395605" y="1412875"/>
            <a:ext cx="8214995" cy="4831080"/>
          </a:xfrm>
          <a:blipFill>
            <a:blip r:embed="rId1"/>
          </a:blipFill>
        </p:spPr>
        <p:txBody>
          <a:bodyPr vert="horz" wrap="square" lIns="91440" tIns="45720" rIns="91440" bIns="45720" anchor="t"/>
          <a:lstStyle/>
          <a:p>
            <a:pPr algn="just" eaLnBrk="1" hangingPunct="1">
              <a:lnSpc>
                <a:spcPct val="110000"/>
              </a:lnSpc>
              <a:spcBef>
                <a:spcPct val="50000"/>
              </a:spcBef>
            </a:pPr>
            <a:r>
              <a:rPr lang="zh-CN" altLang="en-US" sz="2800" b="1" dirty="0">
                <a:latin typeface="微软雅黑" panose="020B0503020204020204" pitchFamily="34" charset="-122"/>
                <a:ea typeface="微软雅黑" panose="020B0503020204020204" pitchFamily="34" charset="-122"/>
              </a:rPr>
              <a:t>获得</a:t>
            </a:r>
            <a:r>
              <a:rPr lang="zh-CN" altLang="en-US" sz="2800" b="1" dirty="0">
                <a:solidFill>
                  <a:srgbClr val="C00000"/>
                </a:solidFill>
                <a:latin typeface="微软雅黑" panose="020B0503020204020204" pitchFamily="34" charset="-122"/>
                <a:ea typeface="微软雅黑" panose="020B0503020204020204" pitchFamily="34" charset="-122"/>
              </a:rPr>
              <a:t>个人成功</a:t>
            </a:r>
            <a:r>
              <a:rPr lang="zh-CN" altLang="en-US" sz="2800" b="1" dirty="0">
                <a:latin typeface="微软雅黑" panose="020B0503020204020204" pitchFamily="34" charset="-122"/>
                <a:ea typeface="微软雅黑" panose="020B0503020204020204" pitchFamily="34" charset="-122"/>
              </a:rPr>
              <a:t>是美国人典型的价值观，他们对群体事业不大认同，也不喜欢被他人的动机所左右。</a:t>
            </a:r>
            <a:endParaRPr lang="en-US" altLang="zh-CN" sz="2800" b="1" dirty="0">
              <a:latin typeface="微软雅黑" panose="020B0503020204020204" pitchFamily="34" charset="-122"/>
              <a:ea typeface="微软雅黑" panose="020B0503020204020204" pitchFamily="34" charset="-122"/>
            </a:endParaRPr>
          </a:p>
          <a:p>
            <a:pPr algn="just" eaLnBrk="1" hangingPunct="1">
              <a:lnSpc>
                <a:spcPct val="110000"/>
              </a:lnSpc>
              <a:spcBef>
                <a:spcPct val="50000"/>
              </a:spcBef>
            </a:pPr>
            <a:r>
              <a:rPr lang="zh-CN" altLang="en-US" sz="2800" b="1" dirty="0">
                <a:solidFill>
                  <a:srgbClr val="C00000"/>
                </a:solidFill>
                <a:latin typeface="微软雅黑" panose="020B0503020204020204" pitchFamily="34" charset="-122"/>
                <a:ea typeface="微软雅黑" panose="020B0503020204020204" pitchFamily="34" charset="-122"/>
              </a:rPr>
              <a:t>个人是决策的主体，对决策及后果负责任，而且决策的权利与承担后果的责任成正比。</a:t>
            </a:r>
            <a:endParaRPr lang="zh-CN" altLang="en-US" sz="2800" b="1" dirty="0">
              <a:solidFill>
                <a:srgbClr val="C00000"/>
              </a:solidFill>
              <a:latin typeface="微软雅黑" panose="020B0503020204020204" pitchFamily="34" charset="-122"/>
              <a:ea typeface="微软雅黑" panose="020B0503020204020204" pitchFamily="34" charset="-122"/>
            </a:endParaRPr>
          </a:p>
          <a:p>
            <a:pPr algn="just" eaLnBrk="1" hangingPunct="1">
              <a:lnSpc>
                <a:spcPct val="110000"/>
              </a:lnSpc>
              <a:spcBef>
                <a:spcPct val="50000"/>
              </a:spcBef>
            </a:pPr>
            <a:r>
              <a:rPr lang="en-US" altLang="zh-CN" sz="2800" b="1" dirty="0">
                <a:latin typeface="微软雅黑" panose="020B0503020204020204" pitchFamily="34" charset="-122"/>
                <a:ea typeface="微软雅黑" panose="020B0503020204020204" pitchFamily="34" charset="-122"/>
              </a:rPr>
              <a:t>20</a:t>
            </a:r>
            <a:r>
              <a:rPr lang="zh-CN" altLang="en-US" sz="2800" b="1" dirty="0">
                <a:latin typeface="微软雅黑" panose="020B0503020204020204" pitchFamily="34" charset="-122"/>
                <a:ea typeface="微软雅黑" panose="020B0503020204020204" pitchFamily="34" charset="-122"/>
              </a:rPr>
              <a:t>世纪</a:t>
            </a:r>
            <a:r>
              <a:rPr lang="en-US" altLang="zh-CN" sz="2800" b="1" dirty="0">
                <a:latin typeface="微软雅黑" panose="020B0503020204020204" pitchFamily="34" charset="-122"/>
                <a:ea typeface="微软雅黑" panose="020B0503020204020204" pitchFamily="34" charset="-122"/>
              </a:rPr>
              <a:t>60</a:t>
            </a:r>
            <a:r>
              <a:rPr lang="zh-CN" altLang="en-US" sz="2800" b="1" dirty="0">
                <a:latin typeface="微软雅黑" panose="020B0503020204020204" pitchFamily="34" charset="-122"/>
                <a:ea typeface="微软雅黑" panose="020B0503020204020204" pitchFamily="34" charset="-122"/>
              </a:rPr>
              <a:t>年代末</a:t>
            </a:r>
            <a:r>
              <a:rPr lang="en-US" altLang="zh-CN" sz="2800" b="1" dirty="0">
                <a:latin typeface="微软雅黑" panose="020B0503020204020204" pitchFamily="34" charset="-122"/>
                <a:ea typeface="微软雅黑" panose="020B0503020204020204" pitchFamily="34" charset="-122"/>
              </a:rPr>
              <a:t>70</a:t>
            </a:r>
            <a:r>
              <a:rPr lang="zh-CN" altLang="en-US" sz="2800" b="1" dirty="0">
                <a:latin typeface="微软雅黑" panose="020B0503020204020204" pitchFamily="34" charset="-122"/>
                <a:ea typeface="微软雅黑" panose="020B0503020204020204" pitchFamily="34" charset="-122"/>
              </a:rPr>
              <a:t>年代初，在</a:t>
            </a:r>
            <a:r>
              <a:rPr lang="zh-CN" altLang="en-US" sz="2800" b="1" dirty="0">
                <a:solidFill>
                  <a:srgbClr val="C00000"/>
                </a:solidFill>
                <a:latin typeface="微软雅黑" panose="020B0503020204020204" pitchFamily="34" charset="-122"/>
                <a:ea typeface="微软雅黑" panose="020B0503020204020204" pitchFamily="34" charset="-122"/>
              </a:rPr>
              <a:t>马斯洛</a:t>
            </a:r>
            <a:r>
              <a:rPr lang="zh-CN" altLang="en-US" sz="2800" b="1" dirty="0">
                <a:latin typeface="微软雅黑" panose="020B0503020204020204" pitchFamily="34" charset="-122"/>
                <a:ea typeface="微软雅黑" panose="020B0503020204020204" pitchFamily="34" charset="-122"/>
              </a:rPr>
              <a:t>人本主义心理学的影响下，</a:t>
            </a:r>
            <a:r>
              <a:rPr lang="en-US" altLang="zh-CN" sz="2800" b="1" dirty="0">
                <a:latin typeface="微软雅黑" panose="020B0503020204020204" pitchFamily="34" charset="-122"/>
                <a:ea typeface="微软雅黑" panose="020B0503020204020204" pitchFamily="34" charset="-122"/>
              </a:rPr>
              <a:t>80%</a:t>
            </a:r>
            <a:r>
              <a:rPr lang="zh-CN" altLang="en-US" sz="2800" b="1" dirty="0">
                <a:latin typeface="微软雅黑" panose="020B0503020204020204" pitchFamily="34" charset="-122"/>
                <a:ea typeface="微软雅黑" panose="020B0503020204020204" pitchFamily="34" charset="-122"/>
              </a:rPr>
              <a:t>美国人以各种方式投入到</a:t>
            </a:r>
            <a:r>
              <a:rPr lang="zh-CN" altLang="en-US" sz="2800" b="1" dirty="0">
                <a:solidFill>
                  <a:srgbClr val="C00000"/>
                </a:solidFill>
                <a:latin typeface="微软雅黑" panose="020B0503020204020204" pitchFamily="34" charset="-122"/>
                <a:ea typeface="微软雅黑" panose="020B0503020204020204" pitchFamily="34" charset="-122"/>
              </a:rPr>
              <a:t>“自我实现”</a:t>
            </a:r>
            <a:r>
              <a:rPr lang="zh-CN" altLang="en-US" sz="2800" b="1" dirty="0">
                <a:latin typeface="微软雅黑" panose="020B0503020204020204" pitchFamily="34" charset="-122"/>
                <a:ea typeface="微软雅黑" panose="020B0503020204020204" pitchFamily="34" charset="-122"/>
              </a:rPr>
              <a:t>的追求中，发生了空前的</a:t>
            </a:r>
            <a:r>
              <a:rPr lang="zh-CN" altLang="en-US" sz="2800" b="1" dirty="0">
                <a:solidFill>
                  <a:srgbClr val="C00000"/>
                </a:solidFill>
                <a:latin typeface="微软雅黑" panose="020B0503020204020204" pitchFamily="34" charset="-122"/>
                <a:ea typeface="微软雅黑" panose="020B0503020204020204" pitchFamily="34" charset="-122"/>
              </a:rPr>
              <a:t>个人主义</a:t>
            </a:r>
            <a:r>
              <a:rPr lang="zh-CN" altLang="en-US" sz="2800" b="1" dirty="0">
                <a:latin typeface="微软雅黑" panose="020B0503020204020204" pitchFamily="34" charset="-122"/>
                <a:ea typeface="微软雅黑" panose="020B0503020204020204" pitchFamily="34" charset="-122"/>
              </a:rPr>
              <a:t>大爆炸。这一心理冲动被看成是美国</a:t>
            </a:r>
            <a:r>
              <a:rPr lang="en-US" altLang="zh-CN" sz="2800" b="1" dirty="0">
                <a:latin typeface="微软雅黑" panose="020B0503020204020204" pitchFamily="34" charset="-122"/>
                <a:ea typeface="微软雅黑" panose="020B0503020204020204" pitchFamily="34" charset="-122"/>
              </a:rPr>
              <a:t>70</a:t>
            </a:r>
            <a:r>
              <a:rPr lang="zh-CN" altLang="en-US" sz="2800" b="1" dirty="0">
                <a:latin typeface="微软雅黑" panose="020B0503020204020204" pitchFamily="34" charset="-122"/>
                <a:ea typeface="微软雅黑" panose="020B0503020204020204" pitchFamily="34" charset="-122"/>
              </a:rPr>
              <a:t>年代经济发展的决定因素。</a:t>
            </a:r>
            <a:endParaRPr lang="zh-CN" altLang="en-US" sz="2800" b="1" dirty="0">
              <a:latin typeface="微软雅黑" panose="020B0503020204020204" pitchFamily="34" charset="-122"/>
              <a:ea typeface="微软雅黑" panose="020B0503020204020204" pitchFamily="34" charset="-122"/>
            </a:endParaRPr>
          </a:p>
        </p:txBody>
      </p:sp>
      <p:sp>
        <p:nvSpPr>
          <p:cNvPr id="35845" name="Rectangle 4"/>
          <p:cNvSpPr/>
          <p:nvPr/>
        </p:nvSpPr>
        <p:spPr>
          <a:xfrm>
            <a:off x="457200" y="278130"/>
            <a:ext cx="8153400" cy="918845"/>
          </a:xfrm>
          <a:prstGeom prst="rect">
            <a:avLst/>
          </a:prstGeom>
          <a:gradFill rotWithShape="1">
            <a:gsLst>
              <a:gs pos="0">
                <a:srgbClr val="FFFF99"/>
              </a:gs>
              <a:gs pos="100000">
                <a:srgbClr val="CCFF33"/>
              </a:gs>
            </a:gsLst>
            <a:lin ang="0" scaled="1"/>
            <a:tileRect/>
          </a:gradFill>
          <a:ln w="9525">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zh-CN" altLang="en-US" sz="4200" b="1" i="1" dirty="0">
                <a:solidFill>
                  <a:schemeClr val="tx2"/>
                </a:solidFill>
                <a:latin typeface="微软雅黑" panose="020B0503020204020204" pitchFamily="34" charset="-122"/>
                <a:ea typeface="微软雅黑" panose="020B0503020204020204" pitchFamily="34" charset="-122"/>
              </a:rPr>
              <a:t>美国文化的核心价值观</a:t>
            </a:r>
            <a:endParaRPr lang="zh-CN" altLang="en-US" sz="4200" b="1" i="1" dirty="0">
              <a:solidFill>
                <a:schemeClr val="tx2"/>
              </a:solidFill>
              <a:latin typeface="微软雅黑" panose="020B0503020204020204" pitchFamily="34" charset="-122"/>
              <a:ea typeface="微软雅黑" panose="020B0503020204020204" pitchFamily="34" charset="-122"/>
            </a:endParaRPr>
          </a:p>
        </p:txBody>
      </p:sp>
      <p:pic>
        <p:nvPicPr>
          <p:cNvPr id="35846" name="Picture 5" descr="C:\Program Files (x86)\Microsoft Office\MEDIA\CAGCAT10\j0297707.wmf"/>
          <p:cNvPicPr>
            <a:picLocks noChangeAspect="1"/>
          </p:cNvPicPr>
          <p:nvPr/>
        </p:nvPicPr>
        <p:blipFill>
          <a:blip r:embed="rId2"/>
          <a:stretch>
            <a:fillRect/>
          </a:stretch>
        </p:blipFill>
        <p:spPr>
          <a:xfrm>
            <a:off x="7189788" y="71438"/>
            <a:ext cx="1096962" cy="1085850"/>
          </a:xfrm>
          <a:prstGeom prst="rect">
            <a:avLst/>
          </a:prstGeom>
          <a:noFill/>
          <a:ln w="9525">
            <a:noFill/>
          </a:ln>
        </p:spPr>
      </p:pic>
    </p:spTree>
  </p:cSld>
  <p:clrMapOvr>
    <a:masterClrMapping/>
  </p:clrMapOvr>
  <p:transition>
    <p:blinds/>
  </p:transition>
  <p:timing>
    <p:tnLst>
      <p:par>
        <p:cTn id="1" dur="indefinite" restart="never" nodeType="tmRoot"/>
      </p:par>
    </p:tnLst>
    <p:bldLst>
      <p:bldP spid="35844" grpId="0" build="p"/>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7"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36868" name="Rectangle 3"/>
          <p:cNvSpPr>
            <a:spLocks noGrp="1"/>
          </p:cNvSpPr>
          <p:nvPr>
            <p:ph idx="1"/>
          </p:nvPr>
        </p:nvSpPr>
        <p:spPr>
          <a:xfrm>
            <a:off x="642938" y="1303338"/>
            <a:ext cx="7967662" cy="4862512"/>
          </a:xfrm>
        </p:spPr>
        <p:txBody>
          <a:bodyPr vert="horz" wrap="square" lIns="91440" tIns="45720" rIns="91440" bIns="45720" anchor="t"/>
          <a:lstStyle/>
          <a:p>
            <a:pPr eaLnBrk="1" hangingPunct="1">
              <a:spcBef>
                <a:spcPts val="1200"/>
              </a:spcBef>
            </a:pPr>
            <a:r>
              <a:rPr lang="zh-CN" altLang="en-US" sz="2600" b="1" dirty="0">
                <a:latin typeface="微软雅黑" panose="020B0503020204020204" pitchFamily="34" charset="-122"/>
                <a:ea typeface="微软雅黑" panose="020B0503020204020204" pitchFamily="34" charset="-122"/>
              </a:rPr>
              <a:t>社交方面的成功是个人成功的一个必要组成部分，以受人喜欢程度来衡量</a:t>
            </a:r>
            <a:r>
              <a:rPr lang="zh-CN" altLang="en-US" sz="2600" b="1" dirty="0">
                <a:solidFill>
                  <a:srgbClr val="C00000"/>
                </a:solidFill>
                <a:latin typeface="微软雅黑" panose="020B0503020204020204" pitchFamily="34" charset="-122"/>
                <a:ea typeface="微软雅黑" panose="020B0503020204020204" pitchFamily="34" charset="-122"/>
              </a:rPr>
              <a:t>个人成就。</a:t>
            </a:r>
            <a:endParaRPr lang="zh-CN" altLang="en-US" sz="2600" b="1" dirty="0">
              <a:latin typeface="微软雅黑" panose="020B0503020204020204" pitchFamily="34" charset="-122"/>
              <a:ea typeface="微软雅黑" panose="020B0503020204020204" pitchFamily="34" charset="-122"/>
            </a:endParaRPr>
          </a:p>
          <a:p>
            <a:pPr eaLnBrk="1" hangingPunct="1">
              <a:spcBef>
                <a:spcPts val="1200"/>
              </a:spcBef>
            </a:pPr>
            <a:r>
              <a:rPr lang="zh-CN" altLang="en-US" sz="2600" b="1" dirty="0">
                <a:solidFill>
                  <a:srgbClr val="C00000"/>
                </a:solidFill>
                <a:latin typeface="微软雅黑" panose="020B0503020204020204" pitchFamily="34" charset="-122"/>
                <a:ea typeface="微软雅黑" panose="020B0503020204020204" pitchFamily="34" charset="-122"/>
              </a:rPr>
              <a:t>个人成就往往比家庭更重要。</a:t>
            </a:r>
            <a:r>
              <a:rPr lang="zh-CN" altLang="en-US" sz="2600" b="1" dirty="0">
                <a:solidFill>
                  <a:srgbClr val="0000FF"/>
                </a:solidFill>
                <a:latin typeface="微软雅黑" panose="020B0503020204020204" pitchFamily="34" charset="-122"/>
                <a:ea typeface="微软雅黑" panose="020B0503020204020204" pitchFamily="34" charset="-122"/>
              </a:rPr>
              <a:t>“实干”与“忙忙碌碌”</a:t>
            </a:r>
            <a:r>
              <a:rPr lang="zh-CN" altLang="en-US" sz="2600" b="1" dirty="0">
                <a:latin typeface="微软雅黑" panose="020B0503020204020204" pitchFamily="34" charset="-122"/>
                <a:ea typeface="微软雅黑" panose="020B0503020204020204" pitchFamily="34" charset="-122"/>
              </a:rPr>
              <a:t>是占主导的价值观</a:t>
            </a:r>
            <a:r>
              <a:rPr lang="zh-CN" altLang="en-US" sz="2600" b="1" dirty="0">
                <a:solidFill>
                  <a:srgbClr val="003399"/>
                </a:solidFill>
                <a:latin typeface="微软雅黑" panose="020B0503020204020204" pitchFamily="34" charset="-122"/>
                <a:ea typeface="微软雅黑" panose="020B0503020204020204" pitchFamily="34" charset="-122"/>
              </a:rPr>
              <a:t>。</a:t>
            </a:r>
            <a:endParaRPr lang="en-US" altLang="zh-CN" sz="2600" b="1" dirty="0">
              <a:solidFill>
                <a:srgbClr val="003399"/>
              </a:solidFill>
              <a:latin typeface="微软雅黑" panose="020B0503020204020204" pitchFamily="34" charset="-122"/>
              <a:ea typeface="微软雅黑" panose="020B0503020204020204" pitchFamily="34" charset="-122"/>
            </a:endParaRPr>
          </a:p>
          <a:p>
            <a:pPr eaLnBrk="1" hangingPunct="1">
              <a:spcBef>
                <a:spcPts val="1200"/>
              </a:spcBef>
            </a:pPr>
            <a:r>
              <a:rPr lang="zh-CN" altLang="en-US" sz="2600" b="1" dirty="0">
                <a:latin typeface="微软雅黑" panose="020B0503020204020204" pitchFamily="34" charset="-122"/>
                <a:ea typeface="微软雅黑" panose="020B0503020204020204" pitchFamily="34" charset="-122"/>
              </a:rPr>
              <a:t>人际关系的主导思想是</a:t>
            </a:r>
            <a:r>
              <a:rPr lang="zh-CN" altLang="en-US" sz="2600" b="1" dirty="0">
                <a:solidFill>
                  <a:srgbClr val="C00000"/>
                </a:solidFill>
                <a:latin typeface="微软雅黑" panose="020B0503020204020204" pitchFamily="34" charset="-122"/>
                <a:ea typeface="微软雅黑" panose="020B0503020204020204" pitchFamily="34" charset="-122"/>
              </a:rPr>
              <a:t>从社会的互动中获得情感利益、同时保持个人独立性，避免担负责任</a:t>
            </a:r>
            <a:r>
              <a:rPr lang="zh-CN" altLang="en-US" sz="2600" b="1" dirty="0">
                <a:latin typeface="微软雅黑" panose="020B0503020204020204" pitchFamily="34" charset="-122"/>
                <a:ea typeface="微软雅黑" panose="020B0503020204020204" pitchFamily="34" charset="-122"/>
              </a:rPr>
              <a:t>（如，</a:t>
            </a:r>
            <a:r>
              <a:rPr lang="en-US" altLang="zh-CN" sz="2600" b="1" dirty="0">
                <a:latin typeface="微软雅黑" panose="020B0503020204020204" pitchFamily="34" charset="-122"/>
                <a:ea typeface="微软雅黑" panose="020B0503020204020204" pitchFamily="34" charset="-122"/>
              </a:rPr>
              <a:t>AA</a:t>
            </a:r>
            <a:r>
              <a:rPr lang="zh-CN" altLang="en-US" sz="2600" b="1" dirty="0">
                <a:latin typeface="微软雅黑" panose="020B0503020204020204" pitchFamily="34" charset="-122"/>
                <a:ea typeface="微软雅黑" panose="020B0503020204020204" pitchFamily="34" charset="-122"/>
              </a:rPr>
              <a:t>制）。</a:t>
            </a:r>
            <a:endParaRPr lang="en-US" altLang="zh-CN" sz="2600" b="1" dirty="0">
              <a:latin typeface="微软雅黑" panose="020B0503020204020204" pitchFamily="34" charset="-122"/>
              <a:ea typeface="微软雅黑" panose="020B0503020204020204" pitchFamily="34" charset="-122"/>
            </a:endParaRPr>
          </a:p>
          <a:p>
            <a:pPr eaLnBrk="1" hangingPunct="1">
              <a:spcBef>
                <a:spcPts val="1200"/>
              </a:spcBef>
            </a:pPr>
            <a:r>
              <a:rPr lang="zh-CN" altLang="en-US" sz="2600" b="1" dirty="0">
                <a:latin typeface="微软雅黑" panose="020B0503020204020204" pitchFamily="34" charset="-122"/>
                <a:ea typeface="微软雅黑" panose="020B0503020204020204" pitchFamily="34" charset="-122"/>
              </a:rPr>
              <a:t>美国人的主导价值是</a:t>
            </a:r>
            <a:r>
              <a:rPr lang="zh-CN" altLang="en-US" sz="2600" b="1" dirty="0">
                <a:solidFill>
                  <a:srgbClr val="C00000"/>
                </a:solidFill>
                <a:latin typeface="微软雅黑" panose="020B0503020204020204" pitchFamily="34" charset="-122"/>
                <a:ea typeface="微软雅黑" panose="020B0503020204020204" pitchFamily="34" charset="-122"/>
              </a:rPr>
              <a:t>有效率、有成就的活动，竞争与成就。</a:t>
            </a:r>
            <a:r>
              <a:rPr lang="zh-CN" altLang="en-US" sz="2600" b="1" dirty="0">
                <a:solidFill>
                  <a:srgbClr val="0000FF"/>
                </a:solidFill>
                <a:latin typeface="微软雅黑" panose="020B0503020204020204" pitchFamily="34" charset="-122"/>
                <a:ea typeface="微软雅黑" panose="020B0503020204020204" pitchFamily="34" charset="-122"/>
              </a:rPr>
              <a:t>一般不把企业公司当成自己事业与生活的依靠，为了追求更多的薪水或更高的位置，他们会不断地跳槽。</a:t>
            </a:r>
            <a:endParaRPr lang="zh-CN" altLang="en-US" sz="2600" b="1" dirty="0">
              <a:solidFill>
                <a:srgbClr val="003399"/>
              </a:solidFill>
              <a:latin typeface="微软雅黑" panose="020B0503020204020204" pitchFamily="34" charset="-122"/>
              <a:ea typeface="微软雅黑" panose="020B0503020204020204" pitchFamily="34" charset="-122"/>
            </a:endParaRPr>
          </a:p>
        </p:txBody>
      </p:sp>
      <p:sp>
        <p:nvSpPr>
          <p:cNvPr id="36869" name="Rectangle 4"/>
          <p:cNvSpPr/>
          <p:nvPr/>
        </p:nvSpPr>
        <p:spPr>
          <a:xfrm>
            <a:off x="528955" y="278130"/>
            <a:ext cx="8157845" cy="918845"/>
          </a:xfrm>
          <a:prstGeom prst="rect">
            <a:avLst/>
          </a:prstGeom>
          <a:gradFill rotWithShape="1">
            <a:gsLst>
              <a:gs pos="0">
                <a:srgbClr val="FFFF99"/>
              </a:gs>
              <a:gs pos="100000">
                <a:srgbClr val="CCFF33"/>
              </a:gs>
            </a:gsLst>
            <a:lin ang="0" scaled="1"/>
            <a:tileRect/>
          </a:gradFill>
          <a:ln w="9525">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en-US" altLang="zh-CN" sz="4200" b="1" i="1" dirty="0">
                <a:solidFill>
                  <a:schemeClr val="tx2"/>
                </a:solidFill>
                <a:latin typeface="微软雅黑" panose="020B0503020204020204" pitchFamily="34" charset="-122"/>
                <a:ea typeface="微软雅黑" panose="020B0503020204020204" pitchFamily="34" charset="-122"/>
              </a:rPr>
              <a:t>        </a:t>
            </a:r>
            <a:r>
              <a:rPr lang="zh-CN" altLang="en-US" sz="4200" b="1" i="1" dirty="0">
                <a:solidFill>
                  <a:schemeClr val="tx2"/>
                </a:solidFill>
                <a:latin typeface="微软雅黑" panose="020B0503020204020204" pitchFamily="34" charset="-122"/>
                <a:ea typeface="微软雅黑" panose="020B0503020204020204" pitchFamily="34" charset="-122"/>
              </a:rPr>
              <a:t>美国文化的核心价值观</a:t>
            </a:r>
            <a:endParaRPr lang="zh-CN" altLang="en-US" sz="4200" b="1" i="1" dirty="0">
              <a:solidFill>
                <a:schemeClr val="tx2"/>
              </a:solidFill>
              <a:latin typeface="微软雅黑" panose="020B0503020204020204" pitchFamily="34" charset="-122"/>
              <a:ea typeface="微软雅黑" panose="020B0503020204020204" pitchFamily="34" charset="-122"/>
            </a:endParaRPr>
          </a:p>
        </p:txBody>
      </p:sp>
      <p:pic>
        <p:nvPicPr>
          <p:cNvPr id="36870" name="Picture 5" descr="C:\Program Files (x86)\Microsoft Office\MEDIA\CAGCAT10\j0297707.wmf"/>
          <p:cNvPicPr>
            <a:picLocks noChangeAspect="1"/>
          </p:cNvPicPr>
          <p:nvPr/>
        </p:nvPicPr>
        <p:blipFill>
          <a:blip r:embed="rId1"/>
          <a:stretch>
            <a:fillRect/>
          </a:stretch>
        </p:blipFill>
        <p:spPr>
          <a:xfrm>
            <a:off x="642938" y="142875"/>
            <a:ext cx="1000125" cy="1054100"/>
          </a:xfrm>
          <a:prstGeom prst="rect">
            <a:avLst/>
          </a:prstGeom>
          <a:noFill/>
          <a:ln w="9525">
            <a:noFill/>
          </a:ln>
        </p:spPr>
      </p:pic>
    </p:spTree>
  </p:cSld>
  <p:clrMapOvr>
    <a:masterClrMapping/>
  </p:clrMapOvr>
  <p:transition>
    <p:blinds/>
  </p:transition>
  <p:timing>
    <p:tnLst>
      <p:par>
        <p:cTn id="1" dur="indefinite" restart="never" nodeType="tmRoot"/>
      </p:par>
    </p:tnLst>
    <p:bldLst>
      <p:bldP spid="36868" grpId="0" build="p"/>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1"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37892" name="Rectangle 3"/>
          <p:cNvSpPr>
            <a:spLocks noGrp="1"/>
          </p:cNvSpPr>
          <p:nvPr>
            <p:ph idx="1"/>
          </p:nvPr>
        </p:nvSpPr>
        <p:spPr>
          <a:xfrm>
            <a:off x="539750" y="1341438"/>
            <a:ext cx="8070850" cy="4754562"/>
          </a:xfrm>
        </p:spPr>
        <p:txBody>
          <a:bodyPr vert="horz" wrap="square" lIns="91440" tIns="45720" rIns="91440" bIns="45720" anchor="t"/>
          <a:lstStyle/>
          <a:p>
            <a:pPr eaLnBrk="1" hangingPunct="1">
              <a:lnSpc>
                <a:spcPct val="110000"/>
              </a:lnSpc>
              <a:spcBef>
                <a:spcPct val="45000"/>
              </a:spcBef>
            </a:pPr>
            <a:r>
              <a:rPr lang="zh-CN" altLang="en-US" sz="2500" b="1" dirty="0">
                <a:latin typeface="微软雅黑" panose="020B0503020204020204" pitchFamily="34" charset="-122"/>
                <a:ea typeface="微软雅黑" panose="020B0503020204020204" pitchFamily="34" charset="-122"/>
              </a:rPr>
              <a:t>美国人的一个主导思想认为，</a:t>
            </a:r>
            <a:r>
              <a:rPr lang="zh-CN" altLang="en-US" sz="2500" b="1" dirty="0">
                <a:solidFill>
                  <a:srgbClr val="C00000"/>
                </a:solidFill>
                <a:latin typeface="微软雅黑" panose="020B0503020204020204" pitchFamily="34" charset="-122"/>
                <a:ea typeface="微软雅黑" panose="020B0503020204020204" pitchFamily="34" charset="-122"/>
              </a:rPr>
              <a:t>自然界应当受人控制并为人服务。</a:t>
            </a:r>
            <a:r>
              <a:rPr lang="zh-CN" altLang="en-US" sz="2500" b="1" dirty="0">
                <a:latin typeface="微软雅黑" panose="020B0503020204020204" pitchFamily="34" charset="-122"/>
                <a:ea typeface="微软雅黑" panose="020B0503020204020204" pitchFamily="34" charset="-122"/>
              </a:rPr>
              <a:t>以物质标准来衡量各国社会，舒适的生活对他们是头等大事，认为</a:t>
            </a:r>
            <a:r>
              <a:rPr lang="zh-CN" altLang="en-US" sz="2500" b="1" dirty="0">
                <a:solidFill>
                  <a:srgbClr val="C00000"/>
                </a:solidFill>
                <a:latin typeface="微软雅黑" panose="020B0503020204020204" pitchFamily="34" charset="-122"/>
                <a:ea typeface="微软雅黑" panose="020B0503020204020204" pitchFamily="34" charset="-122"/>
              </a:rPr>
              <a:t>私有财产神圣不可侵犯。</a:t>
            </a:r>
            <a:endParaRPr lang="zh-CN" altLang="en-US" sz="2500" b="1" dirty="0">
              <a:solidFill>
                <a:srgbClr val="C00000"/>
              </a:solidFill>
              <a:latin typeface="微软雅黑" panose="020B0503020204020204" pitchFamily="34" charset="-122"/>
              <a:ea typeface="微软雅黑" panose="020B0503020204020204" pitchFamily="34" charset="-122"/>
            </a:endParaRPr>
          </a:p>
          <a:p>
            <a:pPr eaLnBrk="1" hangingPunct="1">
              <a:lnSpc>
                <a:spcPct val="110000"/>
              </a:lnSpc>
              <a:spcBef>
                <a:spcPct val="45000"/>
              </a:spcBef>
            </a:pPr>
            <a:r>
              <a:rPr lang="zh-CN" altLang="en-US" sz="2500" b="1" dirty="0">
                <a:latin typeface="微软雅黑" panose="020B0503020204020204" pitchFamily="34" charset="-122"/>
                <a:ea typeface="微软雅黑" panose="020B0503020204020204" pitchFamily="34" charset="-122"/>
              </a:rPr>
              <a:t>“美国人不喜欢借用外在的标准衡量艺术的价值，</a:t>
            </a:r>
            <a:r>
              <a:rPr lang="zh-CN" altLang="en-US" sz="2500" b="1" dirty="0">
                <a:solidFill>
                  <a:srgbClr val="C00000"/>
                </a:solidFill>
                <a:latin typeface="微软雅黑" panose="020B0503020204020204" pitchFamily="34" charset="-122"/>
                <a:ea typeface="微软雅黑" panose="020B0503020204020204" pitchFamily="34" charset="-122"/>
              </a:rPr>
              <a:t>只要个人喜欢，就是价值所在。</a:t>
            </a:r>
            <a:r>
              <a:rPr lang="zh-CN" altLang="en-US" sz="2500" b="1" dirty="0">
                <a:latin typeface="微软雅黑" panose="020B0503020204020204" pitchFamily="34" charset="-122"/>
                <a:ea typeface="微软雅黑" panose="020B0503020204020204" pitchFamily="34" charset="-122"/>
              </a:rPr>
              <a:t>但这也导致了强烈的自我中心。” </a:t>
            </a:r>
            <a:r>
              <a:rPr lang="zh-CN" altLang="en-US" sz="2500" b="1" dirty="0">
                <a:solidFill>
                  <a:srgbClr val="0000FF"/>
                </a:solidFill>
                <a:latin typeface="微软雅黑" panose="020B0503020204020204" pitchFamily="34" charset="-122"/>
                <a:ea typeface="微软雅黑" panose="020B0503020204020204" pitchFamily="34" charset="-122"/>
              </a:rPr>
              <a:t>（斯图尔特）</a:t>
            </a:r>
            <a:endParaRPr lang="zh-CN" altLang="en-US" sz="2500" b="1" dirty="0">
              <a:solidFill>
                <a:srgbClr val="0000FF"/>
              </a:solidFill>
              <a:latin typeface="微软雅黑" panose="020B0503020204020204" pitchFamily="34" charset="-122"/>
              <a:ea typeface="微软雅黑" panose="020B0503020204020204" pitchFamily="34" charset="-122"/>
            </a:endParaRPr>
          </a:p>
          <a:p>
            <a:pPr eaLnBrk="1" hangingPunct="1">
              <a:lnSpc>
                <a:spcPct val="110000"/>
              </a:lnSpc>
              <a:spcBef>
                <a:spcPct val="45000"/>
              </a:spcBef>
            </a:pPr>
            <a:r>
              <a:rPr lang="zh-CN" altLang="en-US" sz="2500" b="1" dirty="0">
                <a:solidFill>
                  <a:srgbClr val="C00000"/>
                </a:solidFill>
                <a:latin typeface="微软雅黑" panose="020B0503020204020204" pitchFamily="34" charset="-122"/>
                <a:ea typeface="微软雅黑" panose="020B0503020204020204" pitchFamily="34" charset="-122"/>
              </a:rPr>
              <a:t>自我中心</a:t>
            </a:r>
            <a:r>
              <a:rPr lang="zh-CN" altLang="en-US" sz="2500" b="1" dirty="0">
                <a:latin typeface="微软雅黑" panose="020B0503020204020204" pitchFamily="34" charset="-122"/>
                <a:ea typeface="微软雅黑" panose="020B0503020204020204" pitchFamily="34" charset="-122"/>
              </a:rPr>
              <a:t>的观念在美国影响广泛、深入人心，美国著名的心理学家卡尔</a:t>
            </a:r>
            <a:r>
              <a:rPr lang="en-US" altLang="zh-CN" sz="2500" b="1" dirty="0">
                <a:latin typeface="微软雅黑" panose="020B0503020204020204" pitchFamily="34" charset="-122"/>
                <a:ea typeface="微软雅黑" panose="020B0503020204020204" pitchFamily="34" charset="-122"/>
              </a:rPr>
              <a:t>•</a:t>
            </a:r>
            <a:r>
              <a:rPr lang="zh-CN" altLang="en-US" sz="2500" b="1" dirty="0">
                <a:latin typeface="微软雅黑" panose="020B0503020204020204" pitchFamily="34" charset="-122"/>
                <a:ea typeface="微软雅黑" panose="020B0503020204020204" pitchFamily="34" charset="-122"/>
              </a:rPr>
              <a:t>罗杰斯甚至把它当作是一个全球性的观念。</a:t>
            </a:r>
            <a:r>
              <a:rPr lang="zh-CN" altLang="en-US" sz="2500" b="1" dirty="0">
                <a:solidFill>
                  <a:srgbClr val="0000FF"/>
                </a:solidFill>
                <a:latin typeface="微软雅黑" panose="020B0503020204020204" pitchFamily="34" charset="-122"/>
                <a:ea typeface="微软雅黑" panose="020B0503020204020204" pitchFamily="34" charset="-122"/>
              </a:rPr>
              <a:t>他们否定自己所不理解的东西，他们无意识的一个主导的偏见就是</a:t>
            </a:r>
            <a:r>
              <a:rPr lang="zh-CN" altLang="en-US" sz="2500" b="1" dirty="0">
                <a:solidFill>
                  <a:srgbClr val="C00000"/>
                </a:solidFill>
                <a:latin typeface="微软雅黑" panose="020B0503020204020204" pitchFamily="34" charset="-122"/>
                <a:ea typeface="微软雅黑" panose="020B0503020204020204" pitchFamily="34" charset="-122"/>
              </a:rPr>
              <a:t>：“</a:t>
            </a:r>
            <a:r>
              <a:rPr lang="en-US" altLang="zh-CN" sz="2500" b="1" dirty="0">
                <a:solidFill>
                  <a:srgbClr val="C00000"/>
                </a:solidFill>
                <a:latin typeface="微软雅黑" panose="020B0503020204020204" pitchFamily="34" charset="-122"/>
                <a:ea typeface="微软雅黑" panose="020B0503020204020204" pitchFamily="34" charset="-122"/>
              </a:rPr>
              <a:t>I </a:t>
            </a:r>
            <a:r>
              <a:rPr lang="zh-CN" altLang="en-US" sz="2500" b="1" dirty="0">
                <a:solidFill>
                  <a:srgbClr val="C00000"/>
                </a:solidFill>
                <a:latin typeface="微软雅黑" panose="020B0503020204020204" pitchFamily="34" charset="-122"/>
                <a:ea typeface="微软雅黑" panose="020B0503020204020204" pitchFamily="34" charset="-122"/>
              </a:rPr>
              <a:t> </a:t>
            </a:r>
            <a:r>
              <a:rPr lang="en-US" altLang="zh-CN" sz="2500" b="1" dirty="0">
                <a:solidFill>
                  <a:srgbClr val="C00000"/>
                </a:solidFill>
                <a:latin typeface="微软雅黑" panose="020B0503020204020204" pitchFamily="34" charset="-122"/>
                <a:ea typeface="微软雅黑" panose="020B0503020204020204" pitchFamily="34" charset="-122"/>
              </a:rPr>
              <a:t>am the best”.</a:t>
            </a:r>
            <a:endParaRPr lang="en-US" altLang="zh-CN" sz="2500" b="1" dirty="0">
              <a:solidFill>
                <a:srgbClr val="C00000"/>
              </a:solidFill>
              <a:latin typeface="微软雅黑" panose="020B0503020204020204" pitchFamily="34" charset="-122"/>
              <a:ea typeface="微软雅黑" panose="020B0503020204020204" pitchFamily="34" charset="-122"/>
            </a:endParaRPr>
          </a:p>
        </p:txBody>
      </p:sp>
      <p:sp>
        <p:nvSpPr>
          <p:cNvPr id="37893" name="Rectangle 4"/>
          <p:cNvSpPr/>
          <p:nvPr/>
        </p:nvSpPr>
        <p:spPr>
          <a:xfrm>
            <a:off x="488950" y="278130"/>
            <a:ext cx="7988935" cy="987425"/>
          </a:xfrm>
          <a:prstGeom prst="rect">
            <a:avLst/>
          </a:prstGeom>
          <a:gradFill rotWithShape="1">
            <a:gsLst>
              <a:gs pos="0">
                <a:srgbClr val="FFFF99"/>
              </a:gs>
              <a:gs pos="100000">
                <a:srgbClr val="CCFF33"/>
              </a:gs>
            </a:gsLst>
            <a:lin ang="0" scaled="1"/>
            <a:tileRect/>
          </a:gradFill>
          <a:ln w="9525">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lnSpc>
                <a:spcPct val="120000"/>
              </a:lnSpc>
              <a:spcBef>
                <a:spcPct val="0"/>
              </a:spcBef>
              <a:buClrTx/>
              <a:buSzTx/>
              <a:buFontTx/>
              <a:buNone/>
            </a:pPr>
            <a:r>
              <a:rPr lang="en-US" altLang="zh-CN" sz="4200" b="1" i="1" dirty="0">
                <a:solidFill>
                  <a:schemeClr val="tx2"/>
                </a:solidFill>
                <a:latin typeface="微软雅黑" panose="020B0503020204020204" pitchFamily="34" charset="-122"/>
                <a:ea typeface="微软雅黑" panose="020B0503020204020204" pitchFamily="34" charset="-122"/>
              </a:rPr>
              <a:t>           </a:t>
            </a:r>
            <a:r>
              <a:rPr lang="zh-CN" altLang="en-US" sz="4200" b="1" i="1" dirty="0">
                <a:solidFill>
                  <a:schemeClr val="tx2"/>
                </a:solidFill>
                <a:latin typeface="微软雅黑" panose="020B0503020204020204" pitchFamily="34" charset="-122"/>
                <a:ea typeface="微软雅黑" panose="020B0503020204020204" pitchFamily="34" charset="-122"/>
              </a:rPr>
              <a:t>美国文化的核心价值观</a:t>
            </a:r>
            <a:endParaRPr lang="zh-CN" altLang="en-US" sz="4200" b="1" i="1" dirty="0">
              <a:solidFill>
                <a:schemeClr val="tx2"/>
              </a:solidFill>
              <a:latin typeface="微软雅黑" panose="020B0503020204020204" pitchFamily="34" charset="-122"/>
              <a:ea typeface="微软雅黑" panose="020B0503020204020204" pitchFamily="34" charset="-122"/>
            </a:endParaRPr>
          </a:p>
        </p:txBody>
      </p:sp>
      <p:pic>
        <p:nvPicPr>
          <p:cNvPr id="37894" name="Picture 5" descr="C:\Program Files (x86)\Microsoft Office\MEDIA\CAGCAT10\j0293844.wmf"/>
          <p:cNvPicPr>
            <a:picLocks noChangeAspect="1"/>
          </p:cNvPicPr>
          <p:nvPr/>
        </p:nvPicPr>
        <p:blipFill>
          <a:blip r:embed="rId1"/>
          <a:stretch>
            <a:fillRect/>
          </a:stretch>
        </p:blipFill>
        <p:spPr>
          <a:xfrm flipH="1">
            <a:off x="772160" y="214630"/>
            <a:ext cx="958850" cy="1050925"/>
          </a:xfrm>
          <a:prstGeom prst="rect">
            <a:avLst/>
          </a:prstGeom>
          <a:noFill/>
          <a:ln w="9525">
            <a:noFill/>
          </a:ln>
        </p:spPr>
      </p:pic>
    </p:spTree>
  </p:cSld>
  <p:clrMapOvr>
    <a:masterClrMapping/>
  </p:clrMapOvr>
  <p:transition>
    <p:blinds/>
  </p:transition>
  <p:timing>
    <p:tnLst>
      <p:par>
        <p:cTn id="1" dur="indefinite" restart="never" nodeType="tmRoot"/>
      </p:par>
    </p:tnLst>
    <p:bldLst>
      <p:bldP spid="37892"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5"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38916" name="Rectangle 3"/>
          <p:cNvSpPr>
            <a:spLocks noGrp="1"/>
          </p:cNvSpPr>
          <p:nvPr>
            <p:ph idx="1"/>
          </p:nvPr>
        </p:nvSpPr>
        <p:spPr>
          <a:xfrm>
            <a:off x="457200" y="1270000"/>
            <a:ext cx="8229600" cy="5358765"/>
          </a:xfrm>
          <a:solidFill>
            <a:schemeClr val="accent5">
              <a:lumMod val="60000"/>
              <a:lumOff val="40000"/>
            </a:schemeClr>
          </a:solidFill>
        </p:spPr>
        <p:txBody>
          <a:bodyPr vert="horz" wrap="square" lIns="91440" tIns="45720" rIns="91440" bIns="45720" anchor="t"/>
          <a:lstStyle/>
          <a:p>
            <a:pPr eaLnBrk="1" latinLnBrk="0" hangingPunct="1">
              <a:lnSpc>
                <a:spcPct val="100000"/>
              </a:lnSpc>
              <a:spcBef>
                <a:spcPts val="600"/>
              </a:spcBef>
              <a:spcAft>
                <a:spcPts val="600"/>
              </a:spcAft>
            </a:pPr>
            <a:r>
              <a:rPr lang="zh-CN" altLang="en-US" b="1" dirty="0">
                <a:solidFill>
                  <a:srgbClr val="0000FF"/>
                </a:solidFill>
                <a:latin typeface="微软雅黑" panose="020B0503020204020204" pitchFamily="34" charset="-122"/>
                <a:ea typeface="微软雅黑" panose="020B0503020204020204" pitchFamily="34" charset="-122"/>
              </a:rPr>
              <a:t>美国文化的核心价值存在许多不一致性，</a:t>
            </a:r>
            <a:r>
              <a:rPr lang="zh-CN" altLang="en-US" b="1" dirty="0">
                <a:latin typeface="微软雅黑" panose="020B0503020204020204" pitchFamily="34" charset="-122"/>
                <a:ea typeface="微软雅黑" panose="020B0503020204020204" pitchFamily="34" charset="-122"/>
              </a:rPr>
              <a:t>书上、电影上所说的与实际不一致；条文上的价值观与实际的价值观不一致；鼓励个人主义与提倡协调适应不一致；</a:t>
            </a:r>
            <a:r>
              <a:rPr lang="zh-CN" altLang="en-US" b="1" dirty="0">
                <a:solidFill>
                  <a:srgbClr val="FF0000"/>
                </a:solidFill>
                <a:latin typeface="微软雅黑" panose="020B0503020204020204" pitchFamily="34" charset="-122"/>
                <a:ea typeface="微软雅黑" panose="020B0503020204020204" pitchFamily="34" charset="-122"/>
              </a:rPr>
              <a:t>提倡成就与提倡平等不一致</a:t>
            </a:r>
            <a:r>
              <a:rPr lang="zh-CN" altLang="en-US"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a:p>
            <a:pPr eaLnBrk="1" latinLnBrk="0" hangingPunct="1">
              <a:lnSpc>
                <a:spcPct val="100000"/>
              </a:lnSpc>
              <a:spcBef>
                <a:spcPts val="600"/>
              </a:spcBef>
              <a:spcAft>
                <a:spcPts val="600"/>
              </a:spcAft>
            </a:pPr>
            <a:r>
              <a:rPr lang="zh-CN" altLang="en-US" b="1" dirty="0">
                <a:latin typeface="微软雅黑" panose="020B0503020204020204" pitchFamily="34" charset="-122"/>
                <a:ea typeface="微软雅黑" panose="020B0503020204020204" pitchFamily="34" charset="-122"/>
              </a:rPr>
              <a:t>若这些不一致性被认可，就会作为追求成功的选择，但是当这些不一致性的存在被否认，就会导致一些人严重的价值混乱而引起冲突。</a:t>
            </a:r>
            <a:endParaRPr lang="zh-CN" altLang="en-US" b="1" dirty="0">
              <a:latin typeface="微软雅黑" panose="020B0503020204020204" pitchFamily="34" charset="-122"/>
              <a:ea typeface="微软雅黑" panose="020B0503020204020204" pitchFamily="34" charset="-122"/>
            </a:endParaRPr>
          </a:p>
          <a:p>
            <a:pPr eaLnBrk="1" latinLnBrk="0" hangingPunct="1">
              <a:lnSpc>
                <a:spcPct val="100000"/>
              </a:lnSpc>
              <a:spcBef>
                <a:spcPts val="600"/>
              </a:spcBef>
              <a:spcAft>
                <a:spcPts val="600"/>
              </a:spcAft>
            </a:pPr>
            <a:r>
              <a:rPr lang="zh-CN" altLang="en-US" b="1" dirty="0">
                <a:solidFill>
                  <a:srgbClr val="0000FF"/>
                </a:solidFill>
                <a:latin typeface="微软雅黑" panose="020B0503020204020204" pitchFamily="34" charset="-122"/>
                <a:ea typeface="微软雅黑" panose="020B0503020204020204" pitchFamily="34" charset="-122"/>
              </a:rPr>
              <a:t>提倡成功和竞争导致许多偏离这种价值的人成为牺牲品，</a:t>
            </a:r>
            <a:r>
              <a:rPr lang="zh-CN" altLang="en-US" b="1" dirty="0">
                <a:latin typeface="微软雅黑" panose="020B0503020204020204" pitchFamily="34" charset="-122"/>
                <a:ea typeface="微软雅黑" panose="020B0503020204020204" pitchFamily="34" charset="-122"/>
              </a:rPr>
              <a:t>正在变成一种社会危害。</a:t>
            </a:r>
            <a:endParaRPr lang="zh-CN" altLang="en-US" b="1" dirty="0">
              <a:latin typeface="微软雅黑" panose="020B0503020204020204" pitchFamily="34" charset="-122"/>
              <a:ea typeface="微软雅黑" panose="020B0503020204020204" pitchFamily="34" charset="-122"/>
            </a:endParaRPr>
          </a:p>
          <a:p>
            <a:pPr eaLnBrk="1" latinLnBrk="0" hangingPunct="1">
              <a:lnSpc>
                <a:spcPct val="100000"/>
              </a:lnSpc>
              <a:spcBef>
                <a:spcPts val="600"/>
              </a:spcBef>
              <a:spcAft>
                <a:spcPts val="600"/>
              </a:spcAft>
            </a:pPr>
            <a:r>
              <a:rPr lang="zh-CN" altLang="en-US" b="1" dirty="0">
                <a:solidFill>
                  <a:srgbClr val="C00000"/>
                </a:solidFill>
                <a:latin typeface="微软雅黑" panose="020B0503020204020204" pitchFamily="34" charset="-122"/>
                <a:ea typeface="微软雅黑" panose="020B0503020204020204" pitchFamily="34" charset="-122"/>
              </a:rPr>
              <a:t>美国处理国际事务中历来实行</a:t>
            </a:r>
            <a:r>
              <a:rPr lang="zh-CN" altLang="en-US" b="1" dirty="0">
                <a:solidFill>
                  <a:srgbClr val="C00000"/>
                </a:solidFill>
                <a:latin typeface="微软雅黑" panose="020B0503020204020204" pitchFamily="34" charset="-122"/>
                <a:ea typeface="微软雅黑" panose="020B0503020204020204" pitchFamily="34" charset="-122"/>
              </a:rPr>
              <a:t>“双标主义”！</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38917" name="Rectangle 4"/>
          <p:cNvSpPr/>
          <p:nvPr/>
        </p:nvSpPr>
        <p:spPr>
          <a:xfrm>
            <a:off x="400050" y="278130"/>
            <a:ext cx="8352155" cy="918845"/>
          </a:xfrm>
          <a:prstGeom prst="rect">
            <a:avLst/>
          </a:prstGeom>
          <a:gradFill rotWithShape="1">
            <a:gsLst>
              <a:gs pos="0">
                <a:srgbClr val="FFFF99"/>
              </a:gs>
              <a:gs pos="100000">
                <a:srgbClr val="CCFF33"/>
              </a:gs>
            </a:gsLst>
            <a:lin ang="0" scaled="1"/>
            <a:tileRect/>
          </a:gradFill>
          <a:ln w="9525">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lnSpc>
                <a:spcPct val="120000"/>
              </a:lnSpc>
              <a:spcBef>
                <a:spcPts val="0"/>
              </a:spcBef>
              <a:spcAft>
                <a:spcPts val="0"/>
              </a:spcAft>
              <a:buClrTx/>
              <a:buSzTx/>
              <a:buFontTx/>
              <a:buNone/>
            </a:pPr>
            <a:r>
              <a:rPr lang="en-US" altLang="zh-CN" sz="4200" b="1" i="1" dirty="0">
                <a:solidFill>
                  <a:schemeClr val="tx2"/>
                </a:solidFill>
                <a:latin typeface="微软雅黑" panose="020B0503020204020204" pitchFamily="34" charset="-122"/>
                <a:ea typeface="微软雅黑" panose="020B0503020204020204" pitchFamily="34" charset="-122"/>
              </a:rPr>
              <a:t> </a:t>
            </a:r>
            <a:r>
              <a:rPr lang="zh-CN" altLang="en-US" sz="4200" b="1" i="1" dirty="0">
                <a:solidFill>
                  <a:schemeClr val="tx2"/>
                </a:solidFill>
                <a:latin typeface="微软雅黑" panose="020B0503020204020204" pitchFamily="34" charset="-122"/>
                <a:ea typeface="微软雅黑" panose="020B0503020204020204" pitchFamily="34" charset="-122"/>
              </a:rPr>
              <a:t>美国文化的核心价值观</a:t>
            </a:r>
            <a:endParaRPr lang="zh-CN" altLang="en-US" sz="4200" b="1" i="1" dirty="0">
              <a:solidFill>
                <a:schemeClr val="tx2"/>
              </a:solidFill>
              <a:latin typeface="微软雅黑" panose="020B0503020204020204" pitchFamily="34" charset="-122"/>
              <a:ea typeface="微软雅黑" panose="020B0503020204020204" pitchFamily="34" charset="-122"/>
            </a:endParaRPr>
          </a:p>
        </p:txBody>
      </p:sp>
      <p:pic>
        <p:nvPicPr>
          <p:cNvPr id="38918" name="Picture 5" descr="C:\Program Files (x86)\Microsoft Office\MEDIA\CAGCAT10\j0293844.wmf"/>
          <p:cNvPicPr>
            <a:picLocks noChangeAspect="1"/>
          </p:cNvPicPr>
          <p:nvPr/>
        </p:nvPicPr>
        <p:blipFill>
          <a:blip r:embed="rId1"/>
          <a:stretch>
            <a:fillRect/>
          </a:stretch>
        </p:blipFill>
        <p:spPr>
          <a:xfrm>
            <a:off x="7235825" y="188913"/>
            <a:ext cx="1000125" cy="1050925"/>
          </a:xfrm>
          <a:prstGeom prst="rect">
            <a:avLst/>
          </a:prstGeom>
          <a:noFill/>
          <a:ln w="9525">
            <a:noFill/>
          </a:ln>
        </p:spPr>
      </p:pic>
    </p:spTree>
  </p:cSld>
  <p:clrMapOvr>
    <a:masterClrMapping/>
  </p:clrMapOvr>
  <p:transition>
    <p:blinds/>
  </p:transition>
  <p:timing>
    <p:tnLst>
      <p:par>
        <p:cTn id="1" dur="indefinite" restart="never" nodeType="tmRoot"/>
      </p:par>
    </p:tnLst>
    <p:bldLst>
      <p:bldP spid="3891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278130"/>
            <a:ext cx="8229600" cy="1037590"/>
          </a:xfrm>
          <a:solidFill>
            <a:srgbClr val="FFFF00"/>
          </a:solidFill>
        </p:spPr>
        <p:txBody>
          <a:bodyPr/>
          <a:p>
            <a:pPr algn="ctr">
              <a:lnSpc>
                <a:spcPct val="120000"/>
              </a:lnSpc>
              <a:spcBef>
                <a:spcPts val="0"/>
              </a:spcBef>
              <a:spcAft>
                <a:spcPts val="0"/>
              </a:spcAft>
            </a:pPr>
            <a:r>
              <a:rPr lang="zh-CN" altLang="en-US" sz="4800" b="1"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特朗普的</a:t>
            </a:r>
            <a:r>
              <a:rPr lang="en-US" altLang="zh-CN" sz="4800" b="1" i="1">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800" b="1" i="1">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美国优先</a:t>
            </a:r>
            <a:r>
              <a:rPr lang="en-US" altLang="zh-CN" sz="4800" b="1" i="1">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4800" b="1" i="1">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内容占位符 2"/>
          <p:cNvSpPr>
            <a:spLocks noGrp="1"/>
          </p:cNvSpPr>
          <p:nvPr>
            <p:ph idx="1"/>
          </p:nvPr>
        </p:nvSpPr>
        <p:spPr>
          <a:xfrm>
            <a:off x="457200" y="1300480"/>
            <a:ext cx="8229600" cy="5248910"/>
          </a:xfrm>
          <a:solidFill>
            <a:schemeClr val="accent1">
              <a:lumMod val="20000"/>
              <a:lumOff val="80000"/>
            </a:schemeClr>
          </a:solidFill>
        </p:spPr>
        <p:txBody>
          <a:bodyPr/>
          <a:p>
            <a:pPr algn="just">
              <a:lnSpc>
                <a:spcPct val="110000"/>
              </a:lnSpc>
              <a:spcBef>
                <a:spcPts val="600"/>
              </a:spcBef>
              <a:spcAft>
                <a:spcPts val="0"/>
              </a:spcAft>
            </a:pPr>
            <a:r>
              <a:rPr lang="en-US" altLang="zh-CN"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美国优先</a:t>
            </a:r>
            <a:r>
              <a:rPr lang="en-US" altLang="zh-CN"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论表达了美国白人中产阶级以上大多数人的心态或价值理念。因此，理所当然的双重标准，自以为是的充当</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世界警察</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spcBef>
                <a:spcPts val="600"/>
              </a:spcBef>
              <a:spcAft>
                <a:spcPts val="0"/>
              </a:spcAft>
            </a:pPr>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奥巴马</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说</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yue</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，让大多数中国人都过上美国人的生活是不可接受的！</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spcBef>
                <a:spcPts val="600"/>
              </a:spcBef>
              <a:spcAft>
                <a:spcPts val="0"/>
              </a:spcAft>
            </a:pPr>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特朗普</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前一段把</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COVID-19</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说成是</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中国病毒</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，想把美国政府控制疫情的失误</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甩锅</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给中国，怪</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Chinese</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给美国制造麻烦！结果，这种不负责任的说法，竟使特朗普竞选连任的支持率不降反升。同时，也</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制造了美国社会的分裂，华裔和亚裔成为攻击对象。</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spcBef>
                <a:spcPts val="600"/>
              </a:spcBef>
              <a:spcAft>
                <a:spcPts val="0"/>
              </a:spcAft>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27</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日美国疫情确诊人数突破</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万，跃居全球第一，特朗普只好改变</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说法，并</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约请习近平通电话，请教抗疫</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经验</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transition>
    <p:blinds/>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40964" name="Rectangle 2"/>
          <p:cNvSpPr>
            <a:spLocks noGrp="1"/>
          </p:cNvSpPr>
          <p:nvPr>
            <p:ph type="title"/>
          </p:nvPr>
        </p:nvSpPr>
        <p:spPr>
          <a:xfrm>
            <a:off x="361315" y="196850"/>
            <a:ext cx="8325485" cy="1038225"/>
          </a:xfrm>
          <a:gradFill rotWithShape="1">
            <a:gsLst>
              <a:gs pos="0">
                <a:srgbClr val="FFFF99">
                  <a:alpha val="100000"/>
                </a:srgbClr>
              </a:gs>
              <a:gs pos="100000">
                <a:srgbClr val="CCFF33">
                  <a:alpha val="100000"/>
                </a:srgbClr>
              </a:gs>
            </a:gsLst>
            <a:lin ang="0" scaled="1"/>
            <a:tileRect/>
          </a:gradFill>
        </p:spPr>
        <p:txBody>
          <a:bodyPr vert="horz" wrap="square" lIns="91440" tIns="45720" rIns="91440" bIns="45720" anchor="t"/>
          <a:lstStyle/>
          <a:p>
            <a:pPr algn="l" eaLnBrk="1" hangingPunct="1">
              <a:lnSpc>
                <a:spcPct val="120000"/>
              </a:lnSpc>
              <a:spcBef>
                <a:spcPts val="0"/>
              </a:spcBef>
              <a:spcAft>
                <a:spcPts val="0"/>
              </a:spcAft>
            </a:pPr>
            <a:r>
              <a:rPr lang="en-US" altLang="zh-CN" sz="4800" b="1" dirty="0">
                <a:latin typeface="微软雅黑" panose="020B0503020204020204" pitchFamily="34" charset="-122"/>
                <a:ea typeface="微软雅黑" panose="020B0503020204020204" pitchFamily="34" charset="-122"/>
              </a:rPr>
              <a:t> 7.5.4 </a:t>
            </a:r>
            <a:r>
              <a:rPr lang="zh-CN" altLang="en-US" sz="4800" b="1" dirty="0">
                <a:latin typeface="微软雅黑" panose="020B0503020204020204" pitchFamily="34" charset="-122"/>
                <a:ea typeface="微软雅黑" panose="020B0503020204020204" pitchFamily="34" charset="-122"/>
              </a:rPr>
              <a:t>美国人的竞争哲学</a:t>
            </a:r>
            <a:endParaRPr lang="zh-CN" altLang="en-US" sz="4800" b="1" dirty="0">
              <a:latin typeface="微软雅黑" panose="020B0503020204020204" pitchFamily="34" charset="-122"/>
              <a:ea typeface="微软雅黑" panose="020B0503020204020204" pitchFamily="34" charset="-122"/>
            </a:endParaRPr>
          </a:p>
        </p:txBody>
      </p:sp>
      <p:sp>
        <p:nvSpPr>
          <p:cNvPr id="40965" name="Rectangle 3"/>
          <p:cNvSpPr>
            <a:spLocks noGrp="1"/>
          </p:cNvSpPr>
          <p:nvPr>
            <p:ph idx="1"/>
          </p:nvPr>
        </p:nvSpPr>
        <p:spPr>
          <a:xfrm>
            <a:off x="611188" y="1268413"/>
            <a:ext cx="7999412" cy="4827587"/>
          </a:xfrm>
        </p:spPr>
        <p:txBody>
          <a:bodyPr vert="horz" wrap="square" lIns="91440" tIns="45720" rIns="91440" bIns="45720" anchor="t"/>
          <a:lstStyle/>
          <a:p>
            <a:pPr eaLnBrk="1" hangingPunct="1">
              <a:spcBef>
                <a:spcPct val="50000"/>
              </a:spcBef>
            </a:pPr>
            <a:r>
              <a:rPr lang="zh-CN" altLang="en-US" sz="2800" b="1" dirty="0">
                <a:latin typeface="微软雅黑" panose="020B0503020204020204" pitchFamily="34" charset="-122"/>
                <a:ea typeface="微软雅黑" panose="020B0503020204020204" pitchFamily="34" charset="-122"/>
              </a:rPr>
              <a:t>竞争是在合作的基础上进行的，因为竞争离不开个人之间及群体之间的相互配合与协调。</a:t>
            </a:r>
            <a:r>
              <a:rPr lang="zh-CN" altLang="en-US" sz="2800" b="1" dirty="0">
                <a:solidFill>
                  <a:srgbClr val="CC6600"/>
                </a:solidFill>
                <a:latin typeface="微软雅黑" panose="020B0503020204020204" pitchFamily="34" charset="-122"/>
                <a:ea typeface="微软雅黑" panose="020B0503020204020204" pitchFamily="34" charset="-122"/>
              </a:rPr>
              <a:t>合作中求竞争的能力是美国人的特长。</a:t>
            </a:r>
            <a:endParaRPr lang="zh-CN" altLang="en-US" sz="2800" b="1" dirty="0">
              <a:solidFill>
                <a:srgbClr val="CC6600"/>
              </a:solidFill>
              <a:latin typeface="微软雅黑" panose="020B0503020204020204" pitchFamily="34" charset="-122"/>
              <a:ea typeface="微软雅黑" panose="020B0503020204020204" pitchFamily="34" charset="-122"/>
            </a:endParaRPr>
          </a:p>
          <a:p>
            <a:pPr eaLnBrk="1" hangingPunct="1">
              <a:spcBef>
                <a:spcPct val="50000"/>
              </a:spcBef>
            </a:pPr>
            <a:r>
              <a:rPr lang="zh-CN" altLang="en-US" sz="2800" b="1" dirty="0">
                <a:latin typeface="微软雅黑" panose="020B0503020204020204" pitchFamily="34" charset="-122"/>
                <a:ea typeface="微软雅黑" panose="020B0503020204020204" pitchFamily="34" charset="-122"/>
              </a:rPr>
              <a:t>美国人能够既竞争又合作，他们不会将自己全心全意地交付给哪一个群体或组织。</a:t>
            </a:r>
            <a:r>
              <a:rPr lang="zh-CN" altLang="en-US" sz="2800" b="1" dirty="0">
                <a:solidFill>
                  <a:srgbClr val="CC6600"/>
                </a:solidFill>
                <a:latin typeface="微软雅黑" panose="020B0503020204020204" pitchFamily="34" charset="-122"/>
                <a:ea typeface="微软雅黑" panose="020B0503020204020204" pitchFamily="34" charset="-122"/>
              </a:rPr>
              <a:t>他们在与他人合作的同时追求个人的目标，而那些与他们合作的人同样也在努力实现属于自己的目标。</a:t>
            </a:r>
            <a:endParaRPr lang="zh-CN" altLang="en-US" sz="2800" b="1" dirty="0">
              <a:solidFill>
                <a:srgbClr val="CC6600"/>
              </a:solidFill>
              <a:latin typeface="微软雅黑" panose="020B0503020204020204" pitchFamily="34" charset="-122"/>
              <a:ea typeface="微软雅黑" panose="020B0503020204020204" pitchFamily="34" charset="-122"/>
            </a:endParaRPr>
          </a:p>
          <a:p>
            <a:pPr eaLnBrk="1" hangingPunct="1">
              <a:spcBef>
                <a:spcPct val="50000"/>
              </a:spcBef>
            </a:pPr>
            <a:r>
              <a:rPr lang="zh-CN" altLang="en-US" sz="2800" b="1" dirty="0">
                <a:latin typeface="微软雅黑" panose="020B0503020204020204" pitchFamily="34" charset="-122"/>
                <a:ea typeface="微软雅黑" panose="020B0503020204020204" pitchFamily="34" charset="-122"/>
              </a:rPr>
              <a:t>美国人一般能够接受群体的目标，但如果他们个人的期望得不到实现，那么他们就</a:t>
            </a:r>
            <a:r>
              <a:rPr lang="zh-CN" altLang="en-US" sz="2800" b="1" dirty="0">
                <a:solidFill>
                  <a:srgbClr val="0000FF"/>
                </a:solidFill>
                <a:latin typeface="微软雅黑" panose="020B0503020204020204" pitchFamily="34" charset="-122"/>
                <a:ea typeface="微软雅黑" panose="020B0503020204020204" pitchFamily="34" charset="-122"/>
              </a:rPr>
              <a:t>会毫不犹豫地离开这个群体而加入另外的群体。</a:t>
            </a:r>
            <a:endParaRPr lang="zh-CN" altLang="en-US" sz="2800" b="1" dirty="0">
              <a:solidFill>
                <a:srgbClr val="0000FF"/>
              </a:solidFill>
              <a:latin typeface="微软雅黑" panose="020B0503020204020204" pitchFamily="34" charset="-122"/>
              <a:ea typeface="微软雅黑" panose="020B0503020204020204" pitchFamily="34" charset="-122"/>
            </a:endParaRPr>
          </a:p>
        </p:txBody>
      </p:sp>
      <p:pic>
        <p:nvPicPr>
          <p:cNvPr id="40966" name="Picture 5" descr="C:\Program Files (x86)\Microsoft Office\MEDIA\CAGCAT10\j0298653.wmf"/>
          <p:cNvPicPr>
            <a:picLocks noChangeAspect="1"/>
          </p:cNvPicPr>
          <p:nvPr/>
        </p:nvPicPr>
        <p:blipFill>
          <a:blip r:embed="rId1"/>
          <a:stretch>
            <a:fillRect/>
          </a:stretch>
        </p:blipFill>
        <p:spPr>
          <a:xfrm>
            <a:off x="7463473" y="421640"/>
            <a:ext cx="1176337" cy="700088"/>
          </a:xfrm>
          <a:prstGeom prst="rect">
            <a:avLst/>
          </a:prstGeom>
          <a:noFill/>
          <a:ln w="9525">
            <a:noFill/>
          </a:ln>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0964"/>
                                        </p:tgtEl>
                                        <p:attrNameLst>
                                          <p:attrName>style.visibility</p:attrName>
                                        </p:attrNameLst>
                                      </p:cBhvr>
                                      <p:to>
                                        <p:strVal val="visible"/>
                                      </p:to>
                                    </p:set>
                                    <p:anim calcmode="lin" valueType="num">
                                      <p:cBhvr>
                                        <p:cTn id="7" dur="500" fill="hold"/>
                                        <p:tgtEl>
                                          <p:spTgt spid="40964"/>
                                        </p:tgtEl>
                                        <p:attrNameLst>
                                          <p:attrName>ppt_w</p:attrName>
                                        </p:attrNameLst>
                                      </p:cBhvr>
                                      <p:tavLst>
                                        <p:tav tm="0">
                                          <p:val>
                                            <p:fltVal val="0"/>
                                          </p:val>
                                        </p:tav>
                                        <p:tav tm="100000">
                                          <p:val>
                                            <p:strVal val="#ppt_w"/>
                                          </p:val>
                                        </p:tav>
                                      </p:tavLst>
                                    </p:anim>
                                    <p:anim calcmode="lin" valueType="num">
                                      <p:cBhvr>
                                        <p:cTn id="8" dur="500" fill="hold"/>
                                        <p:tgtEl>
                                          <p:spTgt spid="40964"/>
                                        </p:tgtEl>
                                        <p:attrNameLst>
                                          <p:attrName>ppt_h</p:attrName>
                                        </p:attrNameLst>
                                      </p:cBhvr>
                                      <p:tavLst>
                                        <p:tav tm="0">
                                          <p:val>
                                            <p:fltVal val="0"/>
                                          </p:val>
                                        </p:tav>
                                        <p:tav tm="100000">
                                          <p:val>
                                            <p:strVal val="#ppt_h"/>
                                          </p:val>
                                        </p:tav>
                                      </p:tavLst>
                                    </p:anim>
                                    <p:animEffect transition="in" filter="fade">
                                      <p:cBhvr>
                                        <p:cTn id="9" dur="500"/>
                                        <p:tgtEl>
                                          <p:spTgt spid="40964"/>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0965">
                                            <p:bg/>
                                          </p:spTgt>
                                        </p:tgtEl>
                                        <p:attrNameLst>
                                          <p:attrName>style.visibility</p:attrName>
                                        </p:attrNameLst>
                                      </p:cBhvr>
                                      <p:to>
                                        <p:strVal val="visible"/>
                                      </p:to>
                                    </p:set>
                                    <p:animEffect transition="in" filter="fade">
                                      <p:cBhvr>
                                        <p:cTn id="13" dur="1000">
                                          <p:stCondLst>
                                            <p:cond delay="0"/>
                                          </p:stCondLst>
                                        </p:cTn>
                                        <p:tgtEl>
                                          <p:spTgt spid="40965">
                                            <p:bg/>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40965">
                                            <p:bg/>
                                          </p:spTgt>
                                        </p:tgtEl>
                                        <p:attrNameLst>
                                          <p:attrName>style.visibility</p:attrName>
                                        </p:attrNameLst>
                                      </p:cBhvr>
                                      <p:to>
                                        <p:strVal val="visible"/>
                                      </p:to>
                                    </p:set>
                                    <p:animEffect transition="in" filter="fade">
                                      <p:cBhvr>
                                        <p:cTn id="17" dur="1000">
                                          <p:stCondLst>
                                            <p:cond delay="0"/>
                                          </p:stCondLst>
                                        </p:cTn>
                                        <p:tgtEl>
                                          <p:spTgt spid="40965">
                                            <p:bg/>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40965">
                                            <p:bg/>
                                          </p:spTgt>
                                        </p:tgtEl>
                                        <p:attrNameLst>
                                          <p:attrName>style.visibility</p:attrName>
                                        </p:attrNameLst>
                                      </p:cBhvr>
                                      <p:to>
                                        <p:strVal val="visible"/>
                                      </p:to>
                                    </p:set>
                                    <p:animEffect transition="in" filter="fade">
                                      <p:cBhvr>
                                        <p:cTn id="21" dur="1000">
                                          <p:stCondLst>
                                            <p:cond delay="0"/>
                                          </p:stCondLst>
                                        </p:cTn>
                                        <p:tgtEl>
                                          <p:spTgt spid="40965">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bldLvl="0" animBg="1"/>
      <p:bldP spid="40965" grpId="0" build="p"/>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41988" name="Rectangle 2"/>
          <p:cNvSpPr>
            <a:spLocks noGrp="1"/>
          </p:cNvSpPr>
          <p:nvPr>
            <p:ph type="title"/>
          </p:nvPr>
        </p:nvSpPr>
        <p:spPr/>
        <p:txBody>
          <a:bodyPr vert="horz" wrap="square" lIns="91440" tIns="45720" rIns="91440" bIns="45720" anchor="t"/>
          <a:lstStyle/>
          <a:p>
            <a:pPr eaLnBrk="1" hangingPunct="1"/>
            <a:r>
              <a:rPr lang="zh-CN" altLang="en-US" dirty="0"/>
              <a:t>三、不同的竞争哲学</a:t>
            </a:r>
            <a:endParaRPr lang="zh-CN" altLang="en-US" dirty="0"/>
          </a:p>
        </p:txBody>
      </p:sp>
      <p:sp>
        <p:nvSpPr>
          <p:cNvPr id="41989" name="Rectangle 3"/>
          <p:cNvSpPr>
            <a:spLocks noGrp="1"/>
          </p:cNvSpPr>
          <p:nvPr>
            <p:ph idx="1"/>
          </p:nvPr>
        </p:nvSpPr>
        <p:spPr>
          <a:xfrm>
            <a:off x="611188" y="1357313"/>
            <a:ext cx="7999412" cy="4725987"/>
          </a:xfrm>
        </p:spPr>
        <p:txBody>
          <a:bodyPr vert="horz" wrap="square" lIns="91440" tIns="45720" rIns="91440" bIns="45720" anchor="t"/>
          <a:lstStyle/>
          <a:p>
            <a:pPr eaLnBrk="1" hangingPunct="1">
              <a:lnSpc>
                <a:spcPct val="95000"/>
              </a:lnSpc>
              <a:spcBef>
                <a:spcPct val="45000"/>
              </a:spcBef>
            </a:pPr>
            <a:r>
              <a:rPr lang="zh-CN" altLang="en-US" sz="2800" b="1" dirty="0">
                <a:solidFill>
                  <a:srgbClr val="CC6600"/>
                </a:solidFill>
                <a:latin typeface="微软雅黑" panose="020B0503020204020204" pitchFamily="34" charset="-122"/>
                <a:ea typeface="微软雅黑" panose="020B0503020204020204" pitchFamily="34" charset="-122"/>
              </a:rPr>
              <a:t>“为完成某事与人合作的重要性远大于同事之间的人际关系”。</a:t>
            </a:r>
            <a:endParaRPr lang="zh-CN" altLang="en-US" sz="2800" b="1" dirty="0">
              <a:solidFill>
                <a:srgbClr val="CC6600"/>
              </a:solidFill>
              <a:latin typeface="微软雅黑" panose="020B0503020204020204" pitchFamily="34" charset="-122"/>
              <a:ea typeface="微软雅黑" panose="020B0503020204020204" pitchFamily="34" charset="-122"/>
            </a:endParaRPr>
          </a:p>
          <a:p>
            <a:pPr eaLnBrk="1" hangingPunct="1">
              <a:lnSpc>
                <a:spcPct val="95000"/>
              </a:lnSpc>
              <a:spcBef>
                <a:spcPct val="45000"/>
              </a:spcBef>
            </a:pPr>
            <a:r>
              <a:rPr lang="en-US" altLang="zh-CN" sz="2800" b="1" dirty="0">
                <a:solidFill>
                  <a:srgbClr val="CC6600"/>
                </a:solidFill>
                <a:latin typeface="微软雅黑" panose="020B0503020204020204" pitchFamily="34" charset="-122"/>
                <a:ea typeface="微软雅黑" panose="020B0503020204020204" pitchFamily="34" charset="-122"/>
              </a:rPr>
              <a:t>“</a:t>
            </a:r>
            <a:r>
              <a:rPr lang="zh-CN" altLang="en-US" sz="2800" b="1" dirty="0">
                <a:solidFill>
                  <a:srgbClr val="CC6600"/>
                </a:solidFill>
                <a:latin typeface="微软雅黑" panose="020B0503020204020204" pitchFamily="34" charset="-122"/>
                <a:ea typeface="微软雅黑" panose="020B0503020204020204" pitchFamily="34" charset="-122"/>
              </a:rPr>
              <a:t>公平竞争”</a:t>
            </a:r>
            <a:r>
              <a:rPr lang="zh-CN" altLang="en-US" sz="2800" b="1" dirty="0">
                <a:latin typeface="微软雅黑" panose="020B0503020204020204" pitchFamily="34" charset="-122"/>
                <a:ea typeface="微软雅黑" panose="020B0503020204020204" pitchFamily="34" charset="-122"/>
              </a:rPr>
              <a:t> 宗旨不在于遵循游戏规则，而更多地是指人们在使用这些游戏规则时应当兼顾竞争双方的相对力量，从而确保强势一方不能运用规则击败弱者</a:t>
            </a:r>
            <a:r>
              <a:rPr lang="zh-CN" altLang="en-US" sz="2800" b="1" dirty="0">
                <a:solidFill>
                  <a:srgbClr val="0000FF"/>
                </a:solidFill>
                <a:latin typeface="微软雅黑" panose="020B0503020204020204" pitchFamily="34" charset="-122"/>
                <a:ea typeface="微软雅黑" panose="020B0503020204020204" pitchFamily="34" charset="-122"/>
              </a:rPr>
              <a:t>。（斯图尔特）</a:t>
            </a:r>
            <a:endParaRPr lang="zh-CN" altLang="en-US" sz="2800" b="1" dirty="0">
              <a:solidFill>
                <a:srgbClr val="0000FF"/>
              </a:solidFill>
              <a:latin typeface="微软雅黑" panose="020B0503020204020204" pitchFamily="34" charset="-122"/>
              <a:ea typeface="微软雅黑" panose="020B0503020204020204" pitchFamily="34" charset="-122"/>
            </a:endParaRPr>
          </a:p>
          <a:p>
            <a:pPr eaLnBrk="1" hangingPunct="1">
              <a:lnSpc>
                <a:spcPct val="95000"/>
              </a:lnSpc>
              <a:spcBef>
                <a:spcPct val="45000"/>
              </a:spcBef>
            </a:pPr>
            <a:r>
              <a:rPr lang="zh-CN" altLang="en-US" sz="2800" b="1" dirty="0">
                <a:solidFill>
                  <a:schemeClr val="tx2"/>
                </a:solidFill>
                <a:latin typeface="微软雅黑" panose="020B0503020204020204" pitchFamily="34" charset="-122"/>
                <a:ea typeface="微软雅黑" panose="020B0503020204020204" pitchFamily="34" charset="-122"/>
              </a:rPr>
              <a:t>但现实：</a:t>
            </a:r>
            <a:r>
              <a:rPr lang="zh-CN" altLang="en-US" sz="2800" b="1" dirty="0">
                <a:solidFill>
                  <a:srgbClr val="CC6600"/>
                </a:solidFill>
                <a:latin typeface="微软雅黑" panose="020B0503020204020204" pitchFamily="34" charset="-122"/>
                <a:ea typeface="微软雅黑" panose="020B0503020204020204" pitchFamily="34" charset="-122"/>
              </a:rPr>
              <a:t>为了竞争和享受成功，必须在心理上付出极高的代价。</a:t>
            </a:r>
            <a:endParaRPr lang="en-US" altLang="zh-CN" sz="2800" b="1" dirty="0">
              <a:solidFill>
                <a:srgbClr val="CC6600"/>
              </a:solidFill>
              <a:latin typeface="微软雅黑" panose="020B0503020204020204" pitchFamily="34" charset="-122"/>
              <a:ea typeface="微软雅黑" panose="020B0503020204020204" pitchFamily="34" charset="-122"/>
            </a:endParaRPr>
          </a:p>
          <a:p>
            <a:pPr eaLnBrk="1" hangingPunct="1">
              <a:lnSpc>
                <a:spcPct val="95000"/>
              </a:lnSpc>
              <a:spcBef>
                <a:spcPct val="45000"/>
              </a:spcBef>
            </a:pPr>
            <a:r>
              <a:rPr lang="en-US" altLang="zh-CN" sz="2800" b="1" dirty="0">
                <a:solidFill>
                  <a:schemeClr val="tx2"/>
                </a:solidFill>
                <a:latin typeface="微软雅黑" panose="020B0503020204020204" pitchFamily="34" charset="-122"/>
                <a:ea typeface="微软雅黑" panose="020B0503020204020204" pitchFamily="34" charset="-122"/>
              </a:rPr>
              <a:t>1970</a:t>
            </a:r>
            <a:r>
              <a:rPr lang="zh-CN" altLang="en-US" sz="2800" b="1" dirty="0">
                <a:solidFill>
                  <a:schemeClr val="tx2"/>
                </a:solidFill>
                <a:latin typeface="微软雅黑" panose="020B0503020204020204" pitchFamily="34" charset="-122"/>
                <a:ea typeface="微软雅黑" panose="020B0503020204020204" pitchFamily="34" charset="-122"/>
              </a:rPr>
              <a:t>年，</a:t>
            </a:r>
            <a:r>
              <a:rPr lang="en-US" altLang="zh-CN" sz="2800" b="1" dirty="0">
                <a:solidFill>
                  <a:schemeClr val="tx2"/>
                </a:solidFill>
                <a:latin typeface="微软雅黑" panose="020B0503020204020204" pitchFamily="34" charset="-122"/>
                <a:ea typeface="微软雅黑" panose="020B0503020204020204" pitchFamily="34" charset="-122"/>
              </a:rPr>
              <a:t>38%</a:t>
            </a:r>
            <a:r>
              <a:rPr lang="zh-CN" altLang="en-US" sz="2800" b="1" dirty="0">
                <a:solidFill>
                  <a:schemeClr val="tx2"/>
                </a:solidFill>
                <a:latin typeface="微软雅黑" panose="020B0503020204020204" pitchFamily="34" charset="-122"/>
                <a:ea typeface="微软雅黑" panose="020B0503020204020204" pitchFamily="34" charset="-122"/>
              </a:rPr>
              <a:t>的成年美国人表现得就像竞争的失败者一样。</a:t>
            </a:r>
            <a:endParaRPr lang="zh-CN" altLang="en-US" sz="2800" b="1" dirty="0">
              <a:solidFill>
                <a:schemeClr val="tx2"/>
              </a:solidFill>
              <a:latin typeface="微软雅黑" panose="020B0503020204020204" pitchFamily="34" charset="-122"/>
              <a:ea typeface="微软雅黑" panose="020B0503020204020204" pitchFamily="34" charset="-122"/>
            </a:endParaRPr>
          </a:p>
        </p:txBody>
      </p:sp>
      <p:sp>
        <p:nvSpPr>
          <p:cNvPr id="41990" name="Rectangle 5"/>
          <p:cNvSpPr/>
          <p:nvPr/>
        </p:nvSpPr>
        <p:spPr>
          <a:xfrm>
            <a:off x="457200" y="278130"/>
            <a:ext cx="8075930" cy="975995"/>
          </a:xfrm>
          <a:prstGeom prst="rect">
            <a:avLst/>
          </a:prstGeom>
          <a:gradFill rotWithShape="1">
            <a:gsLst>
              <a:gs pos="0">
                <a:srgbClr val="FFFF99"/>
              </a:gs>
              <a:gs pos="100000">
                <a:srgbClr val="CCFF33"/>
              </a:gs>
            </a:gsLst>
            <a:lin ang="0" scaled="1"/>
            <a:tileRect/>
          </a:gradFill>
          <a:ln w="9525">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zh-CN" altLang="en-US" sz="4400" b="1" i="1" dirty="0">
                <a:solidFill>
                  <a:schemeClr val="tx2"/>
                </a:solidFill>
                <a:latin typeface="微软雅黑" panose="020B0503020204020204" pitchFamily="34" charset="-122"/>
                <a:ea typeface="微软雅黑" panose="020B0503020204020204" pitchFamily="34" charset="-122"/>
              </a:rPr>
              <a:t>美国人的竞争哲学</a:t>
            </a:r>
            <a:endParaRPr lang="zh-CN" altLang="en-US" sz="4400" b="1" i="1" dirty="0">
              <a:solidFill>
                <a:schemeClr val="tx2"/>
              </a:solidFill>
              <a:latin typeface="微软雅黑" panose="020B0503020204020204" pitchFamily="34" charset="-122"/>
              <a:ea typeface="微软雅黑" panose="020B0503020204020204" pitchFamily="34" charset="-122"/>
            </a:endParaRPr>
          </a:p>
        </p:txBody>
      </p:sp>
      <p:pic>
        <p:nvPicPr>
          <p:cNvPr id="41991" name="Picture 5" descr="C:\Program Files (x86)\Microsoft Office\MEDIA\CAGCAT10\j0298653.wmf"/>
          <p:cNvPicPr>
            <a:picLocks noChangeAspect="1"/>
          </p:cNvPicPr>
          <p:nvPr/>
        </p:nvPicPr>
        <p:blipFill>
          <a:blip r:embed="rId1"/>
          <a:stretch>
            <a:fillRect/>
          </a:stretch>
        </p:blipFill>
        <p:spPr>
          <a:xfrm>
            <a:off x="6669088" y="349568"/>
            <a:ext cx="1319212" cy="784225"/>
          </a:xfrm>
          <a:prstGeom prst="rect">
            <a:avLst/>
          </a:prstGeom>
          <a:noFill/>
          <a:ln w="9525">
            <a:noFill/>
          </a:ln>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1988"/>
                                        </p:tgtEl>
                                        <p:attrNameLst>
                                          <p:attrName>style.visibility</p:attrName>
                                        </p:attrNameLst>
                                      </p:cBhvr>
                                      <p:to>
                                        <p:strVal val="visible"/>
                                      </p:to>
                                    </p:set>
                                    <p:anim calcmode="lin" valueType="num">
                                      <p:cBhvr>
                                        <p:cTn id="7" dur="500" fill="hold"/>
                                        <p:tgtEl>
                                          <p:spTgt spid="41988"/>
                                        </p:tgtEl>
                                        <p:attrNameLst>
                                          <p:attrName>ppt_w</p:attrName>
                                        </p:attrNameLst>
                                      </p:cBhvr>
                                      <p:tavLst>
                                        <p:tav tm="0">
                                          <p:val>
                                            <p:fltVal val="0"/>
                                          </p:val>
                                        </p:tav>
                                        <p:tav tm="100000">
                                          <p:val>
                                            <p:strVal val="#ppt_w"/>
                                          </p:val>
                                        </p:tav>
                                      </p:tavLst>
                                    </p:anim>
                                    <p:anim calcmode="lin" valueType="num">
                                      <p:cBhvr>
                                        <p:cTn id="8" dur="500" fill="hold"/>
                                        <p:tgtEl>
                                          <p:spTgt spid="41988"/>
                                        </p:tgtEl>
                                        <p:attrNameLst>
                                          <p:attrName>ppt_h</p:attrName>
                                        </p:attrNameLst>
                                      </p:cBhvr>
                                      <p:tavLst>
                                        <p:tav tm="0">
                                          <p:val>
                                            <p:fltVal val="0"/>
                                          </p:val>
                                        </p:tav>
                                        <p:tav tm="100000">
                                          <p:val>
                                            <p:strVal val="#ppt_h"/>
                                          </p:val>
                                        </p:tav>
                                      </p:tavLst>
                                    </p:anim>
                                    <p:animEffect transition="in" filter="fade">
                                      <p:cBhvr>
                                        <p:cTn id="9" dur="500"/>
                                        <p:tgtEl>
                                          <p:spTgt spid="41988"/>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1989">
                                            <p:bg/>
                                          </p:spTgt>
                                        </p:tgtEl>
                                        <p:attrNameLst>
                                          <p:attrName>style.visibility</p:attrName>
                                        </p:attrNameLst>
                                      </p:cBhvr>
                                      <p:to>
                                        <p:strVal val="visible"/>
                                      </p:to>
                                    </p:set>
                                    <p:animEffect transition="in" filter="fade">
                                      <p:cBhvr>
                                        <p:cTn id="13" dur="1000">
                                          <p:stCondLst>
                                            <p:cond delay="0"/>
                                          </p:stCondLst>
                                        </p:cTn>
                                        <p:tgtEl>
                                          <p:spTgt spid="41989">
                                            <p:bg/>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41989">
                                            <p:bg/>
                                          </p:spTgt>
                                        </p:tgtEl>
                                        <p:attrNameLst>
                                          <p:attrName>style.visibility</p:attrName>
                                        </p:attrNameLst>
                                      </p:cBhvr>
                                      <p:to>
                                        <p:strVal val="visible"/>
                                      </p:to>
                                    </p:set>
                                    <p:animEffect transition="in" filter="fade">
                                      <p:cBhvr>
                                        <p:cTn id="17" dur="1000">
                                          <p:stCondLst>
                                            <p:cond delay="0"/>
                                          </p:stCondLst>
                                        </p:cTn>
                                        <p:tgtEl>
                                          <p:spTgt spid="41989">
                                            <p:bg/>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41989">
                                            <p:bg/>
                                          </p:spTgt>
                                        </p:tgtEl>
                                        <p:attrNameLst>
                                          <p:attrName>style.visibility</p:attrName>
                                        </p:attrNameLst>
                                      </p:cBhvr>
                                      <p:to>
                                        <p:strVal val="visible"/>
                                      </p:to>
                                    </p:set>
                                    <p:animEffect transition="in" filter="fade">
                                      <p:cBhvr>
                                        <p:cTn id="21" dur="1000">
                                          <p:stCondLst>
                                            <p:cond delay="0"/>
                                          </p:stCondLst>
                                        </p:cTn>
                                        <p:tgtEl>
                                          <p:spTgt spid="41989">
                                            <p:bg/>
                                          </p:spTgt>
                                        </p:tgtEl>
                                      </p:cBhvr>
                                    </p:animEffect>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41989">
                                            <p:bg/>
                                          </p:spTgt>
                                        </p:tgtEl>
                                        <p:attrNameLst>
                                          <p:attrName>style.visibility</p:attrName>
                                        </p:attrNameLst>
                                      </p:cBhvr>
                                      <p:to>
                                        <p:strVal val="visible"/>
                                      </p:to>
                                    </p:set>
                                    <p:animEffect transition="in" filter="fade">
                                      <p:cBhvr>
                                        <p:cTn id="25" dur="1000">
                                          <p:stCondLst>
                                            <p:cond delay="0"/>
                                          </p:stCondLst>
                                        </p:cTn>
                                        <p:tgtEl>
                                          <p:spTgt spid="41989">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P spid="41989" grpId="0" build="p"/>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1"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43012" name="Rectangle 2"/>
          <p:cNvSpPr>
            <a:spLocks noGrp="1"/>
          </p:cNvSpPr>
          <p:nvPr>
            <p:ph type="title"/>
          </p:nvPr>
        </p:nvSpPr>
        <p:spPr/>
        <p:txBody>
          <a:bodyPr vert="horz" wrap="square" lIns="91440" tIns="45720" rIns="91440" bIns="45720" anchor="t"/>
          <a:lstStyle/>
          <a:p>
            <a:pPr eaLnBrk="1" hangingPunct="1"/>
            <a:r>
              <a:rPr lang="zh-CN" altLang="en-US" dirty="0"/>
              <a:t>三、不同的竞争哲学</a:t>
            </a:r>
            <a:endParaRPr lang="zh-CN" altLang="en-US" dirty="0"/>
          </a:p>
        </p:txBody>
      </p:sp>
      <p:sp>
        <p:nvSpPr>
          <p:cNvPr id="43013" name="Rectangle 3"/>
          <p:cNvSpPr>
            <a:spLocks noGrp="1"/>
          </p:cNvSpPr>
          <p:nvPr>
            <p:ph idx="1"/>
          </p:nvPr>
        </p:nvSpPr>
        <p:spPr>
          <a:xfrm>
            <a:off x="611188" y="1500188"/>
            <a:ext cx="7999412" cy="4519612"/>
          </a:xfrm>
        </p:spPr>
        <p:txBody>
          <a:bodyPr vert="horz" wrap="square" lIns="91440" tIns="45720" rIns="91440" bIns="45720" anchor="t"/>
          <a:lstStyle/>
          <a:p>
            <a:pPr algn="just" eaLnBrk="1" hangingPunct="1">
              <a:spcBef>
                <a:spcPct val="35000"/>
              </a:spcBef>
            </a:pPr>
            <a:r>
              <a:rPr lang="zh-CN" altLang="en-US" sz="2800" b="1" dirty="0">
                <a:latin typeface="微软雅黑" panose="020B0503020204020204" pitchFamily="34" charset="-122"/>
                <a:ea typeface="微软雅黑" panose="020B0503020204020204" pitchFamily="34" charset="-122"/>
              </a:rPr>
              <a:t>从思维方式来看，</a:t>
            </a:r>
            <a:r>
              <a:rPr lang="zh-CN" altLang="en-US" sz="2800" b="1" dirty="0">
                <a:solidFill>
                  <a:srgbClr val="FF0000"/>
                </a:solidFill>
                <a:latin typeface="微软雅黑" panose="020B0503020204020204" pitchFamily="34" charset="-122"/>
                <a:ea typeface="微软雅黑" panose="020B0503020204020204" pitchFamily="34" charset="-122"/>
              </a:rPr>
              <a:t>欧洲人</a:t>
            </a:r>
            <a:r>
              <a:rPr lang="zh-CN" altLang="en-US" sz="2800" b="1" dirty="0">
                <a:latin typeface="微软雅黑" panose="020B0503020204020204" pitchFamily="34" charset="-122"/>
                <a:ea typeface="微软雅黑" panose="020B0503020204020204" pitchFamily="34" charset="-122"/>
              </a:rPr>
              <a:t>尤其是</a:t>
            </a:r>
            <a:r>
              <a:rPr lang="zh-CN" altLang="en-US" sz="2800" b="1" dirty="0">
                <a:solidFill>
                  <a:srgbClr val="FF0000"/>
                </a:solidFill>
                <a:latin typeface="微软雅黑" panose="020B0503020204020204" pitchFamily="34" charset="-122"/>
                <a:ea typeface="微软雅黑" panose="020B0503020204020204" pitchFamily="34" charset="-122"/>
              </a:rPr>
              <a:t>德国人</a:t>
            </a:r>
            <a:r>
              <a:rPr lang="zh-CN" altLang="en-US" sz="2800" b="1" dirty="0">
                <a:latin typeface="微软雅黑" panose="020B0503020204020204" pitchFamily="34" charset="-122"/>
                <a:ea typeface="微软雅黑" panose="020B0503020204020204" pitchFamily="34" charset="-122"/>
              </a:rPr>
              <a:t>看重哲学思想，而</a:t>
            </a:r>
            <a:r>
              <a:rPr lang="zh-CN" altLang="en-US" sz="2800" b="1" dirty="0">
                <a:solidFill>
                  <a:srgbClr val="FF0000"/>
                </a:solidFill>
                <a:latin typeface="微软雅黑" panose="020B0503020204020204" pitchFamily="34" charset="-122"/>
                <a:ea typeface="微软雅黑" panose="020B0503020204020204" pitchFamily="34" charset="-122"/>
              </a:rPr>
              <a:t>美国人</a:t>
            </a:r>
            <a:r>
              <a:rPr lang="zh-CN" altLang="en-US" sz="2800" b="1" dirty="0">
                <a:latin typeface="微软雅黑" panose="020B0503020204020204" pitchFamily="34" charset="-122"/>
                <a:ea typeface="微软雅黑" panose="020B0503020204020204" pitchFamily="34" charset="-122"/>
              </a:rPr>
              <a:t>重视操作主义和实用主义；</a:t>
            </a:r>
            <a:endParaRPr lang="zh-CN" altLang="en-US" sz="2800" b="1" dirty="0">
              <a:latin typeface="微软雅黑" panose="020B0503020204020204" pitchFamily="34" charset="-122"/>
              <a:ea typeface="微软雅黑" panose="020B0503020204020204" pitchFamily="34" charset="-122"/>
            </a:endParaRPr>
          </a:p>
          <a:p>
            <a:pPr algn="just" eaLnBrk="1" hangingPunct="1">
              <a:spcBef>
                <a:spcPct val="35000"/>
              </a:spcBef>
            </a:pPr>
            <a:r>
              <a:rPr lang="zh-CN" altLang="en-US" sz="2800" b="1" dirty="0">
                <a:solidFill>
                  <a:srgbClr val="FF0000"/>
                </a:solidFill>
                <a:latin typeface="微软雅黑" panose="020B0503020204020204" pitchFamily="34" charset="-122"/>
                <a:ea typeface="微软雅黑" panose="020B0503020204020204" pitchFamily="34" charset="-122"/>
              </a:rPr>
              <a:t>德国人</a:t>
            </a:r>
            <a:r>
              <a:rPr lang="zh-CN" altLang="en-US" sz="2800" b="1" dirty="0">
                <a:latin typeface="微软雅黑" panose="020B0503020204020204" pitchFamily="34" charset="-122"/>
                <a:ea typeface="微软雅黑" panose="020B0503020204020204" pitchFamily="34" charset="-122"/>
              </a:rPr>
              <a:t>在思维上把逻辑摆在重要地位，强调谨慎和长远眼光，而</a:t>
            </a:r>
            <a:r>
              <a:rPr lang="zh-CN" altLang="en-US" sz="2800" b="1" dirty="0">
                <a:solidFill>
                  <a:srgbClr val="FF0000"/>
                </a:solidFill>
                <a:latin typeface="微软雅黑" panose="020B0503020204020204" pitchFamily="34" charset="-122"/>
                <a:ea typeface="微软雅黑" panose="020B0503020204020204" pitchFamily="34" charset="-122"/>
              </a:rPr>
              <a:t>美国人</a:t>
            </a:r>
            <a:r>
              <a:rPr lang="zh-CN" altLang="en-US" sz="2800" b="1" dirty="0">
                <a:latin typeface="微软雅黑" panose="020B0503020204020204" pitchFamily="34" charset="-122"/>
                <a:ea typeface="微软雅黑" panose="020B0503020204020204" pitchFamily="34" charset="-122"/>
              </a:rPr>
              <a:t>的思维强调实际、成功和进取心。</a:t>
            </a:r>
            <a:endParaRPr lang="zh-CN" altLang="en-US" sz="2800" b="1" dirty="0">
              <a:latin typeface="微软雅黑" panose="020B0503020204020204" pitchFamily="34" charset="-122"/>
              <a:ea typeface="微软雅黑" panose="020B0503020204020204" pitchFamily="34" charset="-122"/>
            </a:endParaRPr>
          </a:p>
          <a:p>
            <a:pPr algn="just" eaLnBrk="1" hangingPunct="1">
              <a:spcBef>
                <a:spcPct val="35000"/>
              </a:spcBef>
            </a:pPr>
            <a:r>
              <a:rPr lang="zh-CN" altLang="en-US" sz="2800" b="1" dirty="0">
                <a:latin typeface="微软雅黑" panose="020B0503020204020204" pitchFamily="34" charset="-122"/>
                <a:ea typeface="微软雅黑" panose="020B0503020204020204" pitchFamily="34" charset="-122"/>
              </a:rPr>
              <a:t>在日本的美国公司企业为日本工人制定的美国式</a:t>
            </a:r>
            <a:r>
              <a:rPr lang="zh-CN" altLang="en-US" sz="2800" b="1" dirty="0">
                <a:solidFill>
                  <a:srgbClr val="FF0000"/>
                </a:solidFill>
                <a:latin typeface="微软雅黑" panose="020B0503020204020204" pitchFamily="34" charset="-122"/>
                <a:ea typeface="微软雅黑" panose="020B0503020204020204" pitchFamily="34" charset="-122"/>
              </a:rPr>
              <a:t>“激发个人积极性”</a:t>
            </a:r>
            <a:r>
              <a:rPr lang="zh-CN" altLang="en-US" sz="2800" b="1" dirty="0">
                <a:latin typeface="微软雅黑" panose="020B0503020204020204" pitchFamily="34" charset="-122"/>
                <a:ea typeface="微软雅黑" panose="020B0503020204020204" pitchFamily="34" charset="-122"/>
              </a:rPr>
              <a:t>的计划都宣告失败；</a:t>
            </a:r>
            <a:endParaRPr lang="en-US" altLang="zh-CN" sz="2800" b="1" dirty="0">
              <a:latin typeface="微软雅黑" panose="020B0503020204020204" pitchFamily="34" charset="-122"/>
              <a:ea typeface="微软雅黑" panose="020B0503020204020204" pitchFamily="34" charset="-122"/>
            </a:endParaRPr>
          </a:p>
          <a:p>
            <a:pPr algn="just" eaLnBrk="1" hangingPunct="1">
              <a:spcBef>
                <a:spcPct val="35000"/>
              </a:spcBef>
            </a:pPr>
            <a:r>
              <a:rPr lang="zh-CN" altLang="en-US" sz="2800" b="1" dirty="0">
                <a:latin typeface="微软雅黑" panose="020B0503020204020204" pitchFamily="34" charset="-122"/>
                <a:ea typeface="微软雅黑" panose="020B0503020204020204" pitchFamily="34" charset="-122"/>
              </a:rPr>
              <a:t>同样，在德国的日本公司采取日本式的管理方法，也把德国人搞得无所适从。</a:t>
            </a:r>
            <a:endParaRPr lang="zh-CN" altLang="en-US" sz="2800" b="1" dirty="0">
              <a:latin typeface="微软雅黑" panose="020B0503020204020204" pitchFamily="34" charset="-122"/>
              <a:ea typeface="微软雅黑" panose="020B0503020204020204" pitchFamily="34" charset="-122"/>
            </a:endParaRPr>
          </a:p>
        </p:txBody>
      </p:sp>
      <p:sp>
        <p:nvSpPr>
          <p:cNvPr id="43014" name="Rectangle 4"/>
          <p:cNvSpPr/>
          <p:nvPr/>
        </p:nvSpPr>
        <p:spPr>
          <a:xfrm>
            <a:off x="457835" y="278130"/>
            <a:ext cx="6529070" cy="1046480"/>
          </a:xfrm>
          <a:prstGeom prst="rect">
            <a:avLst/>
          </a:prstGeom>
          <a:gradFill rotWithShape="1">
            <a:gsLst>
              <a:gs pos="0">
                <a:srgbClr val="FFFF99"/>
              </a:gs>
              <a:gs pos="100000">
                <a:srgbClr val="CCFF33"/>
              </a:gs>
            </a:gsLst>
            <a:lin ang="0" scaled="1"/>
            <a:tileRect/>
          </a:gradFill>
          <a:ln w="9525">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lnSpc>
                <a:spcPct val="120000"/>
              </a:lnSpc>
              <a:spcBef>
                <a:spcPts val="0"/>
              </a:spcBef>
              <a:spcAft>
                <a:spcPts val="0"/>
              </a:spcAft>
              <a:buClrTx/>
              <a:buSzTx/>
              <a:buFontTx/>
              <a:buNone/>
            </a:pPr>
            <a:r>
              <a:rPr lang="en-US" altLang="zh-CN" sz="4200" b="1" i="1" dirty="0">
                <a:solidFill>
                  <a:schemeClr val="tx2"/>
                </a:solidFill>
                <a:latin typeface="微软雅黑" panose="020B0503020204020204" pitchFamily="34" charset="-122"/>
                <a:ea typeface="微软雅黑" panose="020B0503020204020204" pitchFamily="34" charset="-122"/>
              </a:rPr>
              <a:t> </a:t>
            </a:r>
            <a:r>
              <a:rPr lang="zh-CN" altLang="en-US" sz="4400" b="1" i="1" dirty="0">
                <a:solidFill>
                  <a:schemeClr val="tx2"/>
                </a:solidFill>
                <a:latin typeface="微软雅黑" panose="020B0503020204020204" pitchFamily="34" charset="-122"/>
                <a:ea typeface="微软雅黑" panose="020B0503020204020204" pitchFamily="34" charset="-122"/>
              </a:rPr>
              <a:t>美国人的竞争哲学</a:t>
            </a:r>
            <a:endParaRPr lang="zh-CN" altLang="en-US" sz="4400" b="1" i="1" dirty="0">
              <a:solidFill>
                <a:schemeClr val="tx2"/>
              </a:solidFill>
              <a:latin typeface="微软雅黑" panose="020B0503020204020204" pitchFamily="34" charset="-122"/>
              <a:ea typeface="微软雅黑" panose="020B0503020204020204" pitchFamily="34" charset="-122"/>
            </a:endParaRPr>
          </a:p>
        </p:txBody>
      </p:sp>
      <p:pic>
        <p:nvPicPr>
          <p:cNvPr id="43015" name="Picture 5" descr="C:\Program Files (x86)\Microsoft Office\MEDIA\CAGCAT10\j0301480.wmf"/>
          <p:cNvPicPr>
            <a:picLocks noChangeAspect="1"/>
          </p:cNvPicPr>
          <p:nvPr/>
        </p:nvPicPr>
        <p:blipFill>
          <a:blip r:embed="rId1"/>
          <a:stretch>
            <a:fillRect/>
          </a:stretch>
        </p:blipFill>
        <p:spPr>
          <a:xfrm>
            <a:off x="7158990" y="307340"/>
            <a:ext cx="1320800" cy="982345"/>
          </a:xfrm>
          <a:prstGeom prst="rect">
            <a:avLst/>
          </a:prstGeom>
          <a:noFill/>
          <a:ln w="9525">
            <a:noFill/>
          </a:ln>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3012"/>
                                        </p:tgtEl>
                                        <p:attrNameLst>
                                          <p:attrName>style.visibility</p:attrName>
                                        </p:attrNameLst>
                                      </p:cBhvr>
                                      <p:to>
                                        <p:strVal val="visible"/>
                                      </p:to>
                                    </p:set>
                                    <p:anim calcmode="lin" valueType="num">
                                      <p:cBhvr>
                                        <p:cTn id="7" dur="500" fill="hold"/>
                                        <p:tgtEl>
                                          <p:spTgt spid="43012"/>
                                        </p:tgtEl>
                                        <p:attrNameLst>
                                          <p:attrName>ppt_w</p:attrName>
                                        </p:attrNameLst>
                                      </p:cBhvr>
                                      <p:tavLst>
                                        <p:tav tm="0">
                                          <p:val>
                                            <p:fltVal val="0"/>
                                          </p:val>
                                        </p:tav>
                                        <p:tav tm="100000">
                                          <p:val>
                                            <p:strVal val="#ppt_w"/>
                                          </p:val>
                                        </p:tav>
                                      </p:tavLst>
                                    </p:anim>
                                    <p:anim calcmode="lin" valueType="num">
                                      <p:cBhvr>
                                        <p:cTn id="8" dur="500" fill="hold"/>
                                        <p:tgtEl>
                                          <p:spTgt spid="43012"/>
                                        </p:tgtEl>
                                        <p:attrNameLst>
                                          <p:attrName>ppt_h</p:attrName>
                                        </p:attrNameLst>
                                      </p:cBhvr>
                                      <p:tavLst>
                                        <p:tav tm="0">
                                          <p:val>
                                            <p:fltVal val="0"/>
                                          </p:val>
                                        </p:tav>
                                        <p:tav tm="100000">
                                          <p:val>
                                            <p:strVal val="#ppt_h"/>
                                          </p:val>
                                        </p:tav>
                                      </p:tavLst>
                                    </p:anim>
                                    <p:animEffect transition="in" filter="fade">
                                      <p:cBhvr>
                                        <p:cTn id="9" dur="500"/>
                                        <p:tgtEl>
                                          <p:spTgt spid="4301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3013">
                                            <p:bg/>
                                          </p:spTgt>
                                        </p:tgtEl>
                                        <p:attrNameLst>
                                          <p:attrName>style.visibility</p:attrName>
                                        </p:attrNameLst>
                                      </p:cBhvr>
                                      <p:to>
                                        <p:strVal val="visible"/>
                                      </p:to>
                                    </p:set>
                                    <p:animEffect transition="in" filter="fade">
                                      <p:cBhvr>
                                        <p:cTn id="13" dur="1000">
                                          <p:stCondLst>
                                            <p:cond delay="0"/>
                                          </p:stCondLst>
                                        </p:cTn>
                                        <p:tgtEl>
                                          <p:spTgt spid="43013">
                                            <p:bg/>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43013">
                                            <p:bg/>
                                          </p:spTgt>
                                        </p:tgtEl>
                                        <p:attrNameLst>
                                          <p:attrName>style.visibility</p:attrName>
                                        </p:attrNameLst>
                                      </p:cBhvr>
                                      <p:to>
                                        <p:strVal val="visible"/>
                                      </p:to>
                                    </p:set>
                                    <p:animEffect transition="in" filter="fade">
                                      <p:cBhvr>
                                        <p:cTn id="17" dur="1000">
                                          <p:stCondLst>
                                            <p:cond delay="0"/>
                                          </p:stCondLst>
                                        </p:cTn>
                                        <p:tgtEl>
                                          <p:spTgt spid="43013">
                                            <p:bg/>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43013">
                                            <p:bg/>
                                          </p:spTgt>
                                        </p:tgtEl>
                                        <p:attrNameLst>
                                          <p:attrName>style.visibility</p:attrName>
                                        </p:attrNameLst>
                                      </p:cBhvr>
                                      <p:to>
                                        <p:strVal val="visible"/>
                                      </p:to>
                                    </p:set>
                                    <p:animEffect transition="in" filter="fade">
                                      <p:cBhvr>
                                        <p:cTn id="21" dur="1000">
                                          <p:stCondLst>
                                            <p:cond delay="0"/>
                                          </p:stCondLst>
                                        </p:cTn>
                                        <p:tgtEl>
                                          <p:spTgt spid="43013">
                                            <p:bg/>
                                          </p:spTgt>
                                        </p:tgtEl>
                                      </p:cBhvr>
                                    </p:animEffect>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43013">
                                            <p:bg/>
                                          </p:spTgt>
                                        </p:tgtEl>
                                        <p:attrNameLst>
                                          <p:attrName>style.visibility</p:attrName>
                                        </p:attrNameLst>
                                      </p:cBhvr>
                                      <p:to>
                                        <p:strVal val="visible"/>
                                      </p:to>
                                    </p:set>
                                    <p:animEffect transition="in" filter="fade">
                                      <p:cBhvr>
                                        <p:cTn id="25" dur="1000">
                                          <p:stCondLst>
                                            <p:cond delay="0"/>
                                          </p:stCondLst>
                                        </p:cTn>
                                        <p:tgtEl>
                                          <p:spTgt spid="4301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p:bldP spid="43013"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5"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44036" name="Rectangle 2"/>
          <p:cNvSpPr>
            <a:spLocks noGrp="1"/>
          </p:cNvSpPr>
          <p:nvPr>
            <p:ph type="title"/>
          </p:nvPr>
        </p:nvSpPr>
        <p:spPr>
          <a:xfrm>
            <a:off x="452755" y="323850"/>
            <a:ext cx="8151495" cy="1222375"/>
          </a:xfrm>
          <a:gradFill rotWithShape="1">
            <a:gsLst>
              <a:gs pos="0">
                <a:srgbClr val="FFFF99">
                  <a:alpha val="100000"/>
                </a:srgbClr>
              </a:gs>
              <a:gs pos="100000">
                <a:srgbClr val="CCFF33">
                  <a:alpha val="100000"/>
                </a:srgbClr>
              </a:gs>
            </a:gsLst>
            <a:lin ang="0" scaled="1"/>
            <a:tileRect/>
          </a:gradFill>
        </p:spPr>
        <p:txBody>
          <a:bodyPr vert="horz" wrap="square" lIns="91440" tIns="45720" rIns="91440" bIns="45720" anchor="t"/>
          <a:lstStyle/>
          <a:p>
            <a:pPr eaLnBrk="1" hangingPunct="1">
              <a:lnSpc>
                <a:spcPct val="130000"/>
              </a:lnSpc>
            </a:pPr>
            <a:r>
              <a:rPr lang="en-US" altLang="zh-CN" sz="4800" b="1" dirty="0">
                <a:latin typeface="微软雅黑" panose="020B0503020204020204" pitchFamily="34" charset="-122"/>
                <a:ea typeface="微软雅黑" panose="020B0503020204020204" pitchFamily="34" charset="-122"/>
              </a:rPr>
              <a:t>7.5.5 </a:t>
            </a:r>
            <a:r>
              <a:rPr lang="zh-CN" altLang="en-US" sz="4800" b="1" dirty="0">
                <a:latin typeface="微软雅黑" panose="020B0503020204020204" pitchFamily="34" charset="-122"/>
                <a:ea typeface="微软雅黑" panose="020B0503020204020204" pitchFamily="34" charset="-122"/>
              </a:rPr>
              <a:t>美国社会的文化冲突</a:t>
            </a:r>
            <a:endParaRPr lang="zh-CN" altLang="en-US" sz="4800" b="1" dirty="0">
              <a:latin typeface="微软雅黑" panose="020B0503020204020204" pitchFamily="34" charset="-122"/>
              <a:ea typeface="微软雅黑" panose="020B0503020204020204" pitchFamily="34" charset="-122"/>
            </a:endParaRPr>
          </a:p>
        </p:txBody>
      </p:sp>
      <p:sp>
        <p:nvSpPr>
          <p:cNvPr id="44037" name="Rectangle 3"/>
          <p:cNvSpPr>
            <a:spLocks noGrp="1"/>
          </p:cNvSpPr>
          <p:nvPr>
            <p:ph idx="1"/>
          </p:nvPr>
        </p:nvSpPr>
        <p:spPr>
          <a:xfrm>
            <a:off x="404813" y="1545908"/>
            <a:ext cx="8229600" cy="4273550"/>
          </a:xfrm>
        </p:spPr>
        <p:txBody>
          <a:bodyPr vert="horz" wrap="square" lIns="91440" tIns="45720" rIns="91440" bIns="45720" anchor="t"/>
          <a:lstStyle/>
          <a:p>
            <a:pPr algn="just" eaLnBrk="1" hangingPunct="1">
              <a:lnSpc>
                <a:spcPct val="150000"/>
              </a:lnSpc>
              <a:spcBef>
                <a:spcPct val="45000"/>
              </a:spcBef>
            </a:pPr>
            <a:r>
              <a:rPr lang="zh-CN" altLang="en-US" sz="3600" b="1" dirty="0">
                <a:solidFill>
                  <a:srgbClr val="3333CC"/>
                </a:solidFill>
                <a:latin typeface="微软雅黑" panose="020B0503020204020204" pitchFamily="34" charset="-122"/>
                <a:ea typeface="微软雅黑" panose="020B0503020204020204" pitchFamily="34" charset="-122"/>
              </a:rPr>
              <a:t>美国白人中产阶级的核心价值观、道德和行为方式所体现的文化并不是一致和谐的，而是存在着许多文化冲突，主要表现为宗教派别之间的冲突，这种冲突在欧洲已经存在几百年了。</a:t>
            </a:r>
            <a:endParaRPr lang="zh-CN" altLang="en-US" sz="3600" b="1" dirty="0">
              <a:solidFill>
                <a:srgbClr val="3333CC"/>
              </a:solidFill>
              <a:latin typeface="微软雅黑" panose="020B0503020204020204" pitchFamily="34" charset="-122"/>
              <a:ea typeface="微软雅黑" panose="020B0503020204020204" pitchFamily="34" charset="-122"/>
            </a:endParaRPr>
          </a:p>
        </p:txBody>
      </p:sp>
      <p:pic>
        <p:nvPicPr>
          <p:cNvPr id="44038" name="Picture 4" descr="C:\Program Files (x86)\Microsoft Office\MEDIA\CAGCAT10\j0302953.jpg"/>
          <p:cNvPicPr>
            <a:picLocks noChangeAspect="1"/>
          </p:cNvPicPr>
          <p:nvPr/>
        </p:nvPicPr>
        <p:blipFill>
          <a:blip r:embed="rId1"/>
          <a:stretch>
            <a:fillRect/>
          </a:stretch>
        </p:blipFill>
        <p:spPr>
          <a:xfrm>
            <a:off x="7533005" y="5061268"/>
            <a:ext cx="1211263" cy="1228725"/>
          </a:xfrm>
          <a:prstGeom prst="rect">
            <a:avLst/>
          </a:prstGeom>
          <a:noFill/>
          <a:ln w="9525">
            <a:noFill/>
          </a:ln>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4036"/>
                                        </p:tgtEl>
                                        <p:attrNameLst>
                                          <p:attrName>style.visibility</p:attrName>
                                        </p:attrNameLst>
                                      </p:cBhvr>
                                      <p:to>
                                        <p:strVal val="visible"/>
                                      </p:to>
                                    </p:set>
                                    <p:anim calcmode="lin" valueType="num">
                                      <p:cBhvr>
                                        <p:cTn id="7" dur="500" fill="hold"/>
                                        <p:tgtEl>
                                          <p:spTgt spid="44036"/>
                                        </p:tgtEl>
                                        <p:attrNameLst>
                                          <p:attrName>ppt_w</p:attrName>
                                        </p:attrNameLst>
                                      </p:cBhvr>
                                      <p:tavLst>
                                        <p:tav tm="0">
                                          <p:val>
                                            <p:fltVal val="0"/>
                                          </p:val>
                                        </p:tav>
                                        <p:tav tm="100000">
                                          <p:val>
                                            <p:strVal val="#ppt_w"/>
                                          </p:val>
                                        </p:tav>
                                      </p:tavLst>
                                    </p:anim>
                                    <p:anim calcmode="lin" valueType="num">
                                      <p:cBhvr>
                                        <p:cTn id="8" dur="500" fill="hold"/>
                                        <p:tgtEl>
                                          <p:spTgt spid="44036"/>
                                        </p:tgtEl>
                                        <p:attrNameLst>
                                          <p:attrName>ppt_h</p:attrName>
                                        </p:attrNameLst>
                                      </p:cBhvr>
                                      <p:tavLst>
                                        <p:tav tm="0">
                                          <p:val>
                                            <p:fltVal val="0"/>
                                          </p:val>
                                        </p:tav>
                                        <p:tav tm="100000">
                                          <p:val>
                                            <p:strVal val="#ppt_h"/>
                                          </p:val>
                                        </p:tav>
                                      </p:tavLst>
                                    </p:anim>
                                    <p:animEffect transition="in" filter="fade">
                                      <p:cBhvr>
                                        <p:cTn id="9" dur="500"/>
                                        <p:tgtEl>
                                          <p:spTgt spid="4403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4037">
                                            <p:bg/>
                                          </p:spTgt>
                                        </p:tgtEl>
                                        <p:attrNameLst>
                                          <p:attrName>style.visibility</p:attrName>
                                        </p:attrNameLst>
                                      </p:cBhvr>
                                      <p:to>
                                        <p:strVal val="visible"/>
                                      </p:to>
                                    </p:set>
                                    <p:animEffect transition="in" filter="fade">
                                      <p:cBhvr>
                                        <p:cTn id="13" dur="1000">
                                          <p:stCondLst>
                                            <p:cond delay="0"/>
                                          </p:stCondLst>
                                        </p:cTn>
                                        <p:tgtEl>
                                          <p:spTgt spid="44037">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bldLvl="0" animBg="1"/>
      <p:bldP spid="44037"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灯片编号占位符 5"/>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193538" name="Rectangle 2"/>
          <p:cNvSpPr>
            <a:spLocks noGrp="1" noChangeArrowheads="1"/>
          </p:cNvSpPr>
          <p:nvPr>
            <p:ph type="title"/>
          </p:nvPr>
        </p:nvSpPr>
        <p:spPr>
          <a:xfrm>
            <a:off x="457200" y="115888"/>
            <a:ext cx="8229600" cy="847725"/>
          </a:xfrm>
          <a:solidFill>
            <a:srgbClr val="808000"/>
          </a:solidFill>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smtClean="0">
                <a:ln>
                  <a:noFill/>
                </a:ln>
                <a:solidFill>
                  <a:srgbClr val="FFFF66"/>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7.1.1 </a:t>
            </a:r>
            <a:r>
              <a:rPr kumimoji="0" lang="zh-CN" altLang="en-US" sz="4400" b="1" i="0" u="none" strike="noStrike" kern="0" cap="none" spc="0" normalizeH="0" baseline="0" noProof="0" dirty="0" smtClean="0">
                <a:ln>
                  <a:noFill/>
                </a:ln>
                <a:solidFill>
                  <a:srgbClr val="FFFF66"/>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价值观念是文化的核心</a:t>
            </a:r>
            <a:endParaRPr kumimoji="0" lang="zh-CN" altLang="en-US" sz="4400" b="1" i="0" u="none" strike="noStrike" kern="0" cap="none" spc="0" normalizeH="0" baseline="0" noProof="0" dirty="0" smtClean="0">
              <a:ln>
                <a:noFill/>
              </a:ln>
              <a:solidFill>
                <a:srgbClr val="FFFF66"/>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193539" name="Rectangle 3"/>
          <p:cNvSpPr>
            <a:spLocks noGrp="1"/>
          </p:cNvSpPr>
          <p:nvPr>
            <p:ph idx="1"/>
          </p:nvPr>
        </p:nvSpPr>
        <p:spPr>
          <a:xfrm>
            <a:off x="457200" y="1052513"/>
            <a:ext cx="8229600" cy="5329237"/>
          </a:xfrm>
          <a:gradFill rotWithShape="1">
            <a:gsLst>
              <a:gs pos="0">
                <a:schemeClr val="bg1">
                  <a:alpha val="100000"/>
                </a:schemeClr>
              </a:gs>
              <a:gs pos="100000">
                <a:srgbClr val="FFFF00">
                  <a:alpha val="100000"/>
                </a:srgbClr>
              </a:gs>
            </a:gsLst>
            <a:lin ang="5400000" scaled="1"/>
            <a:tileRect/>
          </a:gradFill>
        </p:spPr>
        <p:txBody>
          <a:bodyPr vert="horz" wrap="square" lIns="91440" tIns="45720" rIns="91440" bIns="45720" anchor="t"/>
          <a:lstStyle/>
          <a:p>
            <a:pPr eaLnBrk="1" hangingPunct="1">
              <a:spcBef>
                <a:spcPct val="25000"/>
              </a:spcBef>
            </a:pPr>
            <a:r>
              <a:rPr lang="zh-CN" altLang="en-US" sz="2000" b="1" dirty="0" smtClean="0">
                <a:solidFill>
                  <a:srgbClr val="008000"/>
                </a:solidFill>
                <a:latin typeface="微软雅黑" panose="020B0503020204020204" pitchFamily="34" charset="-122"/>
                <a:ea typeface="微软雅黑" panose="020B0503020204020204" pitchFamily="34" charset="-122"/>
              </a:rPr>
              <a:t>价值</a:t>
            </a:r>
            <a:r>
              <a:rPr lang="zh-CN" altLang="en-US" sz="2000" b="1" dirty="0">
                <a:solidFill>
                  <a:srgbClr val="008000"/>
                </a:solidFill>
                <a:latin typeface="微软雅黑" panose="020B0503020204020204" pitchFamily="34" charset="-122"/>
                <a:ea typeface="微软雅黑" panose="020B0503020204020204" pitchFamily="34" charset="-122"/>
              </a:rPr>
              <a:t>决定道德，道德决定情感。</a:t>
            </a:r>
            <a:r>
              <a:rPr lang="zh-CN" altLang="en-US" sz="2000" b="1" dirty="0">
                <a:latin typeface="微软雅黑" panose="020B0503020204020204" pitchFamily="34" charset="-122"/>
                <a:ea typeface="微软雅黑" panose="020B0503020204020204" pitchFamily="34" charset="-122"/>
              </a:rPr>
              <a:t>缺乏价值道德体系，造成双重人格，</a:t>
            </a:r>
            <a:r>
              <a:rPr lang="zh-CN" altLang="en-US" sz="2000" dirty="0">
                <a:latin typeface="微软雅黑" panose="020B0503020204020204" pitchFamily="34" charset="-122"/>
                <a:ea typeface="微软雅黑" panose="020B0503020204020204" pitchFamily="34" charset="-122"/>
              </a:rPr>
              <a:t>自我冲突。情感有生理性的，社会性的。</a:t>
            </a:r>
            <a:endParaRPr lang="zh-CN" altLang="en-US" sz="2000" dirty="0">
              <a:solidFill>
                <a:srgbClr val="0033CC"/>
              </a:solidFill>
              <a:latin typeface="微软雅黑" panose="020B0503020204020204" pitchFamily="34" charset="-122"/>
              <a:ea typeface="微软雅黑" panose="020B0503020204020204" pitchFamily="34" charset="-122"/>
            </a:endParaRPr>
          </a:p>
          <a:p>
            <a:pPr eaLnBrk="1" hangingPunct="1">
              <a:spcBef>
                <a:spcPct val="25000"/>
              </a:spcBef>
            </a:pPr>
            <a:r>
              <a:rPr lang="zh-CN" altLang="en-US" sz="2000" b="1" dirty="0">
                <a:solidFill>
                  <a:srgbClr val="008000"/>
                </a:solidFill>
                <a:latin typeface="微软雅黑" panose="020B0503020204020204" pitchFamily="34" charset="-122"/>
                <a:ea typeface="微软雅黑" panose="020B0503020204020204" pitchFamily="34" charset="-122"/>
              </a:rPr>
              <a:t>价值观念决定人生观</a:t>
            </a:r>
            <a:r>
              <a:rPr lang="zh-CN" altLang="en-US" sz="2000" dirty="0">
                <a:solidFill>
                  <a:srgbClr val="002060"/>
                </a:solidFill>
                <a:latin typeface="微软雅黑" panose="020B0503020204020204" pitchFamily="34" charset="-122"/>
                <a:ea typeface="微软雅黑" panose="020B0503020204020204" pitchFamily="34" charset="-122"/>
              </a:rPr>
              <a:t>（生活态度、生活方式、家庭态度、对现代化的看法等）</a:t>
            </a:r>
            <a:r>
              <a:rPr lang="zh-CN" altLang="en-US" sz="2000" b="1" dirty="0">
                <a:solidFill>
                  <a:srgbClr val="008000"/>
                </a:solidFill>
                <a:latin typeface="微软雅黑" panose="020B0503020204020204" pitchFamily="34" charset="-122"/>
                <a:ea typeface="微软雅黑" panose="020B0503020204020204" pitchFamily="34" charset="-122"/>
              </a:rPr>
              <a:t>和世界观</a:t>
            </a:r>
            <a:r>
              <a:rPr lang="zh-CN" altLang="en-US" sz="2000" dirty="0">
                <a:solidFill>
                  <a:srgbClr val="002060"/>
                </a:solidFill>
                <a:latin typeface="微软雅黑" panose="020B0503020204020204" pitchFamily="34" charset="-122"/>
                <a:ea typeface="微软雅黑" panose="020B0503020204020204" pitchFamily="34" charset="-122"/>
              </a:rPr>
              <a:t>（对宇宙、世界的观念等）。</a:t>
            </a:r>
            <a:endParaRPr lang="zh-CN" altLang="en-US" sz="2000" dirty="0">
              <a:solidFill>
                <a:srgbClr val="002060"/>
              </a:solidFill>
              <a:latin typeface="微软雅黑" panose="020B0503020204020204" pitchFamily="34" charset="-122"/>
              <a:ea typeface="微软雅黑" panose="020B0503020204020204" pitchFamily="34" charset="-122"/>
            </a:endParaRPr>
          </a:p>
          <a:p>
            <a:pPr eaLnBrk="1" hangingPunct="1">
              <a:spcBef>
                <a:spcPct val="25000"/>
              </a:spcBef>
            </a:pPr>
            <a:r>
              <a:rPr lang="zh-CN" altLang="en-US" sz="2000" b="1" dirty="0">
                <a:solidFill>
                  <a:srgbClr val="008000"/>
                </a:solidFill>
                <a:latin typeface="微软雅黑" panose="020B0503020204020204" pitchFamily="34" charset="-122"/>
                <a:ea typeface="微软雅黑" panose="020B0503020204020204" pitchFamily="34" charset="-122"/>
              </a:rPr>
              <a:t>核心价值一致才能保持群体和睦。</a:t>
            </a:r>
            <a:r>
              <a:rPr lang="zh-CN" altLang="en-US" sz="2000" dirty="0">
                <a:solidFill>
                  <a:srgbClr val="002060"/>
                </a:solidFill>
                <a:latin typeface="微软雅黑" panose="020B0503020204020204" pitchFamily="34" charset="-122"/>
                <a:ea typeface="微软雅黑" panose="020B0503020204020204" pitchFamily="34" charset="-122"/>
              </a:rPr>
              <a:t>核心价值不一致，家庭和社会群体就会出现不稳定。</a:t>
            </a:r>
            <a:endParaRPr lang="zh-CN" altLang="en-US" sz="2000" dirty="0">
              <a:solidFill>
                <a:srgbClr val="002060"/>
              </a:solidFill>
              <a:latin typeface="微软雅黑" panose="020B0503020204020204" pitchFamily="34" charset="-122"/>
              <a:ea typeface="微软雅黑" panose="020B0503020204020204" pitchFamily="34" charset="-122"/>
            </a:endParaRPr>
          </a:p>
          <a:p>
            <a:pPr eaLnBrk="1" hangingPunct="1">
              <a:spcBef>
                <a:spcPct val="25000"/>
              </a:spcBef>
            </a:pPr>
            <a:r>
              <a:rPr lang="zh-CN" altLang="en-US" sz="2000" b="1" dirty="0">
                <a:solidFill>
                  <a:srgbClr val="008000"/>
                </a:solidFill>
                <a:latin typeface="微软雅黑" panose="020B0503020204020204" pitchFamily="34" charset="-122"/>
                <a:ea typeface="微软雅黑" panose="020B0503020204020204" pitchFamily="34" charset="-122"/>
              </a:rPr>
              <a:t>一般人在</a:t>
            </a:r>
            <a:r>
              <a:rPr lang="en-US" altLang="zh-CN" sz="2000" b="1" dirty="0">
                <a:solidFill>
                  <a:srgbClr val="008000"/>
                </a:solidFill>
                <a:latin typeface="微软雅黑" panose="020B0503020204020204" pitchFamily="34" charset="-122"/>
                <a:ea typeface="微软雅黑" panose="020B0503020204020204" pitchFamily="34" charset="-122"/>
              </a:rPr>
              <a:t>15</a:t>
            </a:r>
            <a:r>
              <a:rPr lang="zh-CN" altLang="en-US" sz="2000" b="1" dirty="0">
                <a:solidFill>
                  <a:srgbClr val="008000"/>
                </a:solidFill>
                <a:latin typeface="微软雅黑" panose="020B0503020204020204" pitchFamily="34" charset="-122"/>
                <a:ea typeface="微软雅黑" panose="020B0503020204020204" pitchFamily="34" charset="-122"/>
              </a:rPr>
              <a:t>岁到</a:t>
            </a:r>
            <a:r>
              <a:rPr lang="en-US" altLang="zh-CN" sz="2000" b="1" dirty="0">
                <a:solidFill>
                  <a:srgbClr val="008000"/>
                </a:solidFill>
                <a:latin typeface="微软雅黑" panose="020B0503020204020204" pitchFamily="34" charset="-122"/>
                <a:ea typeface="微软雅黑" panose="020B0503020204020204" pitchFamily="34" charset="-122"/>
              </a:rPr>
              <a:t>23</a:t>
            </a:r>
            <a:r>
              <a:rPr lang="zh-CN" altLang="en-US" sz="2000" b="1" dirty="0">
                <a:solidFill>
                  <a:srgbClr val="008000"/>
                </a:solidFill>
                <a:latin typeface="微软雅黑" panose="020B0503020204020204" pitchFamily="34" charset="-122"/>
                <a:ea typeface="微软雅黑" panose="020B0503020204020204" pitchFamily="34" charset="-122"/>
              </a:rPr>
              <a:t>岁（参加工作之前）形成核心价值观念。</a:t>
            </a:r>
            <a:r>
              <a:rPr lang="zh-CN" altLang="en-US" sz="2000" b="1" dirty="0">
                <a:solidFill>
                  <a:srgbClr val="0033CC"/>
                </a:solidFill>
                <a:latin typeface="微软雅黑" panose="020B0503020204020204" pitchFamily="34" charset="-122"/>
                <a:ea typeface="微软雅黑" panose="020B0503020204020204" pitchFamily="34" charset="-122"/>
              </a:rPr>
              <a:t>因此在这一阶段，教育的重要作用是帮助建立价值观念。</a:t>
            </a:r>
            <a:endParaRPr lang="zh-CN" altLang="en-US" sz="2000" b="1" dirty="0">
              <a:solidFill>
                <a:srgbClr val="0033CC"/>
              </a:solidFill>
              <a:latin typeface="微软雅黑" panose="020B0503020204020204" pitchFamily="34" charset="-122"/>
              <a:ea typeface="微软雅黑" panose="020B0503020204020204" pitchFamily="34" charset="-122"/>
            </a:endParaRPr>
          </a:p>
          <a:p>
            <a:pPr eaLnBrk="1" hangingPunct="1">
              <a:spcBef>
                <a:spcPct val="25000"/>
              </a:spcBef>
            </a:pPr>
            <a:r>
              <a:rPr lang="zh-CN" altLang="en-US" sz="2400" b="1" dirty="0" smtClean="0">
                <a:solidFill>
                  <a:srgbClr val="008000"/>
                </a:solidFill>
                <a:latin typeface="微软雅黑" panose="020B0503020204020204" pitchFamily="34" charset="-122"/>
                <a:ea typeface="微软雅黑" panose="020B0503020204020204" pitchFamily="34" charset="-122"/>
              </a:rPr>
              <a:t>价值</a:t>
            </a:r>
            <a:r>
              <a:rPr lang="zh-CN" altLang="en-US" sz="2400" b="1" dirty="0">
                <a:solidFill>
                  <a:srgbClr val="008000"/>
                </a:solidFill>
                <a:latin typeface="微软雅黑" panose="020B0503020204020204" pitchFamily="34" charset="-122"/>
                <a:ea typeface="微软雅黑" panose="020B0503020204020204" pitchFamily="34" charset="-122"/>
              </a:rPr>
              <a:t>观念一旦形成后，就很难改变。</a:t>
            </a:r>
            <a:endParaRPr lang="zh-CN" altLang="en-US" sz="2400" b="1" dirty="0">
              <a:solidFill>
                <a:srgbClr val="008000"/>
              </a:solidFill>
              <a:latin typeface="微软雅黑" panose="020B0503020204020204" pitchFamily="34" charset="-122"/>
              <a:ea typeface="微软雅黑" panose="020B0503020204020204" pitchFamily="34" charset="-122"/>
            </a:endParaRPr>
          </a:p>
          <a:p>
            <a:pPr eaLnBrk="1" hangingPunct="1">
              <a:spcBef>
                <a:spcPct val="25000"/>
              </a:spcBef>
            </a:pPr>
            <a:r>
              <a:rPr lang="zh-CN" altLang="en-US" sz="2000" b="1" dirty="0">
                <a:solidFill>
                  <a:srgbClr val="002060"/>
                </a:solidFill>
                <a:latin typeface="微软雅黑" panose="020B0503020204020204" pitchFamily="34" charset="-122"/>
                <a:ea typeface="微软雅黑" panose="020B0503020204020204" pitchFamily="34" charset="-122"/>
              </a:rPr>
              <a:t>你能轻易改变自己的价值观念吗？</a:t>
            </a:r>
            <a:r>
              <a:rPr lang="zh-CN" altLang="en-US" sz="2000" b="1" dirty="0">
                <a:solidFill>
                  <a:srgbClr val="008000"/>
                </a:solidFill>
                <a:latin typeface="微软雅黑" panose="020B0503020204020204" pitchFamily="34" charset="-122"/>
                <a:ea typeface="微软雅黑" panose="020B0503020204020204" pitchFamily="34" charset="-122"/>
              </a:rPr>
              <a:t>如果不能改变自己，就不要试图改变别人。</a:t>
            </a:r>
            <a:endParaRPr lang="zh-CN" altLang="en-US" sz="2000" b="1" dirty="0">
              <a:solidFill>
                <a:srgbClr val="008000"/>
              </a:solidFill>
              <a:latin typeface="微软雅黑" panose="020B0503020204020204" pitchFamily="34" charset="-122"/>
              <a:ea typeface="微软雅黑" panose="020B0503020204020204" pitchFamily="34" charset="-122"/>
            </a:endParaRPr>
          </a:p>
          <a:p>
            <a:pPr eaLnBrk="1" hangingPunct="1">
              <a:spcBef>
                <a:spcPct val="25000"/>
              </a:spcBef>
            </a:pPr>
            <a:r>
              <a:rPr lang="zh-CN" altLang="en-US" sz="2000" b="1" dirty="0">
                <a:solidFill>
                  <a:srgbClr val="002060"/>
                </a:solidFill>
                <a:latin typeface="微软雅黑" panose="020B0503020204020204" pitchFamily="34" charset="-122"/>
                <a:ea typeface="微软雅黑" panose="020B0503020204020204" pitchFamily="34" charset="-122"/>
              </a:rPr>
              <a:t>如何看人？</a:t>
            </a:r>
            <a:r>
              <a:rPr lang="zh-CN" altLang="en-US" sz="2000" b="1" i="1" dirty="0">
                <a:solidFill>
                  <a:srgbClr val="002060"/>
                </a:solidFill>
                <a:latin typeface="微软雅黑" panose="020B0503020204020204" pitchFamily="34" charset="-122"/>
                <a:ea typeface="微软雅黑" panose="020B0503020204020204" pitchFamily="34" charset="-122"/>
              </a:rPr>
              <a:t> </a:t>
            </a:r>
            <a:r>
              <a:rPr lang="zh-CN" altLang="en-US" sz="2000" b="1" dirty="0">
                <a:solidFill>
                  <a:srgbClr val="008000"/>
                </a:solidFill>
                <a:latin typeface="微软雅黑" panose="020B0503020204020204" pitchFamily="34" charset="-122"/>
                <a:ea typeface="微软雅黑" panose="020B0503020204020204" pitchFamily="34" charset="-122"/>
              </a:rPr>
              <a:t>价值观念！</a:t>
            </a:r>
            <a:r>
              <a:rPr lang="zh-CN" altLang="en-US" sz="2000" b="1" dirty="0">
                <a:solidFill>
                  <a:srgbClr val="002060"/>
                </a:solidFill>
                <a:latin typeface="微软雅黑" panose="020B0503020204020204" pitchFamily="34" charset="-122"/>
                <a:ea typeface="微软雅黑" panose="020B0503020204020204" pitchFamily="34" charset="-122"/>
              </a:rPr>
              <a:t>如何选择朋友？</a:t>
            </a:r>
            <a:r>
              <a:rPr lang="zh-CN" altLang="en-US" sz="2000" b="1" i="1" dirty="0">
                <a:solidFill>
                  <a:srgbClr val="002060"/>
                </a:solidFill>
                <a:latin typeface="微软雅黑" panose="020B0503020204020204" pitchFamily="34" charset="-122"/>
                <a:ea typeface="微软雅黑" panose="020B0503020204020204" pitchFamily="34" charset="-122"/>
              </a:rPr>
              <a:t> </a:t>
            </a:r>
            <a:r>
              <a:rPr lang="zh-CN" altLang="en-US" sz="2000" b="1" dirty="0">
                <a:solidFill>
                  <a:srgbClr val="008000"/>
                </a:solidFill>
                <a:latin typeface="微软雅黑" panose="020B0503020204020204" pitchFamily="34" charset="-122"/>
                <a:ea typeface="微软雅黑" panose="020B0503020204020204" pitchFamily="34" charset="-122"/>
              </a:rPr>
              <a:t>价值观念！</a:t>
            </a:r>
            <a:r>
              <a:rPr lang="zh-CN" altLang="en-US" sz="2000" dirty="0">
                <a:solidFill>
                  <a:srgbClr val="002060"/>
                </a:solidFill>
                <a:latin typeface="微软雅黑" panose="020B0503020204020204" pitchFamily="34" charset="-122"/>
                <a:ea typeface="微软雅黑" panose="020B0503020204020204" pitchFamily="34" charset="-122"/>
              </a:rPr>
              <a:t>而不是选择性格一致、同乡、听话、吃喝朋友。</a:t>
            </a:r>
            <a:endParaRPr lang="zh-CN" altLang="en-US" sz="2000" dirty="0">
              <a:solidFill>
                <a:srgbClr val="002060"/>
              </a:solidFill>
              <a:latin typeface="微软雅黑" panose="020B0503020204020204" pitchFamily="34" charset="-122"/>
              <a:ea typeface="微软雅黑" panose="020B0503020204020204" pitchFamily="34" charset="-122"/>
            </a:endParaRPr>
          </a:p>
          <a:p>
            <a:pPr eaLnBrk="1" hangingPunct="1">
              <a:spcBef>
                <a:spcPct val="25000"/>
              </a:spcBef>
            </a:pPr>
            <a:r>
              <a:rPr lang="zh-CN" altLang="en-US" sz="2000" b="1" dirty="0">
                <a:solidFill>
                  <a:srgbClr val="002060"/>
                </a:solidFill>
                <a:latin typeface="微软雅黑" panose="020B0503020204020204" pitchFamily="34" charset="-122"/>
                <a:ea typeface="微软雅黑" panose="020B0503020204020204" pitchFamily="34" charset="-122"/>
              </a:rPr>
              <a:t>在社会里能否自动孕育出正确的价值观念？</a:t>
            </a:r>
            <a:r>
              <a:rPr lang="zh-CN" altLang="en-US" sz="2000" b="1" i="1" dirty="0">
                <a:solidFill>
                  <a:srgbClr val="002060"/>
                </a:solidFill>
                <a:latin typeface="微软雅黑" panose="020B0503020204020204" pitchFamily="34" charset="-122"/>
                <a:ea typeface="微软雅黑" panose="020B0503020204020204" pitchFamily="34" charset="-122"/>
              </a:rPr>
              <a:t> </a:t>
            </a:r>
            <a:r>
              <a:rPr lang="zh-CN" altLang="en-US" sz="2000" b="1" dirty="0">
                <a:solidFill>
                  <a:srgbClr val="008000"/>
                </a:solidFill>
                <a:latin typeface="微软雅黑" panose="020B0503020204020204" pitchFamily="34" charset="-122"/>
                <a:ea typeface="微软雅黑" panose="020B0503020204020204" pitchFamily="34" charset="-122"/>
              </a:rPr>
              <a:t>超越自我，超越时代</a:t>
            </a:r>
            <a:r>
              <a:rPr lang="zh-CN" altLang="en-US" sz="2000" b="1" i="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人从哪里来？往哪里去？</a:t>
            </a:r>
            <a:r>
              <a:rPr lang="zh-CN" altLang="en-US" sz="2000" b="1" dirty="0">
                <a:solidFill>
                  <a:srgbClr val="3333CC"/>
                </a:solidFill>
                <a:latin typeface="微软雅黑" panose="020B0503020204020204" pitchFamily="34" charset="-122"/>
                <a:ea typeface="微软雅黑" panose="020B0503020204020204" pitchFamily="34" charset="-122"/>
              </a:rPr>
              <a:t>人工智能，反宗教。</a:t>
            </a:r>
            <a:endParaRPr lang="zh-CN" altLang="en-US" sz="2000" b="1" dirty="0">
              <a:solidFill>
                <a:srgbClr val="3333CC"/>
              </a:solidFill>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afterEffect">
                                  <p:stCondLst>
                                    <p:cond delay="0"/>
                                  </p:stCondLst>
                                  <p:childTnLst>
                                    <p:set>
                                      <p:cBhvr>
                                        <p:cTn id="6" dur="1" fill="hold">
                                          <p:stCondLst>
                                            <p:cond delay="0"/>
                                          </p:stCondLst>
                                        </p:cTn>
                                        <p:tgtEl>
                                          <p:spTgt spid="193538"/>
                                        </p:tgtEl>
                                        <p:attrNameLst>
                                          <p:attrName>style.visibility</p:attrName>
                                        </p:attrNameLst>
                                      </p:cBhvr>
                                      <p:to>
                                        <p:strVal val="visible"/>
                                      </p:to>
                                    </p:set>
                                    <p:anim calcmode="lin" valueType="num">
                                      <p:cBhvr>
                                        <p:cTn id="7" dur="500" fill="hold"/>
                                        <p:tgtEl>
                                          <p:spTgt spid="193538"/>
                                        </p:tgtEl>
                                        <p:attrNameLst>
                                          <p:attrName>ppt_w</p:attrName>
                                        </p:attrNameLst>
                                      </p:cBhvr>
                                      <p:tavLst>
                                        <p:tav tm="0">
                                          <p:val>
                                            <p:fltVal val="0"/>
                                          </p:val>
                                        </p:tav>
                                        <p:tav tm="100000">
                                          <p:val>
                                            <p:strVal val="#ppt_w"/>
                                          </p:val>
                                        </p:tav>
                                      </p:tavLst>
                                    </p:anim>
                                    <p:anim calcmode="lin" valueType="num">
                                      <p:cBhvr>
                                        <p:cTn id="8" dur="500" fill="hold"/>
                                        <p:tgtEl>
                                          <p:spTgt spid="193538"/>
                                        </p:tgtEl>
                                        <p:attrNameLst>
                                          <p:attrName>ppt_h</p:attrName>
                                        </p:attrNameLst>
                                      </p:cBhvr>
                                      <p:tavLst>
                                        <p:tav tm="0">
                                          <p:val>
                                            <p:fltVal val="0"/>
                                          </p:val>
                                        </p:tav>
                                        <p:tav tm="100000">
                                          <p:val>
                                            <p:strVal val="#ppt_h"/>
                                          </p:val>
                                        </p:tav>
                                      </p:tavLst>
                                    </p:anim>
                                    <p:animEffect transition="in" filter="fade">
                                      <p:cBhvr>
                                        <p:cTn id="9" dur="500"/>
                                        <p:tgtEl>
                                          <p:spTgt spid="193538"/>
                                        </p:tgtEl>
                                      </p:cBhvr>
                                    </p:animEffect>
                                  </p:childTnLst>
                                </p:cTn>
                              </p:par>
                            </p:childTnLst>
                          </p:cTn>
                        </p:par>
                        <p:par>
                          <p:cTn id="10" fill="hold">
                            <p:stCondLst>
                              <p:cond delay="500"/>
                            </p:stCondLst>
                            <p:childTnLst>
                              <p:par>
                                <p:cTn id="11" presetID="10" presetClass="entr" presetSubtype="0" fill="hold" grpId="1" nodeType="afterEffect">
                                  <p:stCondLst>
                                    <p:cond delay="0"/>
                                  </p:stCondLst>
                                  <p:childTnLst>
                                    <p:set>
                                      <p:cBhvr>
                                        <p:cTn id="12" dur="1" fill="hold">
                                          <p:stCondLst>
                                            <p:cond delay="0"/>
                                          </p:stCondLst>
                                        </p:cTn>
                                        <p:tgtEl>
                                          <p:spTgt spid="193539">
                                            <p:bg/>
                                          </p:spTgt>
                                        </p:tgtEl>
                                        <p:attrNameLst>
                                          <p:attrName>style.visibility</p:attrName>
                                        </p:attrNameLst>
                                      </p:cBhvr>
                                      <p:to>
                                        <p:strVal val="visible"/>
                                      </p:to>
                                    </p:set>
                                    <p:animEffect transition="in" filter="fade">
                                      <p:cBhvr>
                                        <p:cTn id="13" dur="1000">
                                          <p:stCondLst>
                                            <p:cond delay="0"/>
                                          </p:stCondLst>
                                        </p:cTn>
                                        <p:tgtEl>
                                          <p:spTgt spid="193539">
                                            <p:bg/>
                                          </p:spTgt>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193538"/>
                                        </p:tgtEl>
                                        <p:attrNameLst>
                                          <p:attrName>style.visibility</p:attrName>
                                        </p:attrNameLst>
                                      </p:cBhvr>
                                      <p:to>
                                        <p:strVal val="visible"/>
                                      </p:to>
                                    </p:set>
                                    <p:anim calcmode="lin" valueType="num">
                                      <p:cBhvr>
                                        <p:cTn id="17" dur="500" fill="hold"/>
                                        <p:tgtEl>
                                          <p:spTgt spid="193538"/>
                                        </p:tgtEl>
                                        <p:attrNameLst>
                                          <p:attrName>ppt_w</p:attrName>
                                        </p:attrNameLst>
                                      </p:cBhvr>
                                      <p:tavLst>
                                        <p:tav tm="0">
                                          <p:val>
                                            <p:fltVal val="0"/>
                                          </p:val>
                                        </p:tav>
                                        <p:tav tm="100000">
                                          <p:val>
                                            <p:strVal val="#ppt_w"/>
                                          </p:val>
                                        </p:tav>
                                      </p:tavLst>
                                    </p:anim>
                                    <p:anim calcmode="lin" valueType="num">
                                      <p:cBhvr>
                                        <p:cTn id="18" dur="500" fill="hold"/>
                                        <p:tgtEl>
                                          <p:spTgt spid="193538"/>
                                        </p:tgtEl>
                                        <p:attrNameLst>
                                          <p:attrName>ppt_h</p:attrName>
                                        </p:attrNameLst>
                                      </p:cBhvr>
                                      <p:tavLst>
                                        <p:tav tm="0">
                                          <p:val>
                                            <p:fltVal val="0"/>
                                          </p:val>
                                        </p:tav>
                                        <p:tav tm="100000">
                                          <p:val>
                                            <p:strVal val="#ppt_h"/>
                                          </p:val>
                                        </p:tav>
                                      </p:tavLst>
                                    </p:anim>
                                    <p:animEffect transition="in" filter="fade">
                                      <p:cBhvr>
                                        <p:cTn id="19" dur="500"/>
                                        <p:tgtEl>
                                          <p:spTgt spid="19353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93539">
                                            <p:bg/>
                                          </p:spTgt>
                                        </p:tgtEl>
                                        <p:attrNameLst>
                                          <p:attrName>style.visibility</p:attrName>
                                        </p:attrNameLst>
                                      </p:cBhvr>
                                      <p:to>
                                        <p:strVal val="visible"/>
                                      </p:to>
                                    </p:set>
                                    <p:animEffect transition="in" filter="fade">
                                      <p:cBhvr>
                                        <p:cTn id="23" dur="1000">
                                          <p:stCondLst>
                                            <p:cond delay="0"/>
                                          </p:stCondLst>
                                        </p:cTn>
                                        <p:tgtEl>
                                          <p:spTgt spid="193539">
                                            <p:bg/>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93539">
                                            <p:txEl>
                                              <p:pRg st="0" end="0"/>
                                            </p:txEl>
                                          </p:spTgt>
                                        </p:tgtEl>
                                        <p:attrNameLst>
                                          <p:attrName>style.visibility</p:attrName>
                                        </p:attrNameLst>
                                      </p:cBhvr>
                                      <p:to>
                                        <p:strVal val="visible"/>
                                      </p:to>
                                    </p:set>
                                    <p:animEffect transition="in" filter="fade">
                                      <p:cBhvr>
                                        <p:cTn id="28" dur="1000">
                                          <p:stCondLst>
                                            <p:cond delay="0"/>
                                          </p:stCondLst>
                                        </p:cTn>
                                        <p:tgtEl>
                                          <p:spTgt spid="193539">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93539">
                                            <p:txEl>
                                              <p:pRg st="1" end="1"/>
                                            </p:txEl>
                                          </p:spTgt>
                                        </p:tgtEl>
                                        <p:attrNameLst>
                                          <p:attrName>style.visibility</p:attrName>
                                        </p:attrNameLst>
                                      </p:cBhvr>
                                      <p:to>
                                        <p:strVal val="visible"/>
                                      </p:to>
                                    </p:set>
                                    <p:animEffect transition="in" filter="fade">
                                      <p:cBhvr>
                                        <p:cTn id="33" dur="1000">
                                          <p:stCondLst>
                                            <p:cond delay="0"/>
                                          </p:stCondLst>
                                        </p:cTn>
                                        <p:tgtEl>
                                          <p:spTgt spid="193539">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93539">
                                            <p:txEl>
                                              <p:pRg st="2" end="2"/>
                                            </p:txEl>
                                          </p:spTgt>
                                        </p:tgtEl>
                                        <p:attrNameLst>
                                          <p:attrName>style.visibility</p:attrName>
                                        </p:attrNameLst>
                                      </p:cBhvr>
                                      <p:to>
                                        <p:strVal val="visible"/>
                                      </p:to>
                                    </p:set>
                                    <p:animEffect transition="in" filter="fade">
                                      <p:cBhvr>
                                        <p:cTn id="38" dur="1000">
                                          <p:stCondLst>
                                            <p:cond delay="0"/>
                                          </p:stCondLst>
                                        </p:cTn>
                                        <p:tgtEl>
                                          <p:spTgt spid="193539">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3539">
                                            <p:txEl>
                                              <p:pRg st="3" end="3"/>
                                            </p:txEl>
                                          </p:spTgt>
                                        </p:tgtEl>
                                        <p:attrNameLst>
                                          <p:attrName>style.visibility</p:attrName>
                                        </p:attrNameLst>
                                      </p:cBhvr>
                                      <p:to>
                                        <p:strVal val="visible"/>
                                      </p:to>
                                    </p:set>
                                    <p:animEffect transition="in" filter="fade">
                                      <p:cBhvr>
                                        <p:cTn id="43" dur="1000">
                                          <p:stCondLst>
                                            <p:cond delay="0"/>
                                          </p:stCondLst>
                                        </p:cTn>
                                        <p:tgtEl>
                                          <p:spTgt spid="193539">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3539">
                                            <p:txEl>
                                              <p:pRg st="4" end="4"/>
                                            </p:txEl>
                                          </p:spTgt>
                                        </p:tgtEl>
                                        <p:attrNameLst>
                                          <p:attrName>style.visibility</p:attrName>
                                        </p:attrNameLst>
                                      </p:cBhvr>
                                      <p:to>
                                        <p:strVal val="visible"/>
                                      </p:to>
                                    </p:set>
                                    <p:animEffect transition="in" filter="fade">
                                      <p:cBhvr>
                                        <p:cTn id="48" dur="1000">
                                          <p:stCondLst>
                                            <p:cond delay="0"/>
                                          </p:stCondLst>
                                        </p:cTn>
                                        <p:tgtEl>
                                          <p:spTgt spid="193539">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93539">
                                            <p:txEl>
                                              <p:pRg st="5" end="5"/>
                                            </p:txEl>
                                          </p:spTgt>
                                        </p:tgtEl>
                                        <p:attrNameLst>
                                          <p:attrName>style.visibility</p:attrName>
                                        </p:attrNameLst>
                                      </p:cBhvr>
                                      <p:to>
                                        <p:strVal val="visible"/>
                                      </p:to>
                                    </p:set>
                                    <p:animEffect transition="in" filter="fade">
                                      <p:cBhvr>
                                        <p:cTn id="53" dur="1000">
                                          <p:stCondLst>
                                            <p:cond delay="0"/>
                                          </p:stCondLst>
                                        </p:cTn>
                                        <p:tgtEl>
                                          <p:spTgt spid="193539">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3539">
                                            <p:txEl>
                                              <p:pRg st="6" end="6"/>
                                            </p:txEl>
                                          </p:spTgt>
                                        </p:tgtEl>
                                        <p:attrNameLst>
                                          <p:attrName>style.visibility</p:attrName>
                                        </p:attrNameLst>
                                      </p:cBhvr>
                                      <p:to>
                                        <p:strVal val="visible"/>
                                      </p:to>
                                    </p:set>
                                    <p:animEffect transition="in" filter="fade">
                                      <p:cBhvr>
                                        <p:cTn id="58" dur="1000">
                                          <p:stCondLst>
                                            <p:cond delay="0"/>
                                          </p:stCondLst>
                                        </p:cTn>
                                        <p:tgtEl>
                                          <p:spTgt spid="193539">
                                            <p:txEl>
                                              <p:pRg st="6" end="6"/>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93539">
                                            <p:txEl>
                                              <p:pRg st="7" end="7"/>
                                            </p:txEl>
                                          </p:spTgt>
                                        </p:tgtEl>
                                        <p:attrNameLst>
                                          <p:attrName>style.visibility</p:attrName>
                                        </p:attrNameLst>
                                      </p:cBhvr>
                                      <p:to>
                                        <p:strVal val="visible"/>
                                      </p:to>
                                    </p:set>
                                    <p:animEffect transition="in" filter="fade">
                                      <p:cBhvr>
                                        <p:cTn id="63" dur="1000">
                                          <p:stCondLst>
                                            <p:cond delay="0"/>
                                          </p:stCondLst>
                                        </p:cTn>
                                        <p:tgtEl>
                                          <p:spTgt spid="1935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8" grpId="0" bldLvl="0" animBg="1"/>
      <p:bldP spid="193538" grpId="1" bldLvl="0" animBg="1"/>
      <p:bldP spid="193539" grpId="0" animBg="1" uiExpand="1" build="p"/>
      <p:bldP spid="193539" grpId="1" animBg="1" build="p"/>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9"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45060" name="Rectangle 3"/>
          <p:cNvSpPr>
            <a:spLocks noGrp="1"/>
          </p:cNvSpPr>
          <p:nvPr>
            <p:ph idx="1"/>
          </p:nvPr>
        </p:nvSpPr>
        <p:spPr>
          <a:xfrm>
            <a:off x="323850" y="1701165"/>
            <a:ext cx="8351838" cy="4321175"/>
          </a:xfrm>
        </p:spPr>
        <p:txBody>
          <a:bodyPr vert="horz" wrap="square" lIns="91440" tIns="45720" rIns="91440" bIns="45720" anchor="t"/>
          <a:lstStyle/>
          <a:p>
            <a:pPr algn="just" eaLnBrk="1" hangingPunct="1">
              <a:lnSpc>
                <a:spcPct val="120000"/>
              </a:lnSpc>
              <a:spcBef>
                <a:spcPct val="35000"/>
              </a:spcBef>
            </a:pPr>
            <a:r>
              <a:rPr lang="en-US" altLang="zh-CN" sz="3600" b="1" dirty="0">
                <a:solidFill>
                  <a:srgbClr val="3333CC"/>
                </a:solidFill>
                <a:latin typeface="微软雅黑" panose="020B0503020204020204" pitchFamily="34" charset="-122"/>
                <a:ea typeface="微软雅黑" panose="020B0503020204020204" pitchFamily="34" charset="-122"/>
              </a:rPr>
              <a:t>19</a:t>
            </a:r>
            <a:r>
              <a:rPr lang="zh-CN" altLang="en-US" sz="3600" b="1" dirty="0">
                <a:solidFill>
                  <a:srgbClr val="3333CC"/>
                </a:solidFill>
                <a:latin typeface="微软雅黑" panose="020B0503020204020204" pitchFamily="34" charset="-122"/>
                <a:ea typeface="微软雅黑" panose="020B0503020204020204" pitchFamily="34" charset="-122"/>
              </a:rPr>
              <a:t>世纪末，在社会宗教敌对基础上，又出现了新的社会冲突</a:t>
            </a:r>
            <a:r>
              <a:rPr lang="en-US" altLang="zh-CN" sz="3600" dirty="0">
                <a:solidFill>
                  <a:srgbClr val="3333CC"/>
                </a:solidFill>
                <a:latin typeface="微软雅黑" panose="020B0503020204020204" pitchFamily="34" charset="-122"/>
                <a:ea typeface="微软雅黑" panose="020B0503020204020204" pitchFamily="34" charset="-122"/>
              </a:rPr>
              <a:t>——</a:t>
            </a:r>
            <a:r>
              <a:rPr lang="zh-CN" altLang="en-US" sz="3600" b="1" dirty="0">
                <a:solidFill>
                  <a:srgbClr val="3333CC"/>
                </a:solidFill>
                <a:latin typeface="微软雅黑" panose="020B0503020204020204" pitchFamily="34" charset="-122"/>
                <a:ea typeface="微软雅黑" panose="020B0503020204020204" pitchFamily="34" charset="-122"/>
              </a:rPr>
              <a:t>第一次工业革命后期，西方工业经济发展和城市化带来的许多社会弊病，激发了劳资冲突，引发了大众健康、犯罪率上升、城市贫困人数增加等社会问题。</a:t>
            </a:r>
            <a:endParaRPr lang="en-US" altLang="zh-CN" sz="3600" b="1" dirty="0">
              <a:solidFill>
                <a:srgbClr val="3333CC"/>
              </a:solidFill>
              <a:latin typeface="微软雅黑" panose="020B0503020204020204" pitchFamily="34" charset="-122"/>
              <a:ea typeface="微软雅黑" panose="020B0503020204020204" pitchFamily="34" charset="-122"/>
            </a:endParaRPr>
          </a:p>
          <a:p>
            <a:pPr eaLnBrk="1" hangingPunct="1">
              <a:spcBef>
                <a:spcPct val="35000"/>
              </a:spcBef>
            </a:pPr>
            <a:endParaRPr lang="zh-CN" altLang="en-US" sz="2800" b="1" dirty="0"/>
          </a:p>
        </p:txBody>
      </p:sp>
      <p:sp>
        <p:nvSpPr>
          <p:cNvPr id="45061" name="Rectangle 4"/>
          <p:cNvSpPr/>
          <p:nvPr/>
        </p:nvSpPr>
        <p:spPr>
          <a:xfrm>
            <a:off x="2099945" y="332740"/>
            <a:ext cx="6317615" cy="1167130"/>
          </a:xfrm>
          <a:prstGeom prst="rect">
            <a:avLst/>
          </a:prstGeom>
          <a:gradFill rotWithShape="1">
            <a:gsLst>
              <a:gs pos="0">
                <a:srgbClr val="FFFF99"/>
              </a:gs>
              <a:gs pos="100000">
                <a:srgbClr val="CCFF33"/>
              </a:gs>
            </a:gsLst>
            <a:lin ang="0" scaled="1"/>
            <a:tileRect/>
          </a:gradFill>
          <a:ln w="9525">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lnSpc>
                <a:spcPct val="120000"/>
              </a:lnSpc>
              <a:spcBef>
                <a:spcPct val="0"/>
              </a:spcBef>
              <a:buClrTx/>
              <a:buSzTx/>
              <a:buFontTx/>
              <a:buNone/>
            </a:pPr>
            <a:r>
              <a:rPr lang="zh-CN" altLang="en-US" sz="4200" i="1" dirty="0">
                <a:solidFill>
                  <a:schemeClr val="tx2"/>
                </a:solidFill>
                <a:latin typeface="Garamond" panose="02020404030301010803" pitchFamily="18" charset="0"/>
                <a:ea typeface="黑体" panose="02010609060101010101" pitchFamily="49" charset="-122"/>
              </a:rPr>
              <a:t>   </a:t>
            </a:r>
            <a:r>
              <a:rPr lang="zh-CN" altLang="en-US" sz="4800" b="1" i="1" dirty="0">
                <a:solidFill>
                  <a:schemeClr val="tx2"/>
                </a:solidFill>
                <a:latin typeface="微软雅黑" panose="020B0503020204020204" pitchFamily="34" charset="-122"/>
                <a:ea typeface="微软雅黑" panose="020B0503020204020204" pitchFamily="34" charset="-122"/>
              </a:rPr>
              <a:t>美国社会的文化冲突 </a:t>
            </a:r>
            <a:endParaRPr lang="zh-CN" altLang="en-US" sz="4800" b="1" i="1" dirty="0">
              <a:solidFill>
                <a:schemeClr val="tx2"/>
              </a:solidFill>
              <a:latin typeface="微软雅黑" panose="020B0503020204020204" pitchFamily="34" charset="-122"/>
              <a:ea typeface="微软雅黑" panose="020B0503020204020204" pitchFamily="34" charset="-122"/>
            </a:endParaRPr>
          </a:p>
        </p:txBody>
      </p:sp>
      <p:pic>
        <p:nvPicPr>
          <p:cNvPr id="45062" name="Picture 6" descr="C:\Program Files (x86)\Microsoft Office\MEDIA\CAGCAT10\j0199549.wmf"/>
          <p:cNvPicPr>
            <a:picLocks noChangeAspect="1"/>
          </p:cNvPicPr>
          <p:nvPr/>
        </p:nvPicPr>
        <p:blipFill>
          <a:blip r:embed="rId1"/>
          <a:stretch>
            <a:fillRect/>
          </a:stretch>
        </p:blipFill>
        <p:spPr>
          <a:xfrm>
            <a:off x="562610" y="390843"/>
            <a:ext cx="977900" cy="1050925"/>
          </a:xfrm>
          <a:prstGeom prst="rect">
            <a:avLst/>
          </a:prstGeom>
          <a:noFill/>
          <a:ln w="9525">
            <a:noFill/>
          </a:ln>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060">
                                            <p:bg/>
                                          </p:spTgt>
                                        </p:tgtEl>
                                        <p:attrNameLst>
                                          <p:attrName>style.visibility</p:attrName>
                                        </p:attrNameLst>
                                      </p:cBhvr>
                                      <p:to>
                                        <p:strVal val="visible"/>
                                      </p:to>
                                    </p:set>
                                    <p:animEffect transition="in" filter="fade">
                                      <p:cBhvr>
                                        <p:cTn id="7" dur="1000">
                                          <p:stCondLst>
                                            <p:cond delay="0"/>
                                          </p:stCondLst>
                                        </p:cTn>
                                        <p:tgtEl>
                                          <p:spTgt spid="45060">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5060">
                                            <p:bg/>
                                          </p:spTgt>
                                        </p:tgtEl>
                                        <p:attrNameLst>
                                          <p:attrName>style.visibility</p:attrName>
                                        </p:attrNameLst>
                                      </p:cBhvr>
                                      <p:to>
                                        <p:strVal val="visible"/>
                                      </p:to>
                                    </p:set>
                                    <p:animEffect transition="in" filter="fade">
                                      <p:cBhvr>
                                        <p:cTn id="11" dur="1000">
                                          <p:stCondLst>
                                            <p:cond delay="0"/>
                                          </p:stCondLst>
                                        </p:cTn>
                                        <p:tgtEl>
                                          <p:spTgt spid="45060">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0" grpId="0" build="p"/>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3"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160770" name="Rectangle 2"/>
          <p:cNvSpPr>
            <a:spLocks noGrp="1"/>
          </p:cNvSpPr>
          <p:nvPr>
            <p:ph type="title"/>
          </p:nvPr>
        </p:nvSpPr>
        <p:spPr>
          <a:xfrm>
            <a:off x="1857375" y="288925"/>
            <a:ext cx="6715125" cy="1411288"/>
          </a:xfrm>
          <a:gradFill rotWithShape="1">
            <a:gsLst>
              <a:gs pos="0">
                <a:srgbClr val="FFFF99">
                  <a:alpha val="100000"/>
                </a:srgbClr>
              </a:gs>
              <a:gs pos="100000">
                <a:srgbClr val="00FF00">
                  <a:alpha val="100000"/>
                </a:srgbClr>
              </a:gs>
            </a:gsLst>
            <a:lin ang="0" scaled="1"/>
            <a:tileRect/>
          </a:gradFill>
        </p:spPr>
        <p:txBody>
          <a:bodyPr vert="horz" wrap="square" lIns="91440" tIns="45720" rIns="91440" bIns="45720" anchor="t"/>
          <a:lstStyle/>
          <a:p>
            <a:pPr eaLnBrk="1" hangingPunct="1">
              <a:lnSpc>
                <a:spcPct val="130000"/>
              </a:lnSpc>
              <a:spcBef>
                <a:spcPts val="1200"/>
              </a:spcBef>
            </a:pPr>
            <a:r>
              <a:rPr lang="zh-CN" altLang="en-US" sz="4000" b="1" i="1" dirty="0">
                <a:latin typeface="微软雅黑" panose="020B0503020204020204" pitchFamily="34" charset="-122"/>
                <a:ea typeface="微软雅黑" panose="020B0503020204020204" pitchFamily="34" charset="-122"/>
              </a:rPr>
              <a:t>美国社会的文化冲突</a:t>
            </a:r>
            <a:br>
              <a:rPr lang="zh-CN" altLang="en-US" b="1" dirty="0">
                <a:latin typeface="微软雅黑" panose="020B0503020204020204" pitchFamily="34" charset="-122"/>
                <a:ea typeface="微软雅黑" panose="020B0503020204020204" pitchFamily="34" charset="-122"/>
              </a:rPr>
            </a:br>
            <a:r>
              <a:rPr lang="zh-CN" altLang="en-US" sz="2900" b="1" dirty="0">
                <a:latin typeface="微软雅黑" panose="020B0503020204020204" pitchFamily="34" charset="-122"/>
                <a:ea typeface="微软雅黑" panose="020B0503020204020204" pitchFamily="34" charset="-122"/>
              </a:rPr>
              <a:t>                 </a:t>
            </a:r>
            <a:r>
              <a:rPr lang="en-US" altLang="zh-CN" sz="2900" b="1" dirty="0">
                <a:solidFill>
                  <a:srgbClr val="3333CC"/>
                </a:solidFill>
                <a:latin typeface="微软雅黑" panose="020B0503020204020204" pitchFamily="34" charset="-122"/>
                <a:ea typeface="微软雅黑" panose="020B0503020204020204" pitchFamily="34" charset="-122"/>
              </a:rPr>
              <a:t>——</a:t>
            </a:r>
            <a:r>
              <a:rPr lang="zh-CN" altLang="en-US" sz="2900" b="1" dirty="0">
                <a:solidFill>
                  <a:srgbClr val="3333CC"/>
                </a:solidFill>
                <a:latin typeface="微软雅黑" panose="020B0503020204020204" pitchFamily="34" charset="-122"/>
                <a:ea typeface="微软雅黑" panose="020B0503020204020204" pitchFamily="34" charset="-122"/>
              </a:rPr>
              <a:t>工业化时期的冲突方式</a:t>
            </a:r>
            <a:endParaRPr lang="zh-CN" altLang="en-US" b="1" dirty="0">
              <a:solidFill>
                <a:srgbClr val="3333CC"/>
              </a:solidFill>
              <a:latin typeface="微软雅黑" panose="020B0503020204020204" pitchFamily="34" charset="-122"/>
              <a:ea typeface="微软雅黑" panose="020B0503020204020204" pitchFamily="34" charset="-122"/>
            </a:endParaRPr>
          </a:p>
        </p:txBody>
      </p:sp>
      <p:sp>
        <p:nvSpPr>
          <p:cNvPr id="160771" name="Rectangle 3"/>
          <p:cNvSpPr>
            <a:spLocks noGrp="1"/>
          </p:cNvSpPr>
          <p:nvPr>
            <p:ph idx="1"/>
          </p:nvPr>
        </p:nvSpPr>
        <p:spPr>
          <a:xfrm>
            <a:off x="611188" y="1844675"/>
            <a:ext cx="7999412" cy="4321175"/>
          </a:xfrm>
        </p:spPr>
        <p:txBody>
          <a:bodyPr vert="horz" wrap="square" lIns="91440" tIns="45720" rIns="91440" bIns="45720" anchor="t"/>
          <a:lstStyle/>
          <a:p>
            <a:pPr algn="just" eaLnBrk="1" hangingPunct="1">
              <a:spcBef>
                <a:spcPct val="45000"/>
              </a:spcBef>
            </a:pPr>
            <a:r>
              <a:rPr lang="zh-CN" altLang="en-US" sz="2800" b="1" dirty="0">
                <a:solidFill>
                  <a:srgbClr val="0000FF"/>
                </a:solidFill>
                <a:latin typeface="微软雅黑" panose="020B0503020204020204" pitchFamily="34" charset="-122"/>
                <a:ea typeface="微软雅黑" panose="020B0503020204020204" pitchFamily="34" charset="-122"/>
              </a:rPr>
              <a:t>新教</a:t>
            </a:r>
            <a:r>
              <a:rPr lang="en-US" altLang="zh-CN" sz="2800" b="1" dirty="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福音派</a:t>
            </a:r>
            <a:r>
              <a:rPr lang="zh-CN" altLang="en-US" sz="2800" b="1" dirty="0">
                <a:latin typeface="微软雅黑" panose="020B0503020204020204" pitchFamily="34" charset="-122"/>
                <a:ea typeface="微软雅黑" panose="020B0503020204020204" pitchFamily="34" charset="-122"/>
              </a:rPr>
              <a:t>主张接受社会学中结构主义的解释，认为美国面临的新问题是由于经济体制的残酷造成的，解决的办法是纠正社会体制中的缺陷，在大众生活中灌注基督的社群博爱主义。</a:t>
            </a:r>
            <a:endParaRPr lang="zh-CN" altLang="en-US" sz="2800" b="1" dirty="0">
              <a:latin typeface="微软雅黑" panose="020B0503020204020204" pitchFamily="34" charset="-122"/>
              <a:ea typeface="微软雅黑" panose="020B0503020204020204" pitchFamily="34" charset="-122"/>
            </a:endParaRPr>
          </a:p>
          <a:p>
            <a:pPr algn="just" eaLnBrk="1" hangingPunct="1">
              <a:spcBef>
                <a:spcPct val="45000"/>
              </a:spcBef>
            </a:pPr>
            <a:r>
              <a:rPr lang="zh-CN" altLang="en-US" sz="2800" b="1" dirty="0">
                <a:solidFill>
                  <a:srgbClr val="0000FF"/>
                </a:solidFill>
                <a:latin typeface="微软雅黑" panose="020B0503020204020204" pitchFamily="34" charset="-122"/>
                <a:ea typeface="微软雅黑" panose="020B0503020204020204" pitchFamily="34" charset="-122"/>
              </a:rPr>
              <a:t>新教</a:t>
            </a:r>
            <a:r>
              <a:rPr lang="zh-CN" altLang="en-US" sz="2800" b="1" dirty="0">
                <a:latin typeface="微软雅黑" panose="020B0503020204020204" pitchFamily="34" charset="-122"/>
                <a:ea typeface="微软雅黑" panose="020B0503020204020204" pitchFamily="34" charset="-122"/>
              </a:rPr>
              <a:t>和</a:t>
            </a:r>
            <a:r>
              <a:rPr lang="zh-CN" altLang="en-US" sz="2800" b="1" dirty="0">
                <a:solidFill>
                  <a:srgbClr val="0000FF"/>
                </a:solidFill>
                <a:latin typeface="微软雅黑" panose="020B0503020204020204" pitchFamily="34" charset="-122"/>
                <a:ea typeface="微软雅黑" panose="020B0503020204020204" pitchFamily="34" charset="-122"/>
              </a:rPr>
              <a:t>天主教</a:t>
            </a:r>
            <a:r>
              <a:rPr lang="zh-CN" altLang="en-US" sz="2800" b="1" dirty="0">
                <a:solidFill>
                  <a:schemeClr val="tx2"/>
                </a:solidFill>
                <a:latin typeface="微软雅黑" panose="020B0503020204020204" pitchFamily="34" charset="-122"/>
                <a:ea typeface="微软雅黑" panose="020B0503020204020204" pitchFamily="34" charset="-122"/>
              </a:rPr>
              <a:t>的一些教会</a:t>
            </a:r>
            <a:r>
              <a:rPr lang="zh-CN" altLang="en-US" sz="2800" b="1" dirty="0">
                <a:latin typeface="微软雅黑" panose="020B0503020204020204" pitchFamily="34" charset="-122"/>
                <a:ea typeface="微软雅黑" panose="020B0503020204020204" pitchFamily="34" charset="-122"/>
              </a:rPr>
              <a:t>表示要让神学与现代科学新发现（如达尔文的生物进化论）进行调和。</a:t>
            </a:r>
            <a:endParaRPr lang="zh-CN" altLang="en-US" sz="2800" b="1" dirty="0">
              <a:solidFill>
                <a:schemeClr val="folHlink"/>
              </a:solidFill>
              <a:latin typeface="微软雅黑" panose="020B0503020204020204" pitchFamily="34" charset="-122"/>
              <a:ea typeface="微软雅黑" panose="020B0503020204020204" pitchFamily="34" charset="-122"/>
            </a:endParaRPr>
          </a:p>
          <a:p>
            <a:pPr algn="just" eaLnBrk="1" hangingPunct="1">
              <a:spcBef>
                <a:spcPct val="45000"/>
              </a:spcBef>
            </a:pPr>
            <a:r>
              <a:rPr lang="zh-CN" altLang="en-US" sz="2800" b="1" dirty="0">
                <a:latin typeface="微软雅黑" panose="020B0503020204020204" pitchFamily="34" charset="-122"/>
                <a:ea typeface="微软雅黑" panose="020B0503020204020204" pitchFamily="34" charset="-122"/>
              </a:rPr>
              <a:t>这些宗教派别被称为</a:t>
            </a:r>
            <a:r>
              <a:rPr lang="zh-CN" altLang="en-US" sz="2800" b="1" dirty="0">
                <a:solidFill>
                  <a:srgbClr val="0000FF"/>
                </a:solidFill>
                <a:latin typeface="微软雅黑" panose="020B0503020204020204" pitchFamily="34" charset="-122"/>
                <a:ea typeface="微软雅黑" panose="020B0503020204020204" pitchFamily="34" charset="-122"/>
              </a:rPr>
              <a:t>进步派</a:t>
            </a:r>
            <a:r>
              <a:rPr lang="zh-CN" altLang="en-US" sz="2800" b="1" dirty="0">
                <a:latin typeface="微软雅黑" panose="020B0503020204020204" pitchFamily="34" charset="-122"/>
                <a:ea typeface="微软雅黑" panose="020B0503020204020204" pitchFamily="34" charset="-122"/>
              </a:rPr>
              <a:t>，他们反对传统派对美国建国的解释，说</a:t>
            </a:r>
            <a:r>
              <a:rPr lang="zh-CN" altLang="en-US" sz="2800" b="1" dirty="0">
                <a:solidFill>
                  <a:srgbClr val="0000FF"/>
                </a:solidFill>
                <a:latin typeface="微软雅黑" panose="020B0503020204020204" pitchFamily="34" charset="-122"/>
                <a:ea typeface="微软雅黑" panose="020B0503020204020204" pitchFamily="34" charset="-122"/>
              </a:rPr>
              <a:t>“上帝爱世界</a:t>
            </a:r>
            <a:r>
              <a:rPr lang="en-US" altLang="zh-CN" sz="2800" b="1" dirty="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不只是爱美国”</a:t>
            </a:r>
            <a:endParaRPr lang="zh-CN" altLang="en-US" sz="2400" dirty="0">
              <a:solidFill>
                <a:srgbClr val="0000FF"/>
              </a:solidFill>
              <a:latin typeface="微软雅黑" panose="020B0503020204020204" pitchFamily="34" charset="-122"/>
              <a:ea typeface="微软雅黑" panose="020B0503020204020204" pitchFamily="34" charset="-122"/>
            </a:endParaRPr>
          </a:p>
        </p:txBody>
      </p:sp>
      <p:pic>
        <p:nvPicPr>
          <p:cNvPr id="46086" name="Picture 6" descr="C:\Program Files (x86)\Microsoft Office\MEDIA\CAGCAT10\j0199755.wmf"/>
          <p:cNvPicPr>
            <a:picLocks noChangeAspect="1"/>
          </p:cNvPicPr>
          <p:nvPr/>
        </p:nvPicPr>
        <p:blipFill>
          <a:blip r:embed="rId1"/>
          <a:stretch>
            <a:fillRect/>
          </a:stretch>
        </p:blipFill>
        <p:spPr>
          <a:xfrm>
            <a:off x="539750" y="390525"/>
            <a:ext cx="1071563" cy="1093788"/>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withEffect">
                                  <p:stCondLst>
                                    <p:cond delay="0"/>
                                  </p:stCondLst>
                                  <p:childTnLst>
                                    <p:set>
                                      <p:cBhvr>
                                        <p:cTn id="6" dur="1" fill="hold">
                                          <p:stCondLst>
                                            <p:cond delay="0"/>
                                          </p:stCondLst>
                                        </p:cTn>
                                        <p:tgtEl>
                                          <p:spTgt spid="160770"/>
                                        </p:tgtEl>
                                        <p:attrNameLst>
                                          <p:attrName>style.visibility</p:attrName>
                                        </p:attrNameLst>
                                      </p:cBhvr>
                                      <p:to>
                                        <p:strVal val="visible"/>
                                      </p:to>
                                    </p:set>
                                    <p:anim calcmode="lin" valueType="num">
                                      <p:cBhvr>
                                        <p:cTn id="7" dur="500" fill="hold"/>
                                        <p:tgtEl>
                                          <p:spTgt spid="160770"/>
                                        </p:tgtEl>
                                        <p:attrNameLst>
                                          <p:attrName>ppt_w</p:attrName>
                                        </p:attrNameLst>
                                      </p:cBhvr>
                                      <p:tavLst>
                                        <p:tav tm="0">
                                          <p:val>
                                            <p:fltVal val="0"/>
                                          </p:val>
                                        </p:tav>
                                        <p:tav tm="100000">
                                          <p:val>
                                            <p:strVal val="#ppt_w"/>
                                          </p:val>
                                        </p:tav>
                                      </p:tavLst>
                                    </p:anim>
                                    <p:anim calcmode="lin" valueType="num">
                                      <p:cBhvr>
                                        <p:cTn id="8" dur="500" fill="hold"/>
                                        <p:tgtEl>
                                          <p:spTgt spid="160770"/>
                                        </p:tgtEl>
                                        <p:attrNameLst>
                                          <p:attrName>ppt_h</p:attrName>
                                        </p:attrNameLst>
                                      </p:cBhvr>
                                      <p:tavLst>
                                        <p:tav tm="0">
                                          <p:val>
                                            <p:fltVal val="0"/>
                                          </p:val>
                                        </p:tav>
                                        <p:tav tm="100000">
                                          <p:val>
                                            <p:strVal val="#ppt_h"/>
                                          </p:val>
                                        </p:tav>
                                      </p:tavLst>
                                    </p:anim>
                                    <p:animEffect transition="in" filter="fade">
                                      <p:cBhvr>
                                        <p:cTn id="9" dur="500"/>
                                        <p:tgtEl>
                                          <p:spTgt spid="160770"/>
                                        </p:tgtEl>
                                      </p:cBhvr>
                                    </p:animEffect>
                                  </p:childTnLst>
                                </p:cTn>
                              </p:par>
                            </p:childTnLst>
                          </p:cTn>
                        </p:par>
                        <p:par>
                          <p:cTn id="10" fill="hold">
                            <p:stCondLst>
                              <p:cond delay="500"/>
                            </p:stCondLst>
                            <p:childTnLst>
                              <p:par>
                                <p:cTn id="11" presetID="10" presetClass="entr" presetSubtype="0" fill="hold" grpId="1" nodeType="afterEffect">
                                  <p:stCondLst>
                                    <p:cond delay="0"/>
                                  </p:stCondLst>
                                  <p:childTnLst>
                                    <p:set>
                                      <p:cBhvr>
                                        <p:cTn id="12" dur="1" fill="hold">
                                          <p:stCondLst>
                                            <p:cond delay="0"/>
                                          </p:stCondLst>
                                        </p:cTn>
                                        <p:tgtEl>
                                          <p:spTgt spid="160771">
                                            <p:bg/>
                                          </p:spTgt>
                                        </p:tgtEl>
                                        <p:attrNameLst>
                                          <p:attrName>style.visibility</p:attrName>
                                        </p:attrNameLst>
                                      </p:cBhvr>
                                      <p:to>
                                        <p:strVal val="visible"/>
                                      </p:to>
                                    </p:set>
                                    <p:animEffect transition="in" filter="fade">
                                      <p:cBhvr>
                                        <p:cTn id="13" dur="1000">
                                          <p:stCondLst>
                                            <p:cond delay="0"/>
                                          </p:stCondLst>
                                        </p:cTn>
                                        <p:tgtEl>
                                          <p:spTgt spid="160771">
                                            <p:bg/>
                                          </p:spTgt>
                                        </p:tgtEl>
                                      </p:cBhvr>
                                    </p:animEffect>
                                  </p:childTnLst>
                                </p:cTn>
                              </p:par>
                            </p:childTnLst>
                          </p:cTn>
                        </p:par>
                        <p:par>
                          <p:cTn id="14" fill="hold">
                            <p:stCondLst>
                              <p:cond delay="1500"/>
                            </p:stCondLst>
                            <p:childTnLst>
                              <p:par>
                                <p:cTn id="15" presetID="10" presetClass="entr" presetSubtype="0" fill="hold" grpId="1" nodeType="afterEffect">
                                  <p:stCondLst>
                                    <p:cond delay="0"/>
                                  </p:stCondLst>
                                  <p:childTnLst>
                                    <p:set>
                                      <p:cBhvr>
                                        <p:cTn id="16" dur="1" fill="hold">
                                          <p:stCondLst>
                                            <p:cond delay="0"/>
                                          </p:stCondLst>
                                        </p:cTn>
                                        <p:tgtEl>
                                          <p:spTgt spid="160771">
                                            <p:bg/>
                                          </p:spTgt>
                                        </p:tgtEl>
                                        <p:attrNameLst>
                                          <p:attrName>style.visibility</p:attrName>
                                        </p:attrNameLst>
                                      </p:cBhvr>
                                      <p:to>
                                        <p:strVal val="visible"/>
                                      </p:to>
                                    </p:set>
                                    <p:animEffect transition="in" filter="fade">
                                      <p:cBhvr>
                                        <p:cTn id="17" dur="1000">
                                          <p:stCondLst>
                                            <p:cond delay="0"/>
                                          </p:stCondLst>
                                        </p:cTn>
                                        <p:tgtEl>
                                          <p:spTgt spid="160771">
                                            <p:bg/>
                                          </p:spTgt>
                                        </p:tgtEl>
                                      </p:cBhvr>
                                    </p:animEffect>
                                  </p:childTnLst>
                                </p:cTn>
                              </p:par>
                            </p:childTnLst>
                          </p:cTn>
                        </p:par>
                        <p:par>
                          <p:cTn id="18" fill="hold">
                            <p:stCondLst>
                              <p:cond delay="2500"/>
                            </p:stCondLst>
                            <p:childTnLst>
                              <p:par>
                                <p:cTn id="19" presetID="10" presetClass="entr" presetSubtype="0" fill="hold" grpId="1" nodeType="afterEffect">
                                  <p:stCondLst>
                                    <p:cond delay="0"/>
                                  </p:stCondLst>
                                  <p:childTnLst>
                                    <p:set>
                                      <p:cBhvr>
                                        <p:cTn id="20" dur="1" fill="hold">
                                          <p:stCondLst>
                                            <p:cond delay="0"/>
                                          </p:stCondLst>
                                        </p:cTn>
                                        <p:tgtEl>
                                          <p:spTgt spid="160771">
                                            <p:bg/>
                                          </p:spTgt>
                                        </p:tgtEl>
                                        <p:attrNameLst>
                                          <p:attrName>style.visibility</p:attrName>
                                        </p:attrNameLst>
                                      </p:cBhvr>
                                      <p:to>
                                        <p:strVal val="visible"/>
                                      </p:to>
                                    </p:set>
                                    <p:animEffect transition="in" filter="fade">
                                      <p:cBhvr>
                                        <p:cTn id="21" dur="1000">
                                          <p:stCondLst>
                                            <p:cond delay="0"/>
                                          </p:stCondLst>
                                        </p:cTn>
                                        <p:tgtEl>
                                          <p:spTgt spid="160771">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0" grpId="1" animBg="1"/>
      <p:bldP spid="160771" grpId="1" build="p"/>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9"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164867" name="Rectangle 3"/>
          <p:cNvSpPr>
            <a:spLocks noGrp="1"/>
          </p:cNvSpPr>
          <p:nvPr>
            <p:ph idx="1"/>
          </p:nvPr>
        </p:nvSpPr>
        <p:spPr>
          <a:xfrm>
            <a:off x="457200" y="1778000"/>
            <a:ext cx="8229600" cy="4530725"/>
          </a:xfrm>
        </p:spPr>
        <p:txBody>
          <a:bodyPr vert="horz" wrap="square" lIns="91440" tIns="45720" rIns="91440" bIns="45720" anchor="t"/>
          <a:lstStyle/>
          <a:p>
            <a:pPr eaLnBrk="1" hangingPunct="1">
              <a:lnSpc>
                <a:spcPct val="110000"/>
              </a:lnSpc>
              <a:spcBef>
                <a:spcPct val="40000"/>
              </a:spcBef>
            </a:pPr>
            <a:r>
              <a:rPr lang="zh-CN" altLang="en-US" b="1" dirty="0">
                <a:latin typeface="微软雅黑" panose="020B0503020204020204" pitchFamily="34" charset="-122"/>
                <a:ea typeface="微软雅黑" panose="020B0503020204020204" pitchFamily="34" charset="-122"/>
              </a:rPr>
              <a:t>长期以来，美国三大宗教群体在</a:t>
            </a:r>
            <a:r>
              <a:rPr lang="zh-CN" altLang="en-US" b="1" dirty="0">
                <a:solidFill>
                  <a:srgbClr val="FF0000"/>
                </a:solidFill>
                <a:latin typeface="微软雅黑" panose="020B0503020204020204" pitchFamily="34" charset="-122"/>
                <a:ea typeface="微软雅黑" panose="020B0503020204020204" pitchFamily="34" charset="-122"/>
              </a:rPr>
              <a:t>信念、世界观、经济地位、政治导向</a:t>
            </a:r>
            <a:r>
              <a:rPr lang="zh-CN" altLang="en-US" b="1" dirty="0">
                <a:latin typeface="微软雅黑" panose="020B0503020204020204" pitchFamily="34" charset="-122"/>
                <a:ea typeface="微软雅黑" panose="020B0503020204020204" pitchFamily="34" charset="-122"/>
              </a:rPr>
              <a:t>上不同。对</a:t>
            </a:r>
            <a:r>
              <a:rPr lang="zh-CN" altLang="en-US" b="1" dirty="0">
                <a:solidFill>
                  <a:srgbClr val="FF0000"/>
                </a:solidFill>
                <a:latin typeface="微软雅黑" panose="020B0503020204020204" pitchFamily="34" charset="-122"/>
                <a:ea typeface="微软雅黑" panose="020B0503020204020204" pitchFamily="34" charset="-122"/>
              </a:rPr>
              <a:t>政府权力、是否实施全国医疗和健康保险、降低失业率、强化教育、社会道德问题</a:t>
            </a:r>
            <a:r>
              <a:rPr lang="zh-CN" altLang="en-US" b="1" dirty="0">
                <a:latin typeface="微软雅黑" panose="020B0503020204020204" pitchFamily="34" charset="-122"/>
                <a:ea typeface="微软雅黑" panose="020B0503020204020204" pitchFamily="34" charset="-122"/>
              </a:rPr>
              <a:t>（例如</a:t>
            </a:r>
            <a:r>
              <a:rPr lang="zh-CN" altLang="en-US" b="1" dirty="0">
                <a:solidFill>
                  <a:srgbClr val="0000FF"/>
                </a:solidFill>
                <a:latin typeface="微软雅黑" panose="020B0503020204020204" pitchFamily="34" charset="-122"/>
                <a:ea typeface="微软雅黑" panose="020B0503020204020204" pitchFamily="34" charset="-122"/>
              </a:rPr>
              <a:t>离婚、堕胎、赌博、酗酒</a:t>
            </a:r>
            <a:r>
              <a:rPr lang="zh-CN" altLang="en-US" b="1" dirty="0">
                <a:latin typeface="微软雅黑" panose="020B0503020204020204" pitchFamily="34" charset="-122"/>
                <a:ea typeface="微软雅黑" panose="020B0503020204020204" pitchFamily="34" charset="-122"/>
              </a:rPr>
              <a:t>等）以及</a:t>
            </a:r>
            <a:r>
              <a:rPr lang="zh-CN" altLang="en-US" b="1" dirty="0">
                <a:solidFill>
                  <a:srgbClr val="FF0000"/>
                </a:solidFill>
                <a:latin typeface="微软雅黑" panose="020B0503020204020204" pitchFamily="34" charset="-122"/>
                <a:ea typeface="微软雅黑" panose="020B0503020204020204" pitchFamily="34" charset="-122"/>
              </a:rPr>
              <a:t>经济动机和态度</a:t>
            </a:r>
            <a:r>
              <a:rPr lang="zh-CN" altLang="en-US" b="1" dirty="0">
                <a:latin typeface="微软雅黑" panose="020B0503020204020204" pitchFamily="34" charset="-122"/>
                <a:ea typeface="微软雅黑" panose="020B0503020204020204" pitchFamily="34" charset="-122"/>
              </a:rPr>
              <a:t>（例如</a:t>
            </a:r>
            <a:r>
              <a:rPr lang="zh-CN" altLang="en-US" b="1" dirty="0">
                <a:solidFill>
                  <a:srgbClr val="0000FF"/>
                </a:solidFill>
                <a:latin typeface="微软雅黑" panose="020B0503020204020204" pitchFamily="34" charset="-122"/>
                <a:ea typeface="微软雅黑" panose="020B0503020204020204" pitchFamily="34" charset="-122"/>
              </a:rPr>
              <a:t>美国梦、购物、储蓄</a:t>
            </a:r>
            <a:r>
              <a:rPr lang="zh-CN" altLang="en-US" b="1" dirty="0">
                <a:latin typeface="微软雅黑" panose="020B0503020204020204" pitchFamily="34" charset="-122"/>
                <a:ea typeface="微软雅黑" panose="020B0503020204020204" pitchFamily="34" charset="-122"/>
              </a:rPr>
              <a:t>等）的主张都不相同。</a:t>
            </a:r>
            <a:endParaRPr lang="zh-CN" altLang="en-US" b="1" dirty="0">
              <a:latin typeface="微软雅黑" panose="020B0503020204020204" pitchFamily="34" charset="-122"/>
              <a:ea typeface="微软雅黑" panose="020B0503020204020204" pitchFamily="34" charset="-122"/>
            </a:endParaRPr>
          </a:p>
          <a:p>
            <a:pPr eaLnBrk="1" hangingPunct="1">
              <a:lnSpc>
                <a:spcPct val="110000"/>
              </a:lnSpc>
              <a:spcBef>
                <a:spcPct val="40000"/>
              </a:spcBef>
            </a:pPr>
            <a:r>
              <a:rPr lang="zh-CN" altLang="en-US" b="1" dirty="0">
                <a:latin typeface="微软雅黑" panose="020B0503020204020204" pitchFamily="34" charset="-122"/>
                <a:ea typeface="微软雅黑" panose="020B0503020204020204" pitchFamily="34" charset="-122"/>
              </a:rPr>
              <a:t>直到第二次世界大战以后，他们之间的鸿沟仍然无法逾越。</a:t>
            </a:r>
            <a:endParaRPr lang="zh-CN" altLang="en-US" b="1" dirty="0">
              <a:latin typeface="微软雅黑" panose="020B0503020204020204" pitchFamily="34" charset="-122"/>
              <a:ea typeface="微软雅黑" panose="020B0503020204020204" pitchFamily="34" charset="-122"/>
            </a:endParaRPr>
          </a:p>
        </p:txBody>
      </p:sp>
      <p:sp>
        <p:nvSpPr>
          <p:cNvPr id="6" name="Rectangle 2"/>
          <p:cNvSpPr>
            <a:spLocks noGrp="1"/>
          </p:cNvSpPr>
          <p:nvPr>
            <p:ph type="title"/>
          </p:nvPr>
        </p:nvSpPr>
        <p:spPr>
          <a:xfrm>
            <a:off x="395288" y="188913"/>
            <a:ext cx="8177212" cy="1439862"/>
          </a:xfrm>
          <a:gradFill rotWithShape="1">
            <a:gsLst>
              <a:gs pos="0">
                <a:srgbClr val="FFFF99">
                  <a:alpha val="100000"/>
                </a:srgbClr>
              </a:gs>
              <a:gs pos="100000">
                <a:srgbClr val="00FF00">
                  <a:alpha val="100000"/>
                </a:srgbClr>
              </a:gs>
            </a:gsLst>
            <a:lin ang="0" scaled="1"/>
            <a:tileRect/>
          </a:gradFill>
        </p:spPr>
        <p:txBody>
          <a:bodyPr vert="horz" wrap="square" lIns="91440" tIns="45720" rIns="91440" bIns="45720" anchor="t"/>
          <a:lstStyle/>
          <a:p>
            <a:pPr eaLnBrk="1" hangingPunct="1">
              <a:lnSpc>
                <a:spcPct val="130000"/>
              </a:lnSpc>
              <a:spcBef>
                <a:spcPts val="1200"/>
              </a:spcBef>
            </a:pPr>
            <a:r>
              <a:rPr lang="zh-CN" altLang="en-US" sz="4000" b="1" i="1" dirty="0">
                <a:latin typeface="微软雅黑" panose="020B0503020204020204" pitchFamily="34" charset="-122"/>
                <a:ea typeface="微软雅黑" panose="020B0503020204020204" pitchFamily="34" charset="-122"/>
              </a:rPr>
              <a:t>美国社会的文化冲突</a:t>
            </a:r>
            <a:br>
              <a:rPr lang="zh-CN" altLang="en-US" b="1" dirty="0">
                <a:latin typeface="微软雅黑" panose="020B0503020204020204" pitchFamily="34" charset="-122"/>
                <a:ea typeface="微软雅黑" panose="020B0503020204020204" pitchFamily="34" charset="-122"/>
              </a:rPr>
            </a:br>
            <a:r>
              <a:rPr lang="zh-CN" altLang="en-US" sz="2900" b="1" dirty="0">
                <a:latin typeface="微软雅黑" panose="020B0503020204020204" pitchFamily="34" charset="-122"/>
                <a:ea typeface="微软雅黑" panose="020B0503020204020204" pitchFamily="34" charset="-122"/>
              </a:rPr>
              <a:t>                       </a:t>
            </a:r>
            <a:r>
              <a:rPr lang="en-US" altLang="zh-CN" sz="2900" b="1" dirty="0">
                <a:solidFill>
                  <a:srgbClr val="3333CC"/>
                </a:solidFill>
                <a:latin typeface="微软雅黑" panose="020B0503020204020204" pitchFamily="34" charset="-122"/>
                <a:ea typeface="微软雅黑" panose="020B0503020204020204" pitchFamily="34" charset="-122"/>
              </a:rPr>
              <a:t>——</a:t>
            </a:r>
            <a:r>
              <a:rPr lang="zh-CN" altLang="en-US" sz="2900" b="1" dirty="0">
                <a:solidFill>
                  <a:srgbClr val="3333CC"/>
                </a:solidFill>
                <a:latin typeface="微软雅黑" panose="020B0503020204020204" pitchFamily="34" charset="-122"/>
                <a:ea typeface="微软雅黑" panose="020B0503020204020204" pitchFamily="34" charset="-122"/>
              </a:rPr>
              <a:t>工业化时期的冲突方式</a:t>
            </a:r>
            <a:endParaRPr lang="zh-CN" altLang="en-US" b="1" dirty="0">
              <a:solidFill>
                <a:srgbClr val="3333CC"/>
              </a:solidFill>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64867">
                                            <p:bg/>
                                          </p:spTgt>
                                        </p:tgtEl>
                                        <p:attrNameLst>
                                          <p:attrName>style.visibility</p:attrName>
                                        </p:attrNameLst>
                                      </p:cBhvr>
                                      <p:to>
                                        <p:strVal val="visible"/>
                                      </p:to>
                                    </p:set>
                                    <p:animEffect transition="in" filter="fade">
                                      <p:cBhvr>
                                        <p:cTn id="13" dur="1000">
                                          <p:stCondLst>
                                            <p:cond delay="0"/>
                                          </p:stCondLst>
                                        </p:cTn>
                                        <p:tgtEl>
                                          <p:spTgt spid="164867">
                                            <p:bg/>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64867">
                                            <p:bg/>
                                          </p:spTgt>
                                        </p:tgtEl>
                                        <p:attrNameLst>
                                          <p:attrName>style.visibility</p:attrName>
                                        </p:attrNameLst>
                                      </p:cBhvr>
                                      <p:to>
                                        <p:strVal val="visible"/>
                                      </p:to>
                                    </p:set>
                                    <p:animEffect transition="in" filter="fade">
                                      <p:cBhvr>
                                        <p:cTn id="17" dur="1000">
                                          <p:stCondLst>
                                            <p:cond delay="0"/>
                                          </p:stCondLst>
                                        </p:cTn>
                                        <p:tgtEl>
                                          <p:spTgt spid="164867">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build="p"/>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3"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163843" name="Rectangle 3"/>
          <p:cNvSpPr>
            <a:spLocks noGrp="1"/>
          </p:cNvSpPr>
          <p:nvPr>
            <p:ph idx="1"/>
          </p:nvPr>
        </p:nvSpPr>
        <p:spPr>
          <a:xfrm>
            <a:off x="457200" y="2036763"/>
            <a:ext cx="8229600" cy="3840162"/>
          </a:xfrm>
        </p:spPr>
        <p:txBody>
          <a:bodyPr vert="horz" wrap="square" lIns="91440" tIns="45720" rIns="91440" bIns="45720" anchor="t"/>
          <a:lstStyle/>
          <a:p>
            <a:pPr eaLnBrk="1" hangingPunct="1">
              <a:lnSpc>
                <a:spcPct val="110000"/>
              </a:lnSpc>
              <a:spcBef>
                <a:spcPct val="50000"/>
              </a:spcBef>
            </a:pPr>
            <a:r>
              <a:rPr lang="zh-CN" altLang="en-US" b="1" dirty="0">
                <a:latin typeface="微软雅黑" panose="020B0503020204020204" pitchFamily="34" charset="-122"/>
                <a:ea typeface="微软雅黑" panose="020B0503020204020204" pitchFamily="34" charset="-122"/>
              </a:rPr>
              <a:t>美国科学联盟主席在</a:t>
            </a:r>
            <a:r>
              <a:rPr lang="en-US" altLang="zh-CN" b="1" dirty="0">
                <a:latin typeface="微软雅黑" panose="020B0503020204020204" pitchFamily="34" charset="-122"/>
                <a:ea typeface="微软雅黑" panose="020B0503020204020204" pitchFamily="34" charset="-122"/>
              </a:rPr>
              <a:t>1927</a:t>
            </a:r>
            <a:r>
              <a:rPr lang="zh-CN" altLang="en-US" b="1" dirty="0">
                <a:latin typeface="微软雅黑" panose="020B0503020204020204" pitchFamily="34" charset="-122"/>
                <a:ea typeface="微软雅黑" panose="020B0503020204020204" pitchFamily="34" charset="-122"/>
              </a:rPr>
              <a:t>年曾撰文：</a:t>
            </a:r>
            <a:endParaRPr lang="zh-CN" altLang="en-US" b="1" dirty="0">
              <a:latin typeface="微软雅黑" panose="020B0503020204020204" pitchFamily="34" charset="-122"/>
              <a:ea typeface="微软雅黑" panose="020B0503020204020204" pitchFamily="34" charset="-122"/>
            </a:endParaRPr>
          </a:p>
          <a:p>
            <a:pPr eaLnBrk="1" hangingPunct="1">
              <a:lnSpc>
                <a:spcPct val="110000"/>
              </a:lnSpc>
              <a:spcBef>
                <a:spcPct val="50000"/>
              </a:spcBef>
              <a:buNone/>
            </a:pPr>
            <a:r>
              <a:rPr lang="zh-CN" altLang="en-US" b="1" dirty="0">
                <a:latin typeface="微软雅黑" panose="020B0503020204020204" pitchFamily="34" charset="-122"/>
                <a:ea typeface="微软雅黑" panose="020B0503020204020204" pitchFamily="34" charset="-122"/>
              </a:rPr>
              <a:t>  </a:t>
            </a:r>
            <a:r>
              <a:rPr lang="zh-CN" altLang="en-US" b="1" dirty="0">
                <a:solidFill>
                  <a:srgbClr val="CC6600"/>
                </a:solidFill>
                <a:latin typeface="微软雅黑" panose="020B0503020204020204" pitchFamily="34" charset="-122"/>
                <a:ea typeface="微软雅黑" panose="020B0503020204020204" pitchFamily="34" charset="-122"/>
              </a:rPr>
              <a:t>“当今的美国有两种并肩对立的文化，其中一种或另一种最后一定会支配我们的政治、法律、教育与社会体制</a:t>
            </a:r>
            <a:r>
              <a:rPr lang="en-US" altLang="zh-CN" b="1" dirty="0">
                <a:solidFill>
                  <a:srgbClr val="CC6600"/>
                </a:solidFill>
                <a:latin typeface="微软雅黑" panose="020B0503020204020204" pitchFamily="34" charset="-122"/>
                <a:ea typeface="微软雅黑" panose="020B0503020204020204" pitchFamily="34" charset="-122"/>
              </a:rPr>
              <a:t>……</a:t>
            </a:r>
            <a:r>
              <a:rPr lang="zh-CN" altLang="en-US" b="1" dirty="0">
                <a:solidFill>
                  <a:srgbClr val="CC6600"/>
                </a:solidFill>
                <a:latin typeface="微软雅黑" panose="020B0503020204020204" pitchFamily="34" charset="-122"/>
                <a:ea typeface="微软雅黑" panose="020B0503020204020204" pitchFamily="34" charset="-122"/>
              </a:rPr>
              <a:t>两者之间绝无妥协可言。”</a:t>
            </a:r>
            <a:endParaRPr lang="zh-CN" altLang="en-US" b="1" dirty="0">
              <a:solidFill>
                <a:srgbClr val="CC6600"/>
              </a:solidFill>
              <a:latin typeface="微软雅黑" panose="020B0503020204020204" pitchFamily="34" charset="-122"/>
              <a:ea typeface="微软雅黑" panose="020B0503020204020204" pitchFamily="34" charset="-122"/>
            </a:endParaRPr>
          </a:p>
          <a:p>
            <a:pPr eaLnBrk="1" hangingPunct="1">
              <a:lnSpc>
                <a:spcPct val="110000"/>
              </a:lnSpc>
              <a:spcBef>
                <a:spcPct val="50000"/>
              </a:spcBef>
            </a:pPr>
            <a:r>
              <a:rPr lang="zh-CN" altLang="en-US" b="1" dirty="0">
                <a:latin typeface="微软雅黑" panose="020B0503020204020204" pitchFamily="34" charset="-122"/>
                <a:ea typeface="微软雅黑" panose="020B0503020204020204" pitchFamily="34" charset="-122"/>
              </a:rPr>
              <a:t>直到</a:t>
            </a:r>
            <a:r>
              <a:rPr lang="en-US" altLang="zh-CN" b="1" dirty="0">
                <a:latin typeface="微软雅黑" panose="020B0503020204020204" pitchFamily="34" charset="-122"/>
                <a:ea typeface="微软雅黑" panose="020B0503020204020204" pitchFamily="34" charset="-122"/>
              </a:rPr>
              <a:t>20</a:t>
            </a:r>
            <a:r>
              <a:rPr lang="zh-CN" altLang="en-US" b="1" dirty="0">
                <a:latin typeface="微软雅黑" panose="020B0503020204020204" pitchFamily="34" charset="-122"/>
                <a:ea typeface="微软雅黑" panose="020B0503020204020204" pitchFamily="34" charset="-122"/>
              </a:rPr>
              <a:t>世纪</a:t>
            </a:r>
            <a:r>
              <a:rPr lang="en-US" altLang="zh-CN" b="1" dirty="0">
                <a:latin typeface="微软雅黑" panose="020B0503020204020204" pitchFamily="34" charset="-122"/>
                <a:ea typeface="微软雅黑" panose="020B0503020204020204" pitchFamily="34" charset="-122"/>
              </a:rPr>
              <a:t>50</a:t>
            </a:r>
            <a:r>
              <a:rPr lang="zh-CN" altLang="en-US" b="1" dirty="0">
                <a:latin typeface="微软雅黑" panose="020B0503020204020204" pitchFamily="34" charset="-122"/>
                <a:ea typeface="微软雅黑" panose="020B0503020204020204" pitchFamily="34" charset="-122"/>
              </a:rPr>
              <a:t>年代，新教的进步派势力才控制全局，被称为</a:t>
            </a:r>
            <a:r>
              <a:rPr lang="zh-CN" altLang="en-US" b="1" dirty="0">
                <a:solidFill>
                  <a:srgbClr val="0000FF"/>
                </a:solidFill>
                <a:latin typeface="微软雅黑" panose="020B0503020204020204" pitchFamily="34" charset="-122"/>
                <a:ea typeface="微软雅黑" panose="020B0503020204020204" pitchFamily="34" charset="-122"/>
              </a:rPr>
              <a:t>主流派新教。</a:t>
            </a:r>
            <a:endParaRPr lang="zh-CN" altLang="en-US" b="1" dirty="0">
              <a:solidFill>
                <a:srgbClr val="0000FF"/>
              </a:solidFill>
              <a:latin typeface="微软雅黑" panose="020B0503020204020204" pitchFamily="34" charset="-122"/>
              <a:ea typeface="微软雅黑" panose="020B0503020204020204" pitchFamily="34" charset="-122"/>
            </a:endParaRPr>
          </a:p>
        </p:txBody>
      </p:sp>
      <p:pic>
        <p:nvPicPr>
          <p:cNvPr id="51205" name="Picture 2" descr="C:\Program Files (x86)\Microsoft Office\MEDIA\CAGCAT10\j0234687.gif"/>
          <p:cNvPicPr>
            <a:picLocks noChangeAspect="1"/>
          </p:cNvPicPr>
          <p:nvPr/>
        </p:nvPicPr>
        <p:blipFill>
          <a:blip r:embed="rId1"/>
          <a:stretch>
            <a:fillRect/>
          </a:stretch>
        </p:blipFill>
        <p:spPr>
          <a:xfrm>
            <a:off x="500063" y="500063"/>
            <a:ext cx="1228725" cy="723900"/>
          </a:xfrm>
          <a:prstGeom prst="rect">
            <a:avLst/>
          </a:prstGeom>
          <a:noFill/>
          <a:ln w="9525">
            <a:noFill/>
          </a:ln>
        </p:spPr>
      </p:pic>
      <p:sp>
        <p:nvSpPr>
          <p:cNvPr id="7" name="Rectangle 2"/>
          <p:cNvSpPr>
            <a:spLocks noGrp="1"/>
          </p:cNvSpPr>
          <p:nvPr>
            <p:ph type="title"/>
          </p:nvPr>
        </p:nvSpPr>
        <p:spPr>
          <a:xfrm>
            <a:off x="1857375" y="288925"/>
            <a:ext cx="6715125" cy="1411288"/>
          </a:xfrm>
          <a:gradFill rotWithShape="1">
            <a:gsLst>
              <a:gs pos="0">
                <a:srgbClr val="FFFF99">
                  <a:alpha val="100000"/>
                </a:srgbClr>
              </a:gs>
              <a:gs pos="100000">
                <a:srgbClr val="00FF00">
                  <a:alpha val="100000"/>
                </a:srgbClr>
              </a:gs>
            </a:gsLst>
            <a:lin ang="0" scaled="1"/>
            <a:tileRect/>
          </a:gradFill>
        </p:spPr>
        <p:txBody>
          <a:bodyPr vert="horz" wrap="square" lIns="91440" tIns="45720" rIns="91440" bIns="45720" anchor="t"/>
          <a:lstStyle/>
          <a:p>
            <a:pPr eaLnBrk="1" hangingPunct="1">
              <a:lnSpc>
                <a:spcPct val="130000"/>
              </a:lnSpc>
              <a:spcBef>
                <a:spcPts val="1200"/>
              </a:spcBef>
            </a:pPr>
            <a:r>
              <a:rPr lang="zh-CN" altLang="en-US" sz="4000" b="1" i="1" dirty="0">
                <a:latin typeface="微软雅黑" panose="020B0503020204020204" pitchFamily="34" charset="-122"/>
                <a:ea typeface="微软雅黑" panose="020B0503020204020204" pitchFamily="34" charset="-122"/>
              </a:rPr>
              <a:t>美国社会的文化冲突</a:t>
            </a:r>
            <a:br>
              <a:rPr lang="zh-CN" altLang="en-US" b="1" dirty="0">
                <a:latin typeface="微软雅黑" panose="020B0503020204020204" pitchFamily="34" charset="-122"/>
                <a:ea typeface="微软雅黑" panose="020B0503020204020204" pitchFamily="34" charset="-122"/>
              </a:rPr>
            </a:br>
            <a:r>
              <a:rPr lang="zh-CN" altLang="en-US" sz="2900" b="1" dirty="0">
                <a:latin typeface="微软雅黑" panose="020B0503020204020204" pitchFamily="34" charset="-122"/>
                <a:ea typeface="微软雅黑" panose="020B0503020204020204" pitchFamily="34" charset="-122"/>
              </a:rPr>
              <a:t>                 </a:t>
            </a:r>
            <a:r>
              <a:rPr lang="en-US" altLang="zh-CN" sz="2900" b="1" dirty="0">
                <a:solidFill>
                  <a:srgbClr val="3333CC"/>
                </a:solidFill>
                <a:latin typeface="微软雅黑" panose="020B0503020204020204" pitchFamily="34" charset="-122"/>
                <a:ea typeface="微软雅黑" panose="020B0503020204020204" pitchFamily="34" charset="-122"/>
              </a:rPr>
              <a:t>——</a:t>
            </a:r>
            <a:r>
              <a:rPr lang="zh-CN" altLang="en-US" sz="2900" b="1" dirty="0">
                <a:solidFill>
                  <a:srgbClr val="3333CC"/>
                </a:solidFill>
                <a:latin typeface="微软雅黑" panose="020B0503020204020204" pitchFamily="34" charset="-122"/>
                <a:ea typeface="微软雅黑" panose="020B0503020204020204" pitchFamily="34" charset="-122"/>
              </a:rPr>
              <a:t>工业化时期的冲突方式</a:t>
            </a:r>
            <a:endParaRPr lang="zh-CN" altLang="en-US" b="1" dirty="0">
              <a:solidFill>
                <a:srgbClr val="3333CC"/>
              </a:solidFill>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63843">
                                            <p:bg/>
                                          </p:spTgt>
                                        </p:tgtEl>
                                        <p:attrNameLst>
                                          <p:attrName>style.visibility</p:attrName>
                                        </p:attrNameLst>
                                      </p:cBhvr>
                                      <p:to>
                                        <p:strVal val="visible"/>
                                      </p:to>
                                    </p:set>
                                    <p:animEffect transition="in" filter="fade">
                                      <p:cBhvr>
                                        <p:cTn id="13" dur="1000">
                                          <p:stCondLst>
                                            <p:cond delay="0"/>
                                          </p:stCondLst>
                                        </p:cTn>
                                        <p:tgtEl>
                                          <p:spTgt spid="163843">
                                            <p:bg/>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63843">
                                            <p:bg/>
                                          </p:spTgt>
                                        </p:tgtEl>
                                        <p:attrNameLst>
                                          <p:attrName>style.visibility</p:attrName>
                                        </p:attrNameLst>
                                      </p:cBhvr>
                                      <p:to>
                                        <p:strVal val="visible"/>
                                      </p:to>
                                    </p:set>
                                    <p:animEffect transition="in" filter="fade">
                                      <p:cBhvr>
                                        <p:cTn id="17" dur="1000">
                                          <p:stCondLst>
                                            <p:cond delay="0"/>
                                          </p:stCondLst>
                                        </p:cTn>
                                        <p:tgtEl>
                                          <p:spTgt spid="163843">
                                            <p:bg/>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163843">
                                            <p:bg/>
                                          </p:spTgt>
                                        </p:tgtEl>
                                        <p:attrNameLst>
                                          <p:attrName>style.visibility</p:attrName>
                                        </p:attrNameLst>
                                      </p:cBhvr>
                                      <p:to>
                                        <p:strVal val="visible"/>
                                      </p:to>
                                    </p:set>
                                    <p:animEffect transition="in" filter="fade">
                                      <p:cBhvr>
                                        <p:cTn id="21" dur="1000">
                                          <p:stCondLst>
                                            <p:cond delay="0"/>
                                          </p:stCondLst>
                                        </p:cTn>
                                        <p:tgtEl>
                                          <p:spTgt spid="16384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3" grpId="0" build="p"/>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7"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52228" name="Rectangle 3"/>
          <p:cNvSpPr>
            <a:spLocks noGrp="1"/>
          </p:cNvSpPr>
          <p:nvPr>
            <p:ph idx="1"/>
          </p:nvPr>
        </p:nvSpPr>
        <p:spPr>
          <a:xfrm>
            <a:off x="539750" y="1693863"/>
            <a:ext cx="8070850" cy="4471987"/>
          </a:xfrm>
        </p:spPr>
        <p:txBody>
          <a:bodyPr vert="horz" wrap="square" lIns="91440" tIns="45720" rIns="91440" bIns="45720" anchor="t"/>
          <a:lstStyle/>
          <a:p>
            <a:pPr eaLnBrk="1" hangingPunct="1">
              <a:lnSpc>
                <a:spcPct val="90000"/>
              </a:lnSpc>
              <a:spcBef>
                <a:spcPct val="35000"/>
              </a:spcBef>
            </a:pPr>
            <a:r>
              <a:rPr lang="en-US" altLang="zh-CN" sz="2400" b="1" dirty="0">
                <a:latin typeface="微软雅黑" panose="020B0503020204020204" pitchFamily="34" charset="-122"/>
                <a:ea typeface="微软雅黑" panose="020B0503020204020204" pitchFamily="34" charset="-122"/>
              </a:rPr>
              <a:t>2005</a:t>
            </a:r>
            <a:r>
              <a:rPr lang="zh-CN" altLang="en-US" sz="2400" b="1" dirty="0">
                <a:latin typeface="微软雅黑" panose="020B0503020204020204" pitchFamily="34" charset="-122"/>
                <a:ea typeface="微软雅黑" panose="020B0503020204020204" pitchFamily="34" charset="-122"/>
              </a:rPr>
              <a:t>年，美国</a:t>
            </a:r>
            <a:r>
              <a:rPr lang="zh-CN" altLang="en-US" sz="2400" b="1" dirty="0">
                <a:solidFill>
                  <a:srgbClr val="0000FF"/>
                </a:solidFill>
                <a:latin typeface="微软雅黑" panose="020B0503020204020204" pitchFamily="34" charset="-122"/>
                <a:ea typeface="微软雅黑" panose="020B0503020204020204" pitchFamily="34" charset="-122"/>
              </a:rPr>
              <a:t>皮尤研究中心</a:t>
            </a:r>
            <a:r>
              <a:rPr lang="zh-CN" altLang="en-US" sz="2400" b="1" dirty="0">
                <a:latin typeface="微软雅黑" panose="020B0503020204020204" pitchFamily="34" charset="-122"/>
                <a:ea typeface="微软雅黑" panose="020B0503020204020204" pitchFamily="34" charset="-122"/>
              </a:rPr>
              <a:t>的民意调查表明：</a:t>
            </a:r>
            <a:r>
              <a:rPr lang="en-US" altLang="zh-CN" sz="2400" b="1" dirty="0">
                <a:latin typeface="微软雅黑" panose="020B0503020204020204" pitchFamily="34" charset="-122"/>
                <a:ea typeface="微软雅黑" panose="020B0503020204020204" pitchFamily="34" charset="-122"/>
              </a:rPr>
              <a:t>70%</a:t>
            </a:r>
            <a:r>
              <a:rPr lang="zh-CN" altLang="en-US" sz="2400" b="1" dirty="0">
                <a:latin typeface="微软雅黑" panose="020B0503020204020204" pitchFamily="34" charset="-122"/>
                <a:ea typeface="微软雅黑" panose="020B0503020204020204" pitchFamily="34" charset="-122"/>
              </a:rPr>
              <a:t>的</a:t>
            </a:r>
            <a:r>
              <a:rPr lang="zh-CN" altLang="en-US" sz="2400" b="1" dirty="0">
                <a:solidFill>
                  <a:srgbClr val="0000FF"/>
                </a:solidFill>
                <a:latin typeface="微软雅黑" panose="020B0503020204020204" pitchFamily="34" charset="-122"/>
                <a:ea typeface="微软雅黑" panose="020B0503020204020204" pitchFamily="34" charset="-122"/>
              </a:rPr>
              <a:t>福音派基督</a:t>
            </a:r>
            <a:r>
              <a:rPr lang="zh-CN" altLang="en-US" sz="2400" b="1" dirty="0">
                <a:latin typeface="微软雅黑" panose="020B0503020204020204" pitchFamily="34" charset="-122"/>
                <a:ea typeface="微软雅黑" panose="020B0503020204020204" pitchFamily="34" charset="-122"/>
              </a:rPr>
              <a:t>徒相信生物体永远保持现在的形式，只有</a:t>
            </a:r>
            <a:r>
              <a:rPr lang="en-US" altLang="zh-CN" sz="2400" b="1" dirty="0">
                <a:latin typeface="微软雅黑" panose="020B0503020204020204" pitchFamily="34" charset="-122"/>
                <a:ea typeface="微软雅黑" panose="020B0503020204020204" pitchFamily="34" charset="-122"/>
              </a:rPr>
              <a:t>32%</a:t>
            </a:r>
            <a:r>
              <a:rPr lang="zh-CN" altLang="en-US" sz="2400" b="1" dirty="0">
                <a:latin typeface="微软雅黑" panose="020B0503020204020204" pitchFamily="34" charset="-122"/>
                <a:ea typeface="微软雅黑" panose="020B0503020204020204" pitchFamily="34" charset="-122"/>
              </a:rPr>
              <a:t>的</a:t>
            </a:r>
            <a:r>
              <a:rPr lang="zh-CN" altLang="en-US" sz="2400" b="1" dirty="0">
                <a:solidFill>
                  <a:srgbClr val="0000FF"/>
                </a:solidFill>
                <a:latin typeface="微软雅黑" panose="020B0503020204020204" pitchFamily="34" charset="-122"/>
                <a:ea typeface="微软雅黑" panose="020B0503020204020204" pitchFamily="34" charset="-122"/>
              </a:rPr>
              <a:t>新教</a:t>
            </a:r>
            <a:r>
              <a:rPr lang="zh-CN" altLang="en-US" sz="2400" b="1" dirty="0">
                <a:latin typeface="微软雅黑" panose="020B0503020204020204" pitchFamily="34" charset="-122"/>
                <a:ea typeface="微软雅黑" panose="020B0503020204020204" pitchFamily="34" charset="-122"/>
              </a:rPr>
              <a:t>徒和</a:t>
            </a:r>
            <a:r>
              <a:rPr lang="en-US" altLang="zh-CN" sz="2400" b="1" dirty="0">
                <a:latin typeface="微软雅黑" panose="020B0503020204020204" pitchFamily="34" charset="-122"/>
                <a:ea typeface="微软雅黑" panose="020B0503020204020204" pitchFamily="34" charset="-122"/>
              </a:rPr>
              <a:t>31%</a:t>
            </a:r>
            <a:r>
              <a:rPr lang="zh-CN" altLang="en-US" sz="2400" b="1" dirty="0">
                <a:latin typeface="微软雅黑" panose="020B0503020204020204" pitchFamily="34" charset="-122"/>
                <a:ea typeface="微软雅黑" panose="020B0503020204020204" pitchFamily="34" charset="-122"/>
              </a:rPr>
              <a:t>的</a:t>
            </a:r>
            <a:r>
              <a:rPr lang="zh-CN" altLang="en-US" sz="2400" b="1" dirty="0">
                <a:solidFill>
                  <a:srgbClr val="0000FF"/>
                </a:solidFill>
                <a:latin typeface="微软雅黑" panose="020B0503020204020204" pitchFamily="34" charset="-122"/>
                <a:ea typeface="微软雅黑" panose="020B0503020204020204" pitchFamily="34" charset="-122"/>
              </a:rPr>
              <a:t>天主教</a:t>
            </a:r>
            <a:r>
              <a:rPr lang="zh-CN" altLang="en-US" sz="2400" b="1" dirty="0">
                <a:latin typeface="微软雅黑" panose="020B0503020204020204" pitchFamily="34" charset="-122"/>
                <a:ea typeface="微软雅黑" panose="020B0503020204020204" pitchFamily="34" charset="-122"/>
              </a:rPr>
              <a:t>徒持有相同的观点。</a:t>
            </a:r>
            <a:endParaRPr lang="zh-CN" altLang="en-US" sz="2400" b="1" dirty="0">
              <a:latin typeface="微软雅黑" panose="020B0503020204020204" pitchFamily="34" charset="-122"/>
              <a:ea typeface="微软雅黑" panose="020B0503020204020204" pitchFamily="34" charset="-122"/>
            </a:endParaRPr>
          </a:p>
          <a:p>
            <a:pPr eaLnBrk="1" hangingPunct="1">
              <a:lnSpc>
                <a:spcPct val="90000"/>
              </a:lnSpc>
              <a:spcBef>
                <a:spcPct val="35000"/>
              </a:spcBef>
            </a:pPr>
            <a:r>
              <a:rPr lang="zh-CN" altLang="en-US" sz="2400" b="1" dirty="0">
                <a:latin typeface="微软雅黑" panose="020B0503020204020204" pitchFamily="34" charset="-122"/>
                <a:ea typeface="微软雅黑" panose="020B0503020204020204" pitchFamily="34" charset="-122"/>
              </a:rPr>
              <a:t>从政治角度看，</a:t>
            </a:r>
            <a:r>
              <a:rPr lang="en-US" altLang="zh-CN" sz="2400" b="1" dirty="0">
                <a:latin typeface="微软雅黑" panose="020B0503020204020204" pitchFamily="34" charset="-122"/>
                <a:ea typeface="微软雅黑" panose="020B0503020204020204" pitchFamily="34" charset="-122"/>
              </a:rPr>
              <a:t>60%</a:t>
            </a:r>
            <a:r>
              <a:rPr lang="zh-CN" altLang="en-US" sz="2400" b="1" dirty="0">
                <a:latin typeface="微软雅黑" panose="020B0503020204020204" pitchFamily="34" charset="-122"/>
                <a:ea typeface="微软雅黑" panose="020B0503020204020204" pitchFamily="34" charset="-122"/>
              </a:rPr>
              <a:t>的</a:t>
            </a:r>
            <a:r>
              <a:rPr lang="zh-CN" altLang="en-US" sz="2400" b="1" dirty="0">
                <a:solidFill>
                  <a:srgbClr val="FF0000"/>
                </a:solidFill>
                <a:latin typeface="微软雅黑" panose="020B0503020204020204" pitchFamily="34" charset="-122"/>
                <a:ea typeface="微软雅黑" panose="020B0503020204020204" pitchFamily="34" charset="-122"/>
              </a:rPr>
              <a:t>共和党</a:t>
            </a:r>
            <a:r>
              <a:rPr lang="zh-CN" altLang="en-US" sz="2400" b="1" dirty="0">
                <a:latin typeface="微软雅黑" panose="020B0503020204020204" pitchFamily="34" charset="-122"/>
                <a:ea typeface="微软雅黑" panose="020B0503020204020204" pitchFamily="34" charset="-122"/>
              </a:rPr>
              <a:t>成员属于神创论者，只有</a:t>
            </a:r>
            <a:r>
              <a:rPr lang="en-US" altLang="zh-CN" sz="2400" b="1" dirty="0">
                <a:latin typeface="微软雅黑" panose="020B0503020204020204" pitchFamily="34" charset="-122"/>
                <a:ea typeface="微软雅黑" panose="020B0503020204020204" pitchFamily="34" charset="-122"/>
              </a:rPr>
              <a:t>11%</a:t>
            </a:r>
            <a:r>
              <a:rPr lang="zh-CN" altLang="en-US" sz="2400" b="1" dirty="0">
                <a:latin typeface="微软雅黑" panose="020B0503020204020204" pitchFamily="34" charset="-122"/>
                <a:ea typeface="微软雅黑" panose="020B0503020204020204" pitchFamily="34" charset="-122"/>
              </a:rPr>
              <a:t>相信进化论；而</a:t>
            </a:r>
            <a:r>
              <a:rPr lang="zh-CN" altLang="en-US" sz="2400" b="1" dirty="0">
                <a:solidFill>
                  <a:srgbClr val="FF0000"/>
                </a:solidFill>
                <a:latin typeface="微软雅黑" panose="020B0503020204020204" pitchFamily="34" charset="-122"/>
                <a:ea typeface="微软雅黑" panose="020B0503020204020204" pitchFamily="34" charset="-122"/>
              </a:rPr>
              <a:t>民主党</a:t>
            </a:r>
            <a:r>
              <a:rPr lang="zh-CN" altLang="en-US" sz="2400" b="1" dirty="0">
                <a:latin typeface="微软雅黑" panose="020B0503020204020204" pitchFamily="34" charset="-122"/>
                <a:ea typeface="微软雅黑" panose="020B0503020204020204" pitchFamily="34" charset="-122"/>
              </a:rPr>
              <a:t>人中，神创论的追随者仅占</a:t>
            </a:r>
            <a:r>
              <a:rPr lang="en-US" altLang="zh-CN" sz="2400" b="1" dirty="0">
                <a:latin typeface="微软雅黑" panose="020B0503020204020204" pitchFamily="34" charset="-122"/>
                <a:ea typeface="微软雅黑" panose="020B0503020204020204" pitchFamily="34" charset="-122"/>
              </a:rPr>
              <a:t>29%</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44%</a:t>
            </a:r>
            <a:r>
              <a:rPr lang="zh-CN" altLang="en-US" sz="2400" b="1" dirty="0">
                <a:latin typeface="微软雅黑" panose="020B0503020204020204" pitchFamily="34" charset="-122"/>
                <a:ea typeface="微软雅黑" panose="020B0503020204020204" pitchFamily="34" charset="-122"/>
              </a:rPr>
              <a:t>则接受了进化论。</a:t>
            </a:r>
            <a:endParaRPr lang="zh-CN" altLang="en-US" sz="2400" b="1" dirty="0">
              <a:latin typeface="微软雅黑" panose="020B0503020204020204" pitchFamily="34" charset="-122"/>
              <a:ea typeface="微软雅黑" panose="020B0503020204020204" pitchFamily="34" charset="-122"/>
            </a:endParaRPr>
          </a:p>
          <a:p>
            <a:pPr eaLnBrk="1" hangingPunct="1">
              <a:lnSpc>
                <a:spcPct val="90000"/>
              </a:lnSpc>
              <a:spcBef>
                <a:spcPct val="35000"/>
              </a:spcBef>
            </a:pPr>
            <a:r>
              <a:rPr lang="en-US" altLang="zh-CN" sz="2400" b="1" dirty="0">
                <a:latin typeface="微软雅黑" panose="020B0503020204020204" pitchFamily="34" charset="-122"/>
                <a:ea typeface="微软雅黑" panose="020B0503020204020204" pitchFamily="34" charset="-122"/>
              </a:rPr>
              <a:t>2005</a:t>
            </a:r>
            <a:r>
              <a:rPr lang="zh-CN" altLang="en-US" sz="2400" b="1" dirty="0">
                <a:latin typeface="微软雅黑" panose="020B0503020204020204" pitchFamily="34" charset="-122"/>
                <a:ea typeface="微软雅黑" panose="020B0503020204020204" pitchFamily="34" charset="-122"/>
              </a:rPr>
              <a:t>年的一项</a:t>
            </a:r>
            <a:r>
              <a:rPr lang="zh-CN" altLang="en-US" sz="2400" b="1" dirty="0">
                <a:solidFill>
                  <a:srgbClr val="0000FF"/>
                </a:solidFill>
                <a:latin typeface="微软雅黑" panose="020B0503020204020204" pitchFamily="34" charset="-122"/>
                <a:ea typeface="微软雅黑" panose="020B0503020204020204" pitchFamily="34" charset="-122"/>
              </a:rPr>
              <a:t>哈里斯</a:t>
            </a:r>
            <a:r>
              <a:rPr lang="zh-CN" altLang="en-US" sz="2400" b="1" dirty="0">
                <a:latin typeface="微软雅黑" panose="020B0503020204020204" pitchFamily="34" charset="-122"/>
                <a:ea typeface="微软雅黑" panose="020B0503020204020204" pitchFamily="34" charset="-122"/>
              </a:rPr>
              <a:t>民意调查表明，有</a:t>
            </a:r>
            <a:r>
              <a:rPr lang="en-US" altLang="zh-CN" sz="2400" b="1" dirty="0">
                <a:latin typeface="微软雅黑" panose="020B0503020204020204" pitchFamily="34" charset="-122"/>
                <a:ea typeface="微软雅黑" panose="020B0503020204020204" pitchFamily="34" charset="-122"/>
              </a:rPr>
              <a:t>63%</a:t>
            </a:r>
            <a:r>
              <a:rPr lang="zh-CN" altLang="en-US" sz="2400" b="1" dirty="0">
                <a:latin typeface="微软雅黑" panose="020B0503020204020204" pitchFamily="34" charset="-122"/>
                <a:ea typeface="微软雅黑" panose="020B0503020204020204" pitchFamily="34" charset="-122"/>
              </a:rPr>
              <a:t>的</a:t>
            </a:r>
            <a:r>
              <a:rPr lang="zh-CN" altLang="en-US" sz="2400" b="1" dirty="0">
                <a:solidFill>
                  <a:srgbClr val="0000FF"/>
                </a:solidFill>
                <a:latin typeface="微软雅黑" panose="020B0503020204020204" pitchFamily="34" charset="-122"/>
                <a:ea typeface="微软雅黑" panose="020B0503020204020204" pitchFamily="34" charset="-122"/>
              </a:rPr>
              <a:t>自由主义者</a:t>
            </a:r>
            <a:r>
              <a:rPr lang="zh-CN" altLang="en-US" sz="2400" b="1" dirty="0">
                <a:latin typeface="微软雅黑" panose="020B0503020204020204" pitchFamily="34" charset="-122"/>
                <a:ea typeface="微软雅黑" panose="020B0503020204020204" pitchFamily="34" charset="-122"/>
              </a:rPr>
              <a:t>相信人与猿拥有共同的祖先，只有</a:t>
            </a:r>
            <a:r>
              <a:rPr lang="en-US" altLang="zh-CN" sz="2400" b="1" dirty="0">
                <a:latin typeface="微软雅黑" panose="020B0503020204020204" pitchFamily="34" charset="-122"/>
                <a:ea typeface="微软雅黑" panose="020B0503020204020204" pitchFamily="34" charset="-122"/>
              </a:rPr>
              <a:t>37%</a:t>
            </a:r>
            <a:r>
              <a:rPr lang="zh-CN" altLang="en-US" sz="2400" b="1" dirty="0">
                <a:latin typeface="微软雅黑" panose="020B0503020204020204" pitchFamily="34" charset="-122"/>
                <a:ea typeface="微软雅黑" panose="020B0503020204020204" pitchFamily="34" charset="-122"/>
              </a:rPr>
              <a:t>的</a:t>
            </a:r>
            <a:r>
              <a:rPr lang="zh-CN" altLang="en-US" sz="2400" b="1" dirty="0">
                <a:solidFill>
                  <a:srgbClr val="0000FF"/>
                </a:solidFill>
                <a:latin typeface="微软雅黑" panose="020B0503020204020204" pitchFamily="34" charset="-122"/>
                <a:ea typeface="微软雅黑" panose="020B0503020204020204" pitchFamily="34" charset="-122"/>
              </a:rPr>
              <a:t>保守主义者</a:t>
            </a:r>
            <a:r>
              <a:rPr lang="zh-CN" altLang="en-US" sz="2400" b="1" dirty="0">
                <a:latin typeface="微软雅黑" panose="020B0503020204020204" pitchFamily="34" charset="-122"/>
                <a:ea typeface="微软雅黑" panose="020B0503020204020204" pitchFamily="34" charset="-122"/>
              </a:rPr>
              <a:t>认同这一点。</a:t>
            </a:r>
            <a:endParaRPr lang="zh-CN" altLang="en-US" sz="2400" b="1" dirty="0">
              <a:latin typeface="微软雅黑" panose="020B0503020204020204" pitchFamily="34" charset="-122"/>
              <a:ea typeface="微软雅黑" panose="020B0503020204020204" pitchFamily="34" charset="-122"/>
            </a:endParaRPr>
          </a:p>
          <a:p>
            <a:pPr eaLnBrk="1" hangingPunct="1">
              <a:lnSpc>
                <a:spcPct val="90000"/>
              </a:lnSpc>
              <a:spcBef>
                <a:spcPct val="35000"/>
              </a:spcBef>
            </a:pPr>
            <a:r>
              <a:rPr lang="zh-CN" altLang="en-US" sz="2400" b="1" dirty="0">
                <a:solidFill>
                  <a:srgbClr val="0000FF"/>
                </a:solidFill>
                <a:latin typeface="微软雅黑" panose="020B0503020204020204" pitchFamily="34" charset="-122"/>
                <a:ea typeface="微软雅黑" panose="020B0503020204020204" pitchFamily="34" charset="-122"/>
              </a:rPr>
              <a:t>迈克尔</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舍默（</a:t>
            </a:r>
            <a:r>
              <a:rPr lang="en-US" altLang="zh-CN" sz="2400" b="1" dirty="0">
                <a:solidFill>
                  <a:srgbClr val="0000FF"/>
                </a:solidFill>
                <a:latin typeface="微软雅黑" panose="020B0503020204020204" pitchFamily="34" charset="-122"/>
                <a:ea typeface="微软雅黑" panose="020B0503020204020204" pitchFamily="34" charset="-122"/>
              </a:rPr>
              <a:t>Michael Shermer</a:t>
            </a:r>
            <a:r>
              <a:rPr lang="zh-CN" altLang="en-US" sz="2400" b="1" dirty="0">
                <a:solidFill>
                  <a:srgbClr val="0000FF"/>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认为，</a:t>
            </a:r>
            <a:r>
              <a:rPr lang="zh-CN" altLang="en-US" sz="2400" b="1" dirty="0">
                <a:solidFill>
                  <a:srgbClr val="FF0000"/>
                </a:solidFill>
                <a:latin typeface="微软雅黑" panose="020B0503020204020204" pitchFamily="34" charset="-122"/>
                <a:ea typeface="微软雅黑" panose="020B0503020204020204" pitchFamily="34" charset="-122"/>
              </a:rPr>
              <a:t>基督教和进化论并非水火不容、誓不两立，实际上，虔诚的基督徒也有理由追随达尔文。</a:t>
            </a:r>
            <a:endParaRPr lang="zh-CN" altLang="en-US" sz="2400" dirty="0">
              <a:solidFill>
                <a:srgbClr val="FF0000"/>
              </a:solidFill>
              <a:latin typeface="微软雅黑" panose="020B0503020204020204" pitchFamily="34" charset="-122"/>
              <a:ea typeface="微软雅黑" panose="020B0503020204020204" pitchFamily="34" charset="-122"/>
            </a:endParaRPr>
          </a:p>
        </p:txBody>
      </p:sp>
      <p:pic>
        <p:nvPicPr>
          <p:cNvPr id="52229" name="Picture 2" descr="C:\Program Files (x86)\Microsoft Office\MEDIA\CAGCAT10\j0149481.wmf"/>
          <p:cNvPicPr>
            <a:picLocks noChangeAspect="1"/>
          </p:cNvPicPr>
          <p:nvPr/>
        </p:nvPicPr>
        <p:blipFill>
          <a:blip r:embed="rId1"/>
          <a:stretch>
            <a:fillRect/>
          </a:stretch>
        </p:blipFill>
        <p:spPr>
          <a:xfrm>
            <a:off x="428625" y="266700"/>
            <a:ext cx="1214438" cy="1233488"/>
          </a:xfrm>
          <a:prstGeom prst="rect">
            <a:avLst/>
          </a:prstGeom>
          <a:noFill/>
          <a:ln w="9525">
            <a:noFill/>
          </a:ln>
        </p:spPr>
      </p:pic>
      <p:sp>
        <p:nvSpPr>
          <p:cNvPr id="7" name="Rectangle 2"/>
          <p:cNvSpPr>
            <a:spLocks noGrp="1"/>
          </p:cNvSpPr>
          <p:nvPr>
            <p:ph type="title"/>
          </p:nvPr>
        </p:nvSpPr>
        <p:spPr>
          <a:xfrm>
            <a:off x="1835150" y="188913"/>
            <a:ext cx="6715125" cy="1411287"/>
          </a:xfrm>
          <a:gradFill rotWithShape="1">
            <a:gsLst>
              <a:gs pos="0">
                <a:srgbClr val="FFFF99">
                  <a:alpha val="100000"/>
                </a:srgbClr>
              </a:gs>
              <a:gs pos="100000">
                <a:srgbClr val="00FF00">
                  <a:alpha val="100000"/>
                </a:srgbClr>
              </a:gs>
            </a:gsLst>
            <a:lin ang="0" scaled="1"/>
            <a:tileRect/>
          </a:gradFill>
        </p:spPr>
        <p:txBody>
          <a:bodyPr vert="horz" wrap="square" lIns="91440" tIns="45720" rIns="91440" bIns="45720" anchor="t"/>
          <a:lstStyle/>
          <a:p>
            <a:pPr eaLnBrk="1" hangingPunct="1">
              <a:lnSpc>
                <a:spcPct val="130000"/>
              </a:lnSpc>
              <a:spcBef>
                <a:spcPts val="1200"/>
              </a:spcBef>
            </a:pPr>
            <a:r>
              <a:rPr lang="zh-CN" altLang="en-US" sz="4000" b="1" i="1" dirty="0">
                <a:latin typeface="微软雅黑" panose="020B0503020204020204" pitchFamily="34" charset="-122"/>
                <a:ea typeface="微软雅黑" panose="020B0503020204020204" pitchFamily="34" charset="-122"/>
              </a:rPr>
              <a:t>美国社会的文化冲突</a:t>
            </a:r>
            <a:br>
              <a:rPr lang="zh-CN" altLang="en-US" b="1" dirty="0">
                <a:latin typeface="微软雅黑" panose="020B0503020204020204" pitchFamily="34" charset="-122"/>
                <a:ea typeface="微软雅黑" panose="020B0503020204020204" pitchFamily="34" charset="-122"/>
              </a:rPr>
            </a:br>
            <a:r>
              <a:rPr lang="zh-CN" altLang="en-US" sz="2900" b="1" dirty="0">
                <a:latin typeface="微软雅黑" panose="020B0503020204020204" pitchFamily="34" charset="-122"/>
                <a:ea typeface="微软雅黑" panose="020B0503020204020204" pitchFamily="34" charset="-122"/>
              </a:rPr>
              <a:t>                 </a:t>
            </a:r>
            <a:r>
              <a:rPr lang="en-US" altLang="zh-CN" sz="2900" b="1" dirty="0">
                <a:solidFill>
                  <a:srgbClr val="3333CC"/>
                </a:solidFill>
                <a:latin typeface="微软雅黑" panose="020B0503020204020204" pitchFamily="34" charset="-122"/>
                <a:ea typeface="微软雅黑" panose="020B0503020204020204" pitchFamily="34" charset="-122"/>
              </a:rPr>
              <a:t>——</a:t>
            </a:r>
            <a:r>
              <a:rPr lang="zh-CN" altLang="en-US" sz="2900" b="1" dirty="0">
                <a:solidFill>
                  <a:srgbClr val="3333CC"/>
                </a:solidFill>
                <a:latin typeface="微软雅黑" panose="020B0503020204020204" pitchFamily="34" charset="-122"/>
                <a:ea typeface="微软雅黑" panose="020B0503020204020204" pitchFamily="34" charset="-122"/>
              </a:rPr>
              <a:t>工业化时期的冲突方式</a:t>
            </a:r>
            <a:endParaRPr lang="zh-CN" altLang="en-US" b="1" dirty="0">
              <a:solidFill>
                <a:srgbClr val="3333CC"/>
              </a:solidFill>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52228">
                                            <p:bg/>
                                          </p:spTgt>
                                        </p:tgtEl>
                                        <p:attrNameLst>
                                          <p:attrName>style.visibility</p:attrName>
                                        </p:attrNameLst>
                                      </p:cBhvr>
                                      <p:to>
                                        <p:strVal val="visible"/>
                                      </p:to>
                                    </p:set>
                                    <p:animEffect transition="in" filter="fade">
                                      <p:cBhvr>
                                        <p:cTn id="13" dur="1000">
                                          <p:stCondLst>
                                            <p:cond delay="0"/>
                                          </p:stCondLst>
                                        </p:cTn>
                                        <p:tgtEl>
                                          <p:spTgt spid="52228">
                                            <p:bg/>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52228">
                                            <p:bg/>
                                          </p:spTgt>
                                        </p:tgtEl>
                                        <p:attrNameLst>
                                          <p:attrName>style.visibility</p:attrName>
                                        </p:attrNameLst>
                                      </p:cBhvr>
                                      <p:to>
                                        <p:strVal val="visible"/>
                                      </p:to>
                                    </p:set>
                                    <p:animEffect transition="in" filter="fade">
                                      <p:cBhvr>
                                        <p:cTn id="17" dur="1000">
                                          <p:stCondLst>
                                            <p:cond delay="0"/>
                                          </p:stCondLst>
                                        </p:cTn>
                                        <p:tgtEl>
                                          <p:spTgt spid="52228">
                                            <p:bg/>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52228">
                                            <p:bg/>
                                          </p:spTgt>
                                        </p:tgtEl>
                                        <p:attrNameLst>
                                          <p:attrName>style.visibility</p:attrName>
                                        </p:attrNameLst>
                                      </p:cBhvr>
                                      <p:to>
                                        <p:strVal val="visible"/>
                                      </p:to>
                                    </p:set>
                                    <p:animEffect transition="in" filter="fade">
                                      <p:cBhvr>
                                        <p:cTn id="21" dur="1000">
                                          <p:stCondLst>
                                            <p:cond delay="0"/>
                                          </p:stCondLst>
                                        </p:cTn>
                                        <p:tgtEl>
                                          <p:spTgt spid="52228">
                                            <p:bg/>
                                          </p:spTgt>
                                        </p:tgtEl>
                                      </p:cBhvr>
                                    </p:animEffect>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52228">
                                            <p:bg/>
                                          </p:spTgt>
                                        </p:tgtEl>
                                        <p:attrNameLst>
                                          <p:attrName>style.visibility</p:attrName>
                                        </p:attrNameLst>
                                      </p:cBhvr>
                                      <p:to>
                                        <p:strVal val="visible"/>
                                      </p:to>
                                    </p:set>
                                    <p:animEffect transition="in" filter="fade">
                                      <p:cBhvr>
                                        <p:cTn id="25" dur="1000">
                                          <p:stCondLst>
                                            <p:cond delay="0"/>
                                          </p:stCondLst>
                                        </p:cTn>
                                        <p:tgtEl>
                                          <p:spTgt spid="52228">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8" grpId="0" build="p"/>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1"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166915" name="Rectangle 3"/>
          <p:cNvSpPr>
            <a:spLocks noGrp="1"/>
          </p:cNvSpPr>
          <p:nvPr>
            <p:ph idx="1"/>
          </p:nvPr>
        </p:nvSpPr>
        <p:spPr>
          <a:xfrm>
            <a:off x="500063" y="1643063"/>
            <a:ext cx="8186737" cy="4500562"/>
          </a:xfrm>
        </p:spPr>
        <p:txBody>
          <a:bodyPr vert="horz" wrap="square" lIns="91440" tIns="45720" rIns="91440" bIns="45720" anchor="t"/>
          <a:lstStyle/>
          <a:p>
            <a:pPr eaLnBrk="1" hangingPunct="1">
              <a:spcBef>
                <a:spcPct val="40000"/>
              </a:spcBef>
            </a:pPr>
            <a:r>
              <a:rPr lang="zh-CN" altLang="en-US" sz="2800" b="1" dirty="0">
                <a:latin typeface="微软雅黑" panose="020B0503020204020204" pitchFamily="34" charset="-122"/>
                <a:ea typeface="微软雅黑" panose="020B0503020204020204" pitchFamily="34" charset="-122"/>
              </a:rPr>
              <a:t>目前，一般美国人对宗教逐渐采取冷漠态度，越来越不关心对宗教的忠诚与认同。</a:t>
            </a:r>
            <a:endParaRPr lang="zh-CN" altLang="en-US" sz="2800" b="1" dirty="0">
              <a:latin typeface="微软雅黑" panose="020B0503020204020204" pitchFamily="34" charset="-122"/>
              <a:ea typeface="微软雅黑" panose="020B0503020204020204" pitchFamily="34" charset="-122"/>
            </a:endParaRPr>
          </a:p>
          <a:p>
            <a:pPr eaLnBrk="1" hangingPunct="1">
              <a:spcBef>
                <a:spcPct val="40000"/>
              </a:spcBef>
            </a:pPr>
            <a:r>
              <a:rPr lang="en-US" altLang="zh-CN" sz="2800" b="1" dirty="0">
                <a:latin typeface="微软雅黑" panose="020B0503020204020204" pitchFamily="34" charset="-122"/>
                <a:ea typeface="微软雅黑" panose="020B0503020204020204" pitchFamily="34" charset="-122"/>
              </a:rPr>
              <a:t>20</a:t>
            </a:r>
            <a:r>
              <a:rPr lang="zh-CN" altLang="en-US" sz="2800" b="1" dirty="0">
                <a:latin typeface="微软雅黑" panose="020B0503020204020204" pitchFamily="34" charset="-122"/>
                <a:ea typeface="微软雅黑" panose="020B0503020204020204" pitchFamily="34" charset="-122"/>
              </a:rPr>
              <a:t>世纪</a:t>
            </a:r>
            <a:r>
              <a:rPr lang="en-US" altLang="zh-CN" sz="2800" b="1" dirty="0">
                <a:latin typeface="微软雅黑" panose="020B0503020204020204" pitchFamily="34" charset="-122"/>
                <a:ea typeface="微软雅黑" panose="020B0503020204020204" pitchFamily="34" charset="-122"/>
              </a:rPr>
              <a:t>60</a:t>
            </a:r>
            <a:r>
              <a:rPr lang="zh-CN" altLang="en-US"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rPr>
              <a:t>70</a:t>
            </a:r>
            <a:r>
              <a:rPr lang="zh-CN" altLang="en-US" sz="2800" b="1" dirty="0">
                <a:latin typeface="微软雅黑" panose="020B0503020204020204" pitchFamily="34" charset="-122"/>
                <a:ea typeface="微软雅黑" panose="020B0503020204020204" pitchFamily="34" charset="-122"/>
              </a:rPr>
              <a:t>年代美国高等教育扩张对年轻人产生很大影响，使不信仰任何宗教的世俗人群增多，他们的价值观大致上可以称为</a:t>
            </a:r>
            <a:r>
              <a:rPr lang="zh-CN" altLang="en-US" sz="2800" b="1" dirty="0">
                <a:solidFill>
                  <a:srgbClr val="FF0000"/>
                </a:solidFill>
                <a:latin typeface="微软雅黑" panose="020B0503020204020204" pitchFamily="34" charset="-122"/>
                <a:ea typeface="微软雅黑" panose="020B0503020204020204" pitchFamily="34" charset="-122"/>
              </a:rPr>
              <a:t>人本主义</a:t>
            </a:r>
            <a:r>
              <a:rPr lang="zh-CN" altLang="en-US" sz="2800" b="1" dirty="0">
                <a:latin typeface="微软雅黑" panose="020B0503020204020204" pitchFamily="34" charset="-122"/>
                <a:ea typeface="微软雅黑" panose="020B0503020204020204" pitchFamily="34" charset="-122"/>
              </a:rPr>
              <a:t>的。</a:t>
            </a:r>
            <a:endParaRPr lang="zh-CN" altLang="en-US" sz="2800" b="1" dirty="0">
              <a:latin typeface="微软雅黑" panose="020B0503020204020204" pitchFamily="34" charset="-122"/>
              <a:ea typeface="微软雅黑" panose="020B0503020204020204" pitchFamily="34" charset="-122"/>
            </a:endParaRPr>
          </a:p>
          <a:p>
            <a:pPr eaLnBrk="1" hangingPunct="1">
              <a:spcBef>
                <a:spcPct val="40000"/>
              </a:spcBef>
            </a:pPr>
            <a:r>
              <a:rPr lang="zh-CN" altLang="en-US" sz="2800" b="1" dirty="0">
                <a:latin typeface="微软雅黑" panose="020B0503020204020204" pitchFamily="34" charset="-122"/>
                <a:ea typeface="微软雅黑" panose="020B0503020204020204" pitchFamily="34" charset="-122"/>
              </a:rPr>
              <a:t>他们多半受过良好职业教育，从事专业工作，住在东部和西部的大城市。</a:t>
            </a:r>
            <a:endParaRPr lang="zh-CN" altLang="en-US" sz="2800" b="1" dirty="0">
              <a:latin typeface="微软雅黑" panose="020B0503020204020204" pitchFamily="34" charset="-122"/>
              <a:ea typeface="微软雅黑" panose="020B0503020204020204" pitchFamily="34" charset="-122"/>
            </a:endParaRPr>
          </a:p>
          <a:p>
            <a:pPr eaLnBrk="1" hangingPunct="1">
              <a:spcBef>
                <a:spcPct val="40000"/>
              </a:spcBef>
            </a:pPr>
            <a:r>
              <a:rPr lang="en-US" altLang="zh-CN" sz="2800" b="1" dirty="0">
                <a:latin typeface="微软雅黑" panose="020B0503020204020204" pitchFamily="34" charset="-122"/>
                <a:ea typeface="微软雅黑" panose="020B0503020204020204" pitchFamily="34" charset="-122"/>
              </a:rPr>
              <a:t>1982</a:t>
            </a:r>
            <a:r>
              <a:rPr lang="zh-CN" altLang="en-US" sz="2800" b="1" dirty="0">
                <a:latin typeface="微软雅黑" panose="020B0503020204020204" pitchFamily="34" charset="-122"/>
                <a:ea typeface="微软雅黑" panose="020B0503020204020204" pitchFamily="34" charset="-122"/>
              </a:rPr>
              <a:t>年，这一社会群体占美国总人口的</a:t>
            </a:r>
            <a:r>
              <a:rPr lang="en-US" altLang="zh-CN" sz="2800" b="1" dirty="0">
                <a:latin typeface="微软雅黑" panose="020B0503020204020204" pitchFamily="34" charset="-122"/>
                <a:ea typeface="微软雅黑" panose="020B0503020204020204" pitchFamily="34" charset="-122"/>
              </a:rPr>
              <a:t>11%</a:t>
            </a:r>
            <a:r>
              <a:rPr lang="zh-CN" altLang="en-US" sz="2800" b="1" dirty="0">
                <a:latin typeface="微软雅黑" panose="020B0503020204020204" pitchFamily="34" charset="-122"/>
                <a:ea typeface="微软雅黑" panose="020B0503020204020204" pitchFamily="34" charset="-122"/>
              </a:rPr>
              <a:t>，而在此二十年前大约只占</a:t>
            </a:r>
            <a:r>
              <a:rPr lang="en-US" altLang="zh-CN" sz="2800" b="1" dirty="0">
                <a:latin typeface="微软雅黑" panose="020B0503020204020204" pitchFamily="34" charset="-122"/>
                <a:ea typeface="微软雅黑" panose="020B0503020204020204" pitchFamily="34" charset="-122"/>
              </a:rPr>
              <a:t>2%</a:t>
            </a:r>
            <a:r>
              <a:rPr lang="zh-CN" altLang="en-US" sz="2800" b="1" dirty="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
        <p:nvSpPr>
          <p:cNvPr id="166916" name="Rectangle 4"/>
          <p:cNvSpPr/>
          <p:nvPr/>
        </p:nvSpPr>
        <p:spPr>
          <a:xfrm>
            <a:off x="468313" y="288925"/>
            <a:ext cx="6746875" cy="1139825"/>
          </a:xfrm>
          <a:prstGeom prst="rect">
            <a:avLst/>
          </a:prstGeom>
          <a:gradFill rotWithShape="1">
            <a:gsLst>
              <a:gs pos="0">
                <a:srgbClr val="FFFF99"/>
              </a:gs>
              <a:gs pos="100000">
                <a:srgbClr val="00FF00"/>
              </a:gs>
            </a:gsLst>
            <a:lin ang="0" scaled="1"/>
            <a:tileRect/>
          </a:gradFill>
          <a:ln w="9525">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eaLnBrk="1" hangingPunct="1">
              <a:spcBef>
                <a:spcPct val="0"/>
              </a:spcBef>
              <a:buClrTx/>
              <a:buSzTx/>
              <a:buFontTx/>
              <a:buNone/>
            </a:pPr>
            <a:r>
              <a:rPr lang="zh-CN" altLang="en-US" sz="4000" b="1" i="1" dirty="0">
                <a:solidFill>
                  <a:schemeClr val="tx2"/>
                </a:solidFill>
                <a:latin typeface="微软雅黑" panose="020B0503020204020204" pitchFamily="34" charset="-122"/>
                <a:ea typeface="微软雅黑" panose="020B0503020204020204" pitchFamily="34" charset="-122"/>
              </a:rPr>
              <a:t>美国的文化冲突</a:t>
            </a:r>
            <a:br>
              <a:rPr lang="zh-CN" altLang="en-US" sz="4200" b="1" dirty="0">
                <a:solidFill>
                  <a:schemeClr val="tx2"/>
                </a:solidFill>
                <a:latin typeface="微软雅黑" panose="020B0503020204020204" pitchFamily="34" charset="-122"/>
                <a:ea typeface="微软雅黑" panose="020B0503020204020204" pitchFamily="34" charset="-122"/>
              </a:rPr>
            </a:br>
            <a:r>
              <a:rPr lang="zh-CN" altLang="en-US" sz="2900" b="1" dirty="0">
                <a:solidFill>
                  <a:schemeClr val="tx2"/>
                </a:solidFill>
                <a:latin typeface="微软雅黑" panose="020B0503020204020204" pitchFamily="34" charset="-122"/>
                <a:ea typeface="微软雅黑" panose="020B0503020204020204" pitchFamily="34" charset="-122"/>
              </a:rPr>
              <a:t>                </a:t>
            </a:r>
            <a:r>
              <a:rPr lang="en-US" altLang="zh-CN" sz="2900" b="1" dirty="0">
                <a:solidFill>
                  <a:srgbClr val="3333CC"/>
                </a:solidFill>
                <a:latin typeface="微软雅黑" panose="020B0503020204020204" pitchFamily="34" charset="-122"/>
                <a:ea typeface="微软雅黑" panose="020B0503020204020204" pitchFamily="34" charset="-122"/>
              </a:rPr>
              <a:t>——</a:t>
            </a:r>
            <a:r>
              <a:rPr lang="zh-CN" altLang="en-US" sz="2900" b="1" dirty="0">
                <a:solidFill>
                  <a:srgbClr val="3333CC"/>
                </a:solidFill>
                <a:latin typeface="微软雅黑" panose="020B0503020204020204" pitchFamily="34" charset="-122"/>
                <a:ea typeface="微软雅黑" panose="020B0503020204020204" pitchFamily="34" charset="-122"/>
              </a:rPr>
              <a:t>工业化时期的冲突方式</a:t>
            </a:r>
            <a:endParaRPr lang="zh-CN" altLang="en-US" sz="4200" b="1" dirty="0">
              <a:solidFill>
                <a:srgbClr val="3333CC"/>
              </a:solidFill>
              <a:latin typeface="微软雅黑" panose="020B0503020204020204" pitchFamily="34" charset="-122"/>
              <a:ea typeface="微软雅黑" panose="020B0503020204020204" pitchFamily="34" charset="-122"/>
            </a:endParaRPr>
          </a:p>
        </p:txBody>
      </p:sp>
      <p:pic>
        <p:nvPicPr>
          <p:cNvPr id="53254" name="Picture 6" descr="C:\Program Files (x86)\Microsoft Office\MEDIA\CAGCAT10\j0216516.wmf"/>
          <p:cNvPicPr>
            <a:picLocks noChangeAspect="1"/>
          </p:cNvPicPr>
          <p:nvPr/>
        </p:nvPicPr>
        <p:blipFill>
          <a:blip r:embed="rId1"/>
          <a:stretch>
            <a:fillRect/>
          </a:stretch>
        </p:blipFill>
        <p:spPr>
          <a:xfrm>
            <a:off x="7500938" y="285750"/>
            <a:ext cx="1000125" cy="1158875"/>
          </a:xfrm>
          <a:prstGeom prst="rect">
            <a:avLst/>
          </a:prstGeom>
          <a:noFill/>
          <a:ln w="9525">
            <a:noFill/>
          </a:ln>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6915">
                                            <p:bg/>
                                          </p:spTgt>
                                        </p:tgtEl>
                                        <p:attrNameLst>
                                          <p:attrName>style.visibility</p:attrName>
                                        </p:attrNameLst>
                                      </p:cBhvr>
                                      <p:to>
                                        <p:strVal val="visible"/>
                                      </p:to>
                                    </p:set>
                                    <p:animEffect transition="in" filter="fade">
                                      <p:cBhvr>
                                        <p:cTn id="7" dur="1000">
                                          <p:stCondLst>
                                            <p:cond delay="0"/>
                                          </p:stCondLst>
                                        </p:cTn>
                                        <p:tgtEl>
                                          <p:spTgt spid="166915">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66915">
                                            <p:bg/>
                                          </p:spTgt>
                                        </p:tgtEl>
                                        <p:attrNameLst>
                                          <p:attrName>style.visibility</p:attrName>
                                        </p:attrNameLst>
                                      </p:cBhvr>
                                      <p:to>
                                        <p:strVal val="visible"/>
                                      </p:to>
                                    </p:set>
                                    <p:animEffect transition="in" filter="fade">
                                      <p:cBhvr>
                                        <p:cTn id="11" dur="1000">
                                          <p:stCondLst>
                                            <p:cond delay="0"/>
                                          </p:stCondLst>
                                        </p:cTn>
                                        <p:tgtEl>
                                          <p:spTgt spid="166915">
                                            <p:bg/>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66915">
                                            <p:bg/>
                                          </p:spTgt>
                                        </p:tgtEl>
                                        <p:attrNameLst>
                                          <p:attrName>style.visibility</p:attrName>
                                        </p:attrNameLst>
                                      </p:cBhvr>
                                      <p:to>
                                        <p:strVal val="visible"/>
                                      </p:to>
                                    </p:set>
                                    <p:animEffect transition="in" filter="fade">
                                      <p:cBhvr>
                                        <p:cTn id="15" dur="1000">
                                          <p:stCondLst>
                                            <p:cond delay="0"/>
                                          </p:stCondLst>
                                        </p:cTn>
                                        <p:tgtEl>
                                          <p:spTgt spid="166915">
                                            <p:bg/>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66915">
                                            <p:bg/>
                                          </p:spTgt>
                                        </p:tgtEl>
                                        <p:attrNameLst>
                                          <p:attrName>style.visibility</p:attrName>
                                        </p:attrNameLst>
                                      </p:cBhvr>
                                      <p:to>
                                        <p:strVal val="visible"/>
                                      </p:to>
                                    </p:set>
                                    <p:animEffect transition="in" filter="fade">
                                      <p:cBhvr>
                                        <p:cTn id="19" dur="1000">
                                          <p:stCondLst>
                                            <p:cond delay="0"/>
                                          </p:stCondLst>
                                        </p:cTn>
                                        <p:tgtEl>
                                          <p:spTgt spid="166915">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5"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2755" y="1292225"/>
            <a:ext cx="8229600" cy="4979670"/>
          </a:xfrm>
        </p:spPr>
        <p:txBody>
          <a:bodyPr/>
          <a:lstStyle/>
          <a:p>
            <a:pPr algn="just">
              <a:lnSpc>
                <a:spcPct val="110000"/>
              </a:lnSpc>
              <a:spcBef>
                <a:spcPts val="300"/>
              </a:spcBef>
              <a:spcAft>
                <a:spcPts val="0"/>
              </a:spcAft>
            </a:pPr>
            <a:r>
              <a:rPr lang="zh-CN" altLang="en-US" sz="2600" b="1">
                <a:latin typeface="微软雅黑" panose="020B0503020204020204" pitchFamily="34" charset="-122"/>
                <a:ea typeface="微软雅黑" panose="020B0503020204020204" pitchFamily="34" charset="-122"/>
                <a:cs typeface="微软雅黑" panose="020B0503020204020204" pitchFamily="34" charset="-122"/>
              </a:rPr>
              <a:t>2017年12月18日特朗普政府公布首份</a:t>
            </a:r>
            <a:r>
              <a:rPr lang="zh-CN" altLang="en-US" sz="2600" b="1">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《国家安全战略报告》</a:t>
            </a:r>
            <a:r>
              <a:rPr lang="zh-CN" altLang="en-US" sz="2600" b="1">
                <a:latin typeface="微软雅黑" panose="020B0503020204020204" pitchFamily="34" charset="-122"/>
                <a:ea typeface="微软雅黑" panose="020B0503020204020204" pitchFamily="34" charset="-122"/>
                <a:cs typeface="微软雅黑" panose="020B0503020204020204" pitchFamily="34" charset="-122"/>
              </a:rPr>
              <a:t>明确把中国列为</a:t>
            </a:r>
            <a:r>
              <a:rPr lang="zh-CN" altLang="en-US" sz="2600" b="1">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战略竞争者</a:t>
            </a:r>
            <a:r>
              <a:rPr lang="zh-CN" altLang="en-US" sz="2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以此为标志，中美对抗上升到战略层面。</a:t>
            </a:r>
            <a:endParaRPr lang="zh-CN" altLang="en-US" sz="2600" b="1">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spcBef>
                <a:spcPts val="300"/>
              </a:spcBef>
              <a:spcAft>
                <a:spcPts val="0"/>
              </a:spcAft>
            </a:pPr>
            <a:r>
              <a:rPr lang="zh-CN" altLang="en-US" sz="2600" b="1">
                <a:latin typeface="微软雅黑" panose="020B0503020204020204" pitchFamily="34" charset="-122"/>
                <a:ea typeface="微软雅黑" panose="020B0503020204020204" pitchFamily="34" charset="-122"/>
                <a:cs typeface="微软雅黑" panose="020B0503020204020204" pitchFamily="34" charset="-122"/>
              </a:rPr>
              <a:t>自此以来，美国人对中国的态度几乎上下一致、全民一致，</a:t>
            </a:r>
            <a:r>
              <a:rPr lang="zh-CN" altLang="en-US" sz="2600" b="1">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国会参、众两院通过任何反华法案都是全票通过，</a:t>
            </a:r>
            <a:r>
              <a:rPr lang="zh-CN" altLang="en-US" sz="2600" b="1">
                <a:latin typeface="微软雅黑" panose="020B0503020204020204" pitchFamily="34" charset="-122"/>
                <a:ea typeface="微软雅黑" panose="020B0503020204020204" pitchFamily="34" charset="-122"/>
                <a:cs typeface="微软雅黑" panose="020B0503020204020204" pitchFamily="34" charset="-122"/>
              </a:rPr>
              <a:t>没有一丝反对的杂音，其立法效率之高，速度之快，都是历史上从未有过的。</a:t>
            </a:r>
            <a:endParaRPr lang="zh-CN" altLang="en-US" sz="2600" b="1">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spcBef>
                <a:spcPts val="300"/>
              </a:spcBef>
              <a:spcAft>
                <a:spcPts val="0"/>
              </a:spcAft>
            </a:pPr>
            <a:r>
              <a:rPr lang="zh-CN" altLang="en-US" sz="2600" b="1">
                <a:latin typeface="微软雅黑" panose="020B0503020204020204" pitchFamily="34" charset="-122"/>
                <a:ea typeface="微软雅黑" panose="020B0503020204020204" pitchFamily="34" charset="-122"/>
                <a:cs typeface="微软雅黑" panose="020B0503020204020204" pitchFamily="34" charset="-122"/>
              </a:rPr>
              <a:t>比如，美国联邦众议院和参议院分别</a:t>
            </a:r>
            <a:r>
              <a:rPr lang="zh-CN" altLang="en-US" sz="2600" b="1">
                <a:latin typeface="微软雅黑" panose="020B0503020204020204" pitchFamily="34" charset="-122"/>
                <a:ea typeface="微软雅黑" panose="020B0503020204020204" pitchFamily="34" charset="-122"/>
                <a:cs typeface="微软雅黑" panose="020B0503020204020204" pitchFamily="34" charset="-122"/>
                <a:sym typeface="+mn-ea"/>
              </a:rPr>
              <a:t>于</a:t>
            </a:r>
            <a:r>
              <a:rPr lang="en-US" altLang="zh-CN" sz="2600" b="1">
                <a:latin typeface="微软雅黑" panose="020B0503020204020204" pitchFamily="34" charset="-122"/>
                <a:ea typeface="微软雅黑" panose="020B0503020204020204" pitchFamily="34" charset="-122"/>
                <a:cs typeface="微软雅黑" panose="020B0503020204020204" pitchFamily="34" charset="-122"/>
                <a:sym typeface="+mn-ea"/>
              </a:rPr>
              <a:t>2019</a:t>
            </a:r>
            <a:r>
              <a:rPr lang="zh-CN" altLang="en-US" sz="2600" b="1">
                <a:latin typeface="微软雅黑" panose="020B0503020204020204" pitchFamily="34" charset="-122"/>
                <a:ea typeface="微软雅黑" panose="020B0503020204020204" pitchFamily="34" charset="-122"/>
                <a:cs typeface="微软雅黑" panose="020B0503020204020204" pitchFamily="34" charset="-122"/>
                <a:sym typeface="+mn-ea"/>
              </a:rPr>
              <a:t>年</a:t>
            </a:r>
            <a:r>
              <a:rPr lang="en-US" altLang="zh-CN" sz="2600" b="1">
                <a:latin typeface="微软雅黑" panose="020B0503020204020204" pitchFamily="34" charset="-122"/>
                <a:ea typeface="微软雅黑" panose="020B0503020204020204" pitchFamily="34" charset="-122"/>
                <a:cs typeface="微软雅黑" panose="020B0503020204020204" pitchFamily="34" charset="-122"/>
                <a:sym typeface="+mn-ea"/>
              </a:rPr>
              <a:t>10</a:t>
            </a:r>
            <a:r>
              <a:rPr lang="zh-CN" altLang="en-US" sz="2600" b="1">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sz="2600" b="1">
                <a:latin typeface="微软雅黑" panose="020B0503020204020204" pitchFamily="34" charset="-122"/>
                <a:ea typeface="微软雅黑" panose="020B0503020204020204" pitchFamily="34" charset="-122"/>
                <a:cs typeface="微软雅黑" panose="020B0503020204020204" pitchFamily="34" charset="-122"/>
                <a:sym typeface="+mn-ea"/>
              </a:rPr>
              <a:t>15</a:t>
            </a:r>
            <a:r>
              <a:rPr lang="zh-CN" altLang="en-US" sz="2600" b="1">
                <a:latin typeface="微软雅黑" panose="020B0503020204020204" pitchFamily="34" charset="-122"/>
                <a:ea typeface="微软雅黑" panose="020B0503020204020204" pitchFamily="34" charset="-122"/>
                <a:cs typeface="微软雅黑" panose="020B0503020204020204" pitchFamily="34" charset="-122"/>
                <a:sym typeface="+mn-ea"/>
              </a:rPr>
              <a:t>日和</a:t>
            </a:r>
            <a:r>
              <a:rPr lang="en-US" altLang="zh-CN" sz="2600" b="1">
                <a:latin typeface="微软雅黑" panose="020B0503020204020204" pitchFamily="34" charset="-122"/>
                <a:ea typeface="微软雅黑" panose="020B0503020204020204" pitchFamily="34" charset="-122"/>
                <a:cs typeface="微软雅黑" panose="020B0503020204020204" pitchFamily="34" charset="-122"/>
                <a:sym typeface="+mn-ea"/>
              </a:rPr>
              <a:t>11</a:t>
            </a:r>
            <a:r>
              <a:rPr lang="zh-CN" altLang="en-US" sz="2600" b="1">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altLang="zh-CN" sz="2600" b="1">
                <a:latin typeface="微软雅黑" panose="020B0503020204020204" pitchFamily="34" charset="-122"/>
                <a:ea typeface="微软雅黑" panose="020B0503020204020204" pitchFamily="34" charset="-122"/>
                <a:cs typeface="微软雅黑" panose="020B0503020204020204" pitchFamily="34" charset="-122"/>
                <a:sym typeface="+mn-ea"/>
              </a:rPr>
              <a:t>19</a:t>
            </a:r>
            <a:r>
              <a:rPr lang="zh-CN" altLang="en-US" sz="2600" b="1">
                <a:latin typeface="微软雅黑" panose="020B0503020204020204" pitchFamily="34" charset="-122"/>
                <a:ea typeface="微软雅黑" panose="020B0503020204020204" pitchFamily="34" charset="-122"/>
                <a:cs typeface="微软雅黑" panose="020B0503020204020204" pitchFamily="34" charset="-122"/>
                <a:sym typeface="+mn-ea"/>
              </a:rPr>
              <a:t>日，</a:t>
            </a:r>
            <a:r>
              <a:rPr lang="zh-CN" altLang="en-US" sz="2600" b="1">
                <a:latin typeface="微软雅黑" panose="020B0503020204020204" pitchFamily="34" charset="-122"/>
                <a:ea typeface="微软雅黑" panose="020B0503020204020204" pitchFamily="34" charset="-122"/>
                <a:cs typeface="微软雅黑" panose="020B0503020204020204" pitchFamily="34" charset="-122"/>
              </a:rPr>
              <a:t>先后审议并</a:t>
            </a:r>
            <a:r>
              <a:rPr lang="zh-CN" altLang="en-US" sz="2600" b="1">
                <a:latin typeface="微软雅黑" panose="020B0503020204020204" pitchFamily="34" charset="-122"/>
                <a:ea typeface="微软雅黑" panose="020B0503020204020204" pitchFamily="34" charset="-122"/>
                <a:cs typeface="微软雅黑" panose="020B0503020204020204" pitchFamily="34" charset="-122"/>
                <a:sym typeface="+mn-ea"/>
              </a:rPr>
              <a:t>全票</a:t>
            </a:r>
            <a:r>
              <a:rPr lang="zh-CN" altLang="en-US" sz="2600" b="1">
                <a:latin typeface="微软雅黑" panose="020B0503020204020204" pitchFamily="34" charset="-122"/>
                <a:ea typeface="微软雅黑" panose="020B0503020204020204" pitchFamily="34" charset="-122"/>
                <a:cs typeface="微软雅黑" panose="020B0503020204020204" pitchFamily="34" charset="-122"/>
              </a:rPr>
              <a:t>通过</a:t>
            </a:r>
            <a:r>
              <a:rPr lang="zh-CN" altLang="en-US" sz="2600" b="1">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《香港人权与民主法案》，</a:t>
            </a:r>
            <a:r>
              <a:rPr lang="zh-CN" altLang="en-US" sz="2600" b="1">
                <a:latin typeface="微软雅黑" panose="020B0503020204020204" pitchFamily="34" charset="-122"/>
                <a:ea typeface="微软雅黑" panose="020B0503020204020204" pitchFamily="34" charset="-122"/>
                <a:cs typeface="微软雅黑" panose="020B0503020204020204" pitchFamily="34" charset="-122"/>
              </a:rPr>
              <a:t>试图通过</a:t>
            </a:r>
            <a:r>
              <a:rPr lang="zh-CN" altLang="en-US" sz="2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玩弄双重标准，公然插手香港事务，干涉中国内政。</a:t>
            </a:r>
            <a:endParaRPr lang="zh-CN" altLang="en-US" sz="2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4036" name="Rectangle 2"/>
          <p:cNvSpPr>
            <a:spLocks noGrp="1"/>
          </p:cNvSpPr>
          <p:nvPr/>
        </p:nvSpPr>
        <p:spPr>
          <a:xfrm>
            <a:off x="452755" y="180340"/>
            <a:ext cx="8151495" cy="1090930"/>
          </a:xfrm>
          <a:prstGeom prst="rect">
            <a:avLst/>
          </a:prstGeom>
          <a:gradFill rotWithShape="1">
            <a:gsLst>
              <a:gs pos="0">
                <a:srgbClr val="FFFF99">
                  <a:alpha val="100000"/>
                </a:srgbClr>
              </a:gs>
              <a:gs pos="100000">
                <a:srgbClr val="CCFF33">
                  <a:alpha val="100000"/>
                </a:srgbClr>
              </a:gs>
            </a:gsLst>
            <a:lin ang="0" scaled="1"/>
            <a:tileRect/>
          </a:gradFill>
          <a:ln w="9525">
            <a:noFill/>
          </a:ln>
        </p:spPr>
        <p:txBody>
          <a:bodyPr vert="horz" wrap="square" lIns="91440" tIns="45720" rIns="91440" bIns="45720" anchor="t"/>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eaLnBrk="1" hangingPunct="1">
              <a:lnSpc>
                <a:spcPct val="130000"/>
              </a:lnSpc>
            </a:pPr>
            <a:r>
              <a:rPr lang="en-US" altLang="zh-CN" sz="4800" b="1" dirty="0">
                <a:latin typeface="微软雅黑" panose="020B0503020204020204" pitchFamily="34" charset="-122"/>
                <a:ea typeface="微软雅黑" panose="020B0503020204020204" pitchFamily="34" charset="-122"/>
              </a:rPr>
              <a:t>7.5.6 </a:t>
            </a:r>
            <a:r>
              <a:rPr lang="zh-CN" altLang="en-US" sz="4800" b="1" dirty="0">
                <a:latin typeface="微软雅黑" panose="020B0503020204020204" pitchFamily="34" charset="-122"/>
                <a:ea typeface="微软雅黑" panose="020B0503020204020204" pitchFamily="34" charset="-122"/>
              </a:rPr>
              <a:t>美国如何看待中国</a:t>
            </a:r>
            <a:endParaRPr lang="zh-CN" altLang="en-US" sz="4800" b="1" dirty="0">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4036"/>
                                        </p:tgtEl>
                                        <p:attrNameLst>
                                          <p:attrName>style.visibility</p:attrName>
                                        </p:attrNameLst>
                                      </p:cBhvr>
                                      <p:to>
                                        <p:strVal val="visible"/>
                                      </p:to>
                                    </p:set>
                                    <p:anim calcmode="lin" valueType="num">
                                      <p:cBhvr>
                                        <p:cTn id="7" dur="500" fill="hold"/>
                                        <p:tgtEl>
                                          <p:spTgt spid="44036"/>
                                        </p:tgtEl>
                                        <p:attrNameLst>
                                          <p:attrName>ppt_w</p:attrName>
                                        </p:attrNameLst>
                                      </p:cBhvr>
                                      <p:tavLst>
                                        <p:tav tm="0">
                                          <p:val>
                                            <p:fltVal val="0"/>
                                          </p:val>
                                        </p:tav>
                                        <p:tav tm="100000">
                                          <p:val>
                                            <p:strVal val="#ppt_w"/>
                                          </p:val>
                                        </p:tav>
                                      </p:tavLst>
                                    </p:anim>
                                    <p:anim calcmode="lin" valueType="num">
                                      <p:cBhvr>
                                        <p:cTn id="8" dur="500" fill="hold"/>
                                        <p:tgtEl>
                                          <p:spTgt spid="44036"/>
                                        </p:tgtEl>
                                        <p:attrNameLst>
                                          <p:attrName>ppt_h</p:attrName>
                                        </p:attrNameLst>
                                      </p:cBhvr>
                                      <p:tavLst>
                                        <p:tav tm="0">
                                          <p:val>
                                            <p:fltVal val="0"/>
                                          </p:val>
                                        </p:tav>
                                        <p:tav tm="100000">
                                          <p:val>
                                            <p:strVal val="#ppt_h"/>
                                          </p:val>
                                        </p:tav>
                                      </p:tavLst>
                                    </p:anim>
                                    <p:animEffect transition="in" filter="fade">
                                      <p:cBhvr>
                                        <p:cTn id="9" dur="500"/>
                                        <p:tgtEl>
                                          <p:spTgt spid="4403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3">
                                            <p:bg/>
                                          </p:spTgt>
                                        </p:tgtEl>
                                        <p:attrNameLst>
                                          <p:attrName>style.visibility</p:attrName>
                                        </p:attrNameLst>
                                      </p:cBhvr>
                                      <p:to>
                                        <p:strVal val="visible"/>
                                      </p:to>
                                    </p:set>
                                    <p:animEffect transition="in" filter="fade">
                                      <p:cBhvr>
                                        <p:cTn id="18" dur="1000">
                                          <p:stCondLst>
                                            <p:cond delay="0"/>
                                          </p:stCondLst>
                                        </p:cTn>
                                        <p:tgtEl>
                                          <p:spTgt spid="3">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
                                            <p:bg/>
                                          </p:spTgt>
                                        </p:tgtEl>
                                        <p:attrNameLst>
                                          <p:attrName>style.visibility</p:attrName>
                                        </p:attrNameLst>
                                      </p:cBhvr>
                                      <p:to>
                                        <p:strVal val="visible"/>
                                      </p:to>
                                    </p:set>
                                    <p:animEffect transition="in" filter="fade">
                                      <p:cBhvr>
                                        <p:cTn id="22" dur="1000">
                                          <p:stCondLst>
                                            <p:cond delay="0"/>
                                          </p:stCondLst>
                                        </p:cTn>
                                        <p:tgtEl>
                                          <p:spTgt spid="3">
                                            <p:bg/>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3">
                                            <p:bg/>
                                          </p:spTgt>
                                        </p:tgtEl>
                                        <p:attrNameLst>
                                          <p:attrName>style.visibility</p:attrName>
                                        </p:attrNameLst>
                                      </p:cBhvr>
                                      <p:to>
                                        <p:strVal val="visible"/>
                                      </p:to>
                                    </p:set>
                                    <p:animEffect transition="in" filter="fade">
                                      <p:cBhvr>
                                        <p:cTn id="26" dur="1000">
                                          <p:stCondLst>
                                            <p:cond delay="0"/>
                                          </p:stCondLst>
                                        </p:cTn>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4036"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2755" y="1329690"/>
            <a:ext cx="8229600" cy="4965065"/>
          </a:xfrm>
        </p:spPr>
        <p:txBody>
          <a:bodyPr/>
          <a:lstStyle/>
          <a:p>
            <a:pPr algn="just">
              <a:lnSpc>
                <a:spcPct val="110000"/>
              </a:lnSpc>
              <a:spcBef>
                <a:spcPts val="300"/>
              </a:spcBef>
              <a:spcAft>
                <a:spcPts val="0"/>
              </a:spcAft>
            </a:pPr>
            <a:r>
              <a:rPr lang="zh-CN" altLang="en-US" sz="2600" b="1">
                <a:latin typeface="微软雅黑" panose="020B0503020204020204" pitchFamily="34" charset="-122"/>
                <a:ea typeface="微软雅黑" panose="020B0503020204020204" pitchFamily="34" charset="-122"/>
                <a:cs typeface="微软雅黑" panose="020B0503020204020204" pitchFamily="34" charset="-122"/>
              </a:rPr>
              <a:t>2019年3月25日美国成立了</a:t>
            </a:r>
            <a:r>
              <a:rPr lang="zh-CN" altLang="en-US" sz="26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“应对中国当前危险委员会</a:t>
            </a:r>
            <a:r>
              <a:rPr lang="en-US" altLang="zh-CN" sz="260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60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committee on the present danger: China</a:t>
            </a:r>
            <a:r>
              <a:rPr lang="en-US" altLang="zh-CN" sz="260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60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60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600" b="1">
                <a:latin typeface="微软雅黑" panose="020B0503020204020204" pitchFamily="34" charset="-122"/>
                <a:ea typeface="微软雅黑" panose="020B0503020204020204" pitchFamily="34" charset="-122"/>
                <a:cs typeface="微软雅黑" panose="020B0503020204020204" pitchFamily="34" charset="-122"/>
              </a:rPr>
              <a:t>作为专门对付中国的组织机构，</a:t>
            </a:r>
            <a:r>
              <a:rPr lang="zh-CN" altLang="en-US" sz="2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它标志着美国遏制中国崛起进入全面实施阶段。</a:t>
            </a:r>
            <a:endParaRPr lang="zh-CN" altLang="en-US" sz="2600" b="1">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spcBef>
                <a:spcPts val="300"/>
              </a:spcBef>
              <a:spcAft>
                <a:spcPts val="0"/>
              </a:spcAft>
            </a:pPr>
            <a:r>
              <a:rPr lang="zh-CN" altLang="en-US" sz="2600" b="1">
                <a:latin typeface="微软雅黑" panose="020B0503020204020204" pitchFamily="34" charset="-122"/>
                <a:ea typeface="微软雅黑" panose="020B0503020204020204" pitchFamily="34" charset="-122"/>
                <a:cs typeface="微软雅黑" panose="020B0503020204020204" pitchFamily="34" charset="-122"/>
              </a:rPr>
              <a:t>美国历史上</a:t>
            </a:r>
            <a:r>
              <a:rPr lang="zh-CN" altLang="en-US" sz="26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“应对当前危险委员会”</a:t>
            </a:r>
            <a:r>
              <a:rPr lang="zh-CN" altLang="en-US" sz="2600" b="1">
                <a:latin typeface="微软雅黑" panose="020B0503020204020204" pitchFamily="34" charset="-122"/>
                <a:ea typeface="微软雅黑" panose="020B0503020204020204" pitchFamily="34" charset="-122"/>
                <a:cs typeface="微软雅黑" panose="020B0503020204020204" pitchFamily="34" charset="-122"/>
              </a:rPr>
              <a:t>曾成立过3次，第一次是</a:t>
            </a:r>
            <a:r>
              <a:rPr lang="zh-CN" altLang="en-US" sz="26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1950年，</a:t>
            </a:r>
            <a:r>
              <a:rPr lang="zh-CN" altLang="en-US" sz="2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防止共产主义国家继续扩张，</a:t>
            </a:r>
            <a:r>
              <a:rPr lang="zh-CN" altLang="en-US" sz="2600" b="1">
                <a:latin typeface="微软雅黑" panose="020B0503020204020204" pitchFamily="34" charset="-122"/>
                <a:ea typeface="微软雅黑" panose="020B0503020204020204" pitchFamily="34" charset="-122"/>
                <a:cs typeface="微软雅黑" panose="020B0503020204020204" pitchFamily="34" charset="-122"/>
              </a:rPr>
              <a:t>结果成功了；第二次是</a:t>
            </a:r>
            <a:r>
              <a:rPr lang="zh-CN" altLang="en-US" sz="26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1976年，</a:t>
            </a:r>
            <a:r>
              <a:rPr lang="zh-CN" altLang="en-US" sz="2600" b="1">
                <a:latin typeface="微软雅黑" panose="020B0503020204020204" pitchFamily="34" charset="-122"/>
                <a:ea typeface="微软雅黑" panose="020B0503020204020204" pitchFamily="34" charset="-122"/>
                <a:cs typeface="微软雅黑" panose="020B0503020204020204" pitchFamily="34" charset="-122"/>
              </a:rPr>
              <a:t>目的是</a:t>
            </a:r>
            <a:r>
              <a:rPr lang="zh-CN" altLang="en-US" sz="2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搞垮苏联</a:t>
            </a:r>
            <a:r>
              <a:rPr lang="zh-CN" altLang="en-US" sz="26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600" b="1">
                <a:latin typeface="微软雅黑" panose="020B0503020204020204" pitchFamily="34" charset="-122"/>
                <a:ea typeface="微软雅黑" panose="020B0503020204020204" pitchFamily="34" charset="-122"/>
                <a:cs typeface="微软雅黑" panose="020B0503020204020204" pitchFamily="34" charset="-122"/>
              </a:rPr>
              <a:t>也成功了；第三次是</a:t>
            </a:r>
            <a:r>
              <a:rPr lang="zh-CN" altLang="en-US" sz="26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2004年，</a:t>
            </a:r>
            <a:r>
              <a:rPr lang="zh-CN" altLang="en-US" sz="2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应对全球反恐战争</a:t>
            </a:r>
            <a:r>
              <a:rPr lang="zh-CN" altLang="en-US" sz="2600" b="1">
                <a:latin typeface="微软雅黑" panose="020B0503020204020204" pitchFamily="34" charset="-122"/>
                <a:ea typeface="微软雅黑" panose="020B0503020204020204" pitchFamily="34" charset="-122"/>
                <a:cs typeface="微软雅黑" panose="020B0503020204020204" pitchFamily="34" charset="-122"/>
              </a:rPr>
              <a:t>，到现在也基本成功了。</a:t>
            </a:r>
            <a:endParaRPr lang="zh-CN" altLang="en-US" sz="2600" b="1">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10000"/>
              </a:lnSpc>
              <a:spcBef>
                <a:spcPts val="300"/>
              </a:spcBef>
              <a:spcAft>
                <a:spcPts val="0"/>
              </a:spcAft>
            </a:pPr>
            <a:r>
              <a:rPr lang="zh-CN" altLang="en-US" sz="2600" b="1">
                <a:latin typeface="微软雅黑" panose="020B0503020204020204" pitchFamily="34" charset="-122"/>
                <a:ea typeface="微软雅黑" panose="020B0503020204020204" pitchFamily="34" charset="-122"/>
                <a:cs typeface="微软雅黑" panose="020B0503020204020204" pitchFamily="34" charset="-122"/>
              </a:rPr>
              <a:t>第四次则直接针对中国，目标很明确，就是</a:t>
            </a:r>
            <a:r>
              <a:rPr lang="zh-CN" altLang="en-US" sz="2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推翻中国政权，彻底遏制中国崛起</a:t>
            </a:r>
            <a:r>
              <a:rPr lang="zh-CN" altLang="en-US" sz="2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6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保住美国世界霸权地位。</a:t>
            </a:r>
            <a:endParaRPr lang="zh-CN" altLang="en-US" sz="26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4036" name="Rectangle 2"/>
          <p:cNvSpPr>
            <a:spLocks noGrp="1"/>
          </p:cNvSpPr>
          <p:nvPr/>
        </p:nvSpPr>
        <p:spPr>
          <a:xfrm>
            <a:off x="452755" y="180340"/>
            <a:ext cx="8228965" cy="1090930"/>
          </a:xfrm>
          <a:prstGeom prst="rect">
            <a:avLst/>
          </a:prstGeom>
          <a:gradFill rotWithShape="1">
            <a:gsLst>
              <a:gs pos="0">
                <a:srgbClr val="FFFF99">
                  <a:alpha val="100000"/>
                </a:srgbClr>
              </a:gs>
              <a:gs pos="100000">
                <a:srgbClr val="CCFF33">
                  <a:alpha val="100000"/>
                </a:srgbClr>
              </a:gs>
            </a:gsLst>
            <a:lin ang="0" scaled="1"/>
            <a:tileRect/>
          </a:gradFill>
          <a:ln w="9525">
            <a:noFill/>
          </a:ln>
        </p:spPr>
        <p:txBody>
          <a:bodyPr vert="horz" wrap="square" lIns="91440" tIns="45720" rIns="91440" bIns="45720" anchor="t"/>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algn="r" eaLnBrk="1" hangingPunct="1">
              <a:lnSpc>
                <a:spcPct val="130000"/>
              </a:lnSpc>
            </a:pPr>
            <a:r>
              <a:rPr lang="zh-CN" altLang="en-US" sz="4800" b="1" i="1" dirty="0">
                <a:latin typeface="微软雅黑" panose="020B0503020204020204" pitchFamily="34" charset="-122"/>
                <a:ea typeface="微软雅黑" panose="020B0503020204020204" pitchFamily="34" charset="-122"/>
              </a:rPr>
              <a:t>美国如何看待中国？ </a:t>
            </a:r>
            <a:endParaRPr lang="zh-CN" altLang="en-US" sz="4800" b="1" i="1" dirty="0">
              <a:latin typeface="微软雅黑" panose="020B0503020204020204" pitchFamily="34" charset="-122"/>
              <a:ea typeface="微软雅黑" panose="020B0503020204020204" pitchFamily="34" charset="-122"/>
            </a:endParaRPr>
          </a:p>
        </p:txBody>
      </p:sp>
      <p:pic>
        <p:nvPicPr>
          <p:cNvPr id="41991" name="Picture 5" descr="C:\Program Files (x86)\Microsoft Office\MEDIA\CAGCAT10\j0298653.wmf"/>
          <p:cNvPicPr>
            <a:picLocks noChangeAspect="1"/>
          </p:cNvPicPr>
          <p:nvPr/>
        </p:nvPicPr>
        <p:blipFill>
          <a:blip r:embed="rId1"/>
          <a:stretch>
            <a:fillRect/>
          </a:stretch>
        </p:blipFill>
        <p:spPr>
          <a:xfrm>
            <a:off x="761683" y="486728"/>
            <a:ext cx="1319212" cy="784225"/>
          </a:xfrm>
          <a:prstGeom prst="rect">
            <a:avLst/>
          </a:prstGeom>
          <a:noFill/>
          <a:ln w="9525">
            <a:noFill/>
          </a:ln>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4036"/>
                                        </p:tgtEl>
                                        <p:attrNameLst>
                                          <p:attrName>style.visibility</p:attrName>
                                        </p:attrNameLst>
                                      </p:cBhvr>
                                      <p:to>
                                        <p:strVal val="visible"/>
                                      </p:to>
                                    </p:set>
                                    <p:anim calcmode="lin" valueType="num">
                                      <p:cBhvr>
                                        <p:cTn id="7" dur="500" fill="hold"/>
                                        <p:tgtEl>
                                          <p:spTgt spid="44036"/>
                                        </p:tgtEl>
                                        <p:attrNameLst>
                                          <p:attrName>ppt_w</p:attrName>
                                        </p:attrNameLst>
                                      </p:cBhvr>
                                      <p:tavLst>
                                        <p:tav tm="0">
                                          <p:val>
                                            <p:fltVal val="0"/>
                                          </p:val>
                                        </p:tav>
                                        <p:tav tm="100000">
                                          <p:val>
                                            <p:strVal val="#ppt_w"/>
                                          </p:val>
                                        </p:tav>
                                      </p:tavLst>
                                    </p:anim>
                                    <p:anim calcmode="lin" valueType="num">
                                      <p:cBhvr>
                                        <p:cTn id="8" dur="500" fill="hold"/>
                                        <p:tgtEl>
                                          <p:spTgt spid="44036"/>
                                        </p:tgtEl>
                                        <p:attrNameLst>
                                          <p:attrName>ppt_h</p:attrName>
                                        </p:attrNameLst>
                                      </p:cBhvr>
                                      <p:tavLst>
                                        <p:tav tm="0">
                                          <p:val>
                                            <p:fltVal val="0"/>
                                          </p:val>
                                        </p:tav>
                                        <p:tav tm="100000">
                                          <p:val>
                                            <p:strVal val="#ppt_h"/>
                                          </p:val>
                                        </p:tav>
                                      </p:tavLst>
                                    </p:anim>
                                    <p:animEffect transition="in" filter="fade">
                                      <p:cBhvr>
                                        <p:cTn id="9" dur="500"/>
                                        <p:tgtEl>
                                          <p:spTgt spid="4403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3">
                                            <p:bg/>
                                          </p:spTgt>
                                        </p:tgtEl>
                                        <p:attrNameLst>
                                          <p:attrName>style.visibility</p:attrName>
                                        </p:attrNameLst>
                                      </p:cBhvr>
                                      <p:to>
                                        <p:strVal val="visible"/>
                                      </p:to>
                                    </p:set>
                                    <p:animEffect transition="in" filter="fade">
                                      <p:cBhvr>
                                        <p:cTn id="18" dur="1000">
                                          <p:stCondLst>
                                            <p:cond delay="0"/>
                                          </p:stCondLst>
                                        </p:cTn>
                                        <p:tgtEl>
                                          <p:spTgt spid="3">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
                                            <p:bg/>
                                          </p:spTgt>
                                        </p:tgtEl>
                                        <p:attrNameLst>
                                          <p:attrName>style.visibility</p:attrName>
                                        </p:attrNameLst>
                                      </p:cBhvr>
                                      <p:to>
                                        <p:strVal val="visible"/>
                                      </p:to>
                                    </p:set>
                                    <p:animEffect transition="in" filter="fade">
                                      <p:cBhvr>
                                        <p:cTn id="22" dur="1000">
                                          <p:stCondLst>
                                            <p:cond delay="0"/>
                                          </p:stCondLst>
                                        </p:cTn>
                                        <p:tgtEl>
                                          <p:spTgt spid="3">
                                            <p:bg/>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3">
                                            <p:bg/>
                                          </p:spTgt>
                                        </p:tgtEl>
                                        <p:attrNameLst>
                                          <p:attrName>style.visibility</p:attrName>
                                        </p:attrNameLst>
                                      </p:cBhvr>
                                      <p:to>
                                        <p:strVal val="visible"/>
                                      </p:to>
                                    </p:set>
                                    <p:animEffect transition="in" filter="fade">
                                      <p:cBhvr>
                                        <p:cTn id="26" dur="1000">
                                          <p:stCondLst>
                                            <p:cond delay="0"/>
                                          </p:stCondLst>
                                        </p:cTn>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4036"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40155"/>
            <a:ext cx="8229600" cy="5073650"/>
          </a:xfrm>
        </p:spPr>
        <p:txBody>
          <a:bodyPr/>
          <a:lstStyle/>
          <a:p>
            <a:pPr algn="just"/>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这一届委员会成立后表现非常活跃，成立大会上有20人上台发言，几个月内，在美国各地举行了十几场活动。</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他们毫不含糊地将中国定位为</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“美国建国以来所面对的最严重的生存威胁”</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，断言美国正与中华文明陷入</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“生死存亡斗争”</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，强调：</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“大敌当前，而美国还在梦游”</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“美国人该警醒了!”</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无论在经济上、军事上、政治上、文化上、宗教上，还是战略上，中国都是美国的对立面，双方的矛盾不可调和，而且只可能会越来越激烈</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过去几十年，中国其实已在经贸、文化、科技等领域向美国发起进攻，而美国在浑然不觉中一直处于劣势，</a:t>
            </a:r>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现在必须警醒和全面反抗</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”，“必须就战胜威胁所需的政策和优先事项达成新共识”，</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“必须采取更强有力的防务、经济和政治等措施应对中国现存威胁”</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4036" name="Rectangle 2"/>
          <p:cNvSpPr>
            <a:spLocks noGrp="1"/>
          </p:cNvSpPr>
          <p:nvPr/>
        </p:nvSpPr>
        <p:spPr>
          <a:xfrm>
            <a:off x="452755" y="180340"/>
            <a:ext cx="8228965" cy="937895"/>
          </a:xfrm>
          <a:prstGeom prst="rect">
            <a:avLst/>
          </a:prstGeom>
          <a:gradFill rotWithShape="1">
            <a:gsLst>
              <a:gs pos="0">
                <a:srgbClr val="FFFF99">
                  <a:alpha val="100000"/>
                </a:srgbClr>
              </a:gs>
              <a:gs pos="100000">
                <a:srgbClr val="CCFF33">
                  <a:alpha val="100000"/>
                </a:srgbClr>
              </a:gs>
            </a:gsLst>
            <a:lin ang="0" scaled="1"/>
            <a:tileRect/>
          </a:gradFill>
          <a:ln w="9525">
            <a:noFill/>
          </a:ln>
        </p:spPr>
        <p:txBody>
          <a:bodyPr vert="horz" wrap="square" lIns="91440" tIns="45720" rIns="91440" bIns="45720" anchor="t"/>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algn="l" eaLnBrk="1" hangingPunct="1">
              <a:lnSpc>
                <a:spcPct val="120000"/>
              </a:lnSpc>
            </a:pPr>
            <a:r>
              <a:rPr lang="en-US" altLang="zh-CN" sz="4800" b="1" i="1" dirty="0">
                <a:latin typeface="微软雅黑" panose="020B0503020204020204" pitchFamily="34" charset="-122"/>
                <a:ea typeface="微软雅黑" panose="020B0503020204020204" pitchFamily="34" charset="-122"/>
              </a:rPr>
              <a:t> </a:t>
            </a:r>
            <a:r>
              <a:rPr lang="zh-CN" altLang="en-US" sz="4400" b="1" i="1" dirty="0">
                <a:latin typeface="微软雅黑" panose="020B0503020204020204" pitchFamily="34" charset="-122"/>
                <a:ea typeface="微软雅黑" panose="020B0503020204020204" pitchFamily="34" charset="-122"/>
              </a:rPr>
              <a:t>美国如何看待中国？</a:t>
            </a:r>
            <a:r>
              <a:rPr lang="zh-CN" altLang="en-US" sz="4800" b="1" i="1" dirty="0">
                <a:latin typeface="微软雅黑" panose="020B0503020204020204" pitchFamily="34" charset="-122"/>
                <a:ea typeface="微软雅黑" panose="020B0503020204020204" pitchFamily="34" charset="-122"/>
              </a:rPr>
              <a:t> </a:t>
            </a:r>
            <a:endParaRPr lang="zh-CN" altLang="en-US" sz="4800" b="1" i="1" dirty="0">
              <a:latin typeface="微软雅黑" panose="020B0503020204020204" pitchFamily="34" charset="-122"/>
              <a:ea typeface="微软雅黑" panose="020B0503020204020204" pitchFamily="34" charset="-122"/>
            </a:endParaRPr>
          </a:p>
        </p:txBody>
      </p:sp>
      <p:pic>
        <p:nvPicPr>
          <p:cNvPr id="41991" name="Picture 5" descr="C:\Program Files (x86)\Microsoft Office\MEDIA\CAGCAT10\j0298653.wmf"/>
          <p:cNvPicPr>
            <a:picLocks noChangeAspect="1"/>
          </p:cNvPicPr>
          <p:nvPr/>
        </p:nvPicPr>
        <p:blipFill>
          <a:blip r:embed="rId1"/>
          <a:stretch>
            <a:fillRect/>
          </a:stretch>
        </p:blipFill>
        <p:spPr>
          <a:xfrm>
            <a:off x="7218998" y="333058"/>
            <a:ext cx="1319212" cy="784225"/>
          </a:xfrm>
          <a:prstGeom prst="rect">
            <a:avLst/>
          </a:prstGeom>
          <a:noFill/>
          <a:ln w="9525">
            <a:noFill/>
          </a:ln>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4036"/>
                                        </p:tgtEl>
                                        <p:attrNameLst>
                                          <p:attrName>style.visibility</p:attrName>
                                        </p:attrNameLst>
                                      </p:cBhvr>
                                      <p:to>
                                        <p:strVal val="visible"/>
                                      </p:to>
                                    </p:set>
                                    <p:anim calcmode="lin" valueType="num">
                                      <p:cBhvr>
                                        <p:cTn id="7" dur="500" fill="hold"/>
                                        <p:tgtEl>
                                          <p:spTgt spid="44036"/>
                                        </p:tgtEl>
                                        <p:attrNameLst>
                                          <p:attrName>ppt_w</p:attrName>
                                        </p:attrNameLst>
                                      </p:cBhvr>
                                      <p:tavLst>
                                        <p:tav tm="0">
                                          <p:val>
                                            <p:fltVal val="0"/>
                                          </p:val>
                                        </p:tav>
                                        <p:tav tm="100000">
                                          <p:val>
                                            <p:strVal val="#ppt_w"/>
                                          </p:val>
                                        </p:tav>
                                      </p:tavLst>
                                    </p:anim>
                                    <p:anim calcmode="lin" valueType="num">
                                      <p:cBhvr>
                                        <p:cTn id="8" dur="500" fill="hold"/>
                                        <p:tgtEl>
                                          <p:spTgt spid="44036"/>
                                        </p:tgtEl>
                                        <p:attrNameLst>
                                          <p:attrName>ppt_h</p:attrName>
                                        </p:attrNameLst>
                                      </p:cBhvr>
                                      <p:tavLst>
                                        <p:tav tm="0">
                                          <p:val>
                                            <p:fltVal val="0"/>
                                          </p:val>
                                        </p:tav>
                                        <p:tav tm="100000">
                                          <p:val>
                                            <p:strVal val="#ppt_h"/>
                                          </p:val>
                                        </p:tav>
                                      </p:tavLst>
                                    </p:anim>
                                    <p:animEffect transition="in" filter="fade">
                                      <p:cBhvr>
                                        <p:cTn id="9" dur="500"/>
                                        <p:tgtEl>
                                          <p:spTgt spid="4403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3">
                                            <p:bg/>
                                          </p:spTgt>
                                        </p:tgtEl>
                                        <p:attrNameLst>
                                          <p:attrName>style.visibility</p:attrName>
                                        </p:attrNameLst>
                                      </p:cBhvr>
                                      <p:to>
                                        <p:strVal val="visible"/>
                                      </p:to>
                                    </p:set>
                                    <p:animEffect transition="in" filter="fade">
                                      <p:cBhvr>
                                        <p:cTn id="18" dur="1000">
                                          <p:stCondLst>
                                            <p:cond delay="0"/>
                                          </p:stCondLst>
                                        </p:cTn>
                                        <p:tgtEl>
                                          <p:spTgt spid="3">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
                                            <p:bg/>
                                          </p:spTgt>
                                        </p:tgtEl>
                                        <p:attrNameLst>
                                          <p:attrName>style.visibility</p:attrName>
                                        </p:attrNameLst>
                                      </p:cBhvr>
                                      <p:to>
                                        <p:strVal val="visible"/>
                                      </p:to>
                                    </p:set>
                                    <p:animEffect transition="in" filter="fade">
                                      <p:cBhvr>
                                        <p:cTn id="22" dur="1000">
                                          <p:stCondLst>
                                            <p:cond delay="0"/>
                                          </p:stCondLst>
                                        </p:cTn>
                                        <p:tgtEl>
                                          <p:spTgt spid="3">
                                            <p:bg/>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3">
                                            <p:bg/>
                                          </p:spTgt>
                                        </p:tgtEl>
                                        <p:attrNameLst>
                                          <p:attrName>style.visibility</p:attrName>
                                        </p:attrNameLst>
                                      </p:cBhvr>
                                      <p:to>
                                        <p:strVal val="visible"/>
                                      </p:to>
                                    </p:set>
                                    <p:animEffect transition="in" filter="fade">
                                      <p:cBhvr>
                                        <p:cTn id="26" dur="1000">
                                          <p:stCondLst>
                                            <p:cond delay="0"/>
                                          </p:stCondLst>
                                        </p:cTn>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4036"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457200" y="1240155"/>
            <a:ext cx="8229600" cy="5073650"/>
          </a:xfrm>
        </p:spPr>
        <p:txBody>
          <a:bodyPr/>
          <a:lstStyle/>
          <a:p>
            <a:pPr algn="just"/>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美国国防部中国事务顾问白邦瑞说得很直白：</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针对中国推动颜色革命，将中国拉入混乱，是美国政府坚定不移的国策！</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为了达成遏制中国崛起的总目标，美国政府的行动准则就是：</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全面打压，无孔不入，不择手段，无须理由。</a:t>
            </a:r>
            <a:endParaRPr lang="zh-CN" altLang="en-US" sz="2400"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2400"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于是，美国政府官员和媒体到处造谣，抹黑中国，污蔑中国的</a:t>
            </a:r>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“一带一路”</a:t>
            </a:r>
            <a:r>
              <a:rPr lang="zh-CN" altLang="en-US" sz="2400"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给发展中国家、尤其是非洲套上</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债务陷阱</a:t>
            </a:r>
            <a:r>
              <a:rPr lang="zh-CN" altLang="en-US" sz="2400"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；污蔑华为产品存在</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严重安全隐患</a:t>
            </a:r>
            <a:r>
              <a:rPr lang="zh-CN" altLang="en-US" sz="2400"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，煽动盟国不要跟华为做生意……</a:t>
            </a:r>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他们造谣惑众，就是要破坏你的国家形象。</a:t>
            </a:r>
            <a:endParaRPr lang="zh-CN" altLang="en-US" sz="2400"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2400"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在南海、台湾、西藏和新疆问题上，明知那是中国不可分割领土，仍</a:t>
            </a:r>
            <a:r>
              <a:rPr lang="zh-CN" altLang="en-US" sz="2400"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ea"/>
              </a:rPr>
              <a:t>要</a:t>
            </a:r>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大肆污蔑和栽赃陷害，想</a:t>
            </a:r>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搞得你四分五裂。</a:t>
            </a:r>
            <a:endParaRPr lang="zh-CN" altLang="en-US" sz="2400"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endParaRPr>
          </a:p>
          <a:p>
            <a:pPr algn="just"/>
            <a:r>
              <a:rPr lang="zh-CN" altLang="en-US" sz="2400"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甚至公开承认：</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“的确有不少美国领事馆人员负责策划在香港推动民主运动”</a:t>
            </a:r>
            <a:r>
              <a:rPr lang="zh-CN" altLang="en-US" sz="2400"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，美国政府向港独分子</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“提供了数以百万计美元的资金”</a:t>
            </a:r>
            <a:r>
              <a:rPr lang="zh-CN" altLang="en-US" sz="2400"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……他们</a:t>
            </a:r>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就是为了搞得你不得安宁。</a:t>
            </a:r>
            <a:endPar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4036" name="Rectangle 2"/>
          <p:cNvSpPr>
            <a:spLocks noGrp="1"/>
          </p:cNvSpPr>
          <p:nvPr/>
        </p:nvSpPr>
        <p:spPr>
          <a:xfrm>
            <a:off x="452755" y="180340"/>
            <a:ext cx="8228965" cy="937895"/>
          </a:xfrm>
          <a:prstGeom prst="rect">
            <a:avLst/>
          </a:prstGeom>
          <a:gradFill rotWithShape="1">
            <a:gsLst>
              <a:gs pos="0">
                <a:srgbClr val="FFFF99">
                  <a:alpha val="100000"/>
                </a:srgbClr>
              </a:gs>
              <a:gs pos="100000">
                <a:srgbClr val="CCFF33">
                  <a:alpha val="100000"/>
                </a:srgbClr>
              </a:gs>
            </a:gsLst>
            <a:lin ang="0" scaled="1"/>
            <a:tileRect/>
          </a:gradFill>
          <a:ln w="9525">
            <a:noFill/>
          </a:ln>
        </p:spPr>
        <p:txBody>
          <a:bodyPr vert="horz" wrap="square" lIns="91440" tIns="45720" rIns="91440" bIns="45720" anchor="t"/>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algn="l" eaLnBrk="1" hangingPunct="1">
              <a:lnSpc>
                <a:spcPct val="120000"/>
              </a:lnSpc>
            </a:pPr>
            <a:r>
              <a:rPr lang="en-US" altLang="zh-CN" sz="4800" b="1" i="1" dirty="0">
                <a:latin typeface="微软雅黑" panose="020B0503020204020204" pitchFamily="34" charset="-122"/>
                <a:ea typeface="微软雅黑" panose="020B0503020204020204" pitchFamily="34" charset="-122"/>
              </a:rPr>
              <a:t> </a:t>
            </a:r>
            <a:r>
              <a:rPr lang="zh-CN" altLang="en-US" sz="4400" b="1" i="1" dirty="0">
                <a:latin typeface="微软雅黑" panose="020B0503020204020204" pitchFamily="34" charset="-122"/>
                <a:ea typeface="微软雅黑" panose="020B0503020204020204" pitchFamily="34" charset="-122"/>
              </a:rPr>
              <a:t>美国如何看待中国？</a:t>
            </a:r>
            <a:r>
              <a:rPr lang="zh-CN" altLang="en-US" sz="4800" b="1" i="1" dirty="0">
                <a:latin typeface="微软雅黑" panose="020B0503020204020204" pitchFamily="34" charset="-122"/>
                <a:ea typeface="微软雅黑" panose="020B0503020204020204" pitchFamily="34" charset="-122"/>
              </a:rPr>
              <a:t> </a:t>
            </a:r>
            <a:endParaRPr lang="zh-CN" altLang="en-US" sz="4800" b="1" i="1" dirty="0">
              <a:latin typeface="微软雅黑" panose="020B0503020204020204" pitchFamily="34" charset="-122"/>
              <a:ea typeface="微软雅黑" panose="020B0503020204020204" pitchFamily="34" charset="-122"/>
            </a:endParaRPr>
          </a:p>
        </p:txBody>
      </p:sp>
      <p:pic>
        <p:nvPicPr>
          <p:cNvPr id="41991" name="Picture 5" descr="C:\Program Files (x86)\Microsoft Office\MEDIA\CAGCAT10\j0298653.wmf"/>
          <p:cNvPicPr>
            <a:picLocks noChangeAspect="1"/>
          </p:cNvPicPr>
          <p:nvPr/>
        </p:nvPicPr>
        <p:blipFill>
          <a:blip r:embed="rId1"/>
          <a:stretch>
            <a:fillRect/>
          </a:stretch>
        </p:blipFill>
        <p:spPr>
          <a:xfrm>
            <a:off x="7218998" y="333058"/>
            <a:ext cx="1319212" cy="784225"/>
          </a:xfrm>
          <a:prstGeom prst="rect">
            <a:avLst/>
          </a:prstGeom>
          <a:noFill/>
          <a:ln w="9525">
            <a:noFill/>
          </a:ln>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4036"/>
                                        </p:tgtEl>
                                        <p:attrNameLst>
                                          <p:attrName>style.visibility</p:attrName>
                                        </p:attrNameLst>
                                      </p:cBhvr>
                                      <p:to>
                                        <p:strVal val="visible"/>
                                      </p:to>
                                    </p:set>
                                    <p:anim calcmode="lin" valueType="num">
                                      <p:cBhvr>
                                        <p:cTn id="7" dur="500" fill="hold"/>
                                        <p:tgtEl>
                                          <p:spTgt spid="44036"/>
                                        </p:tgtEl>
                                        <p:attrNameLst>
                                          <p:attrName>ppt_w</p:attrName>
                                        </p:attrNameLst>
                                      </p:cBhvr>
                                      <p:tavLst>
                                        <p:tav tm="0">
                                          <p:val>
                                            <p:fltVal val="0"/>
                                          </p:val>
                                        </p:tav>
                                        <p:tav tm="100000">
                                          <p:val>
                                            <p:strVal val="#ppt_w"/>
                                          </p:val>
                                        </p:tav>
                                      </p:tavLst>
                                    </p:anim>
                                    <p:anim calcmode="lin" valueType="num">
                                      <p:cBhvr>
                                        <p:cTn id="8" dur="500" fill="hold"/>
                                        <p:tgtEl>
                                          <p:spTgt spid="44036"/>
                                        </p:tgtEl>
                                        <p:attrNameLst>
                                          <p:attrName>ppt_h</p:attrName>
                                        </p:attrNameLst>
                                      </p:cBhvr>
                                      <p:tavLst>
                                        <p:tav tm="0">
                                          <p:val>
                                            <p:fltVal val="0"/>
                                          </p:val>
                                        </p:tav>
                                        <p:tav tm="100000">
                                          <p:val>
                                            <p:strVal val="#ppt_h"/>
                                          </p:val>
                                        </p:tav>
                                      </p:tavLst>
                                    </p:anim>
                                    <p:animEffect transition="in" filter="fade">
                                      <p:cBhvr>
                                        <p:cTn id="9" dur="500"/>
                                        <p:tgtEl>
                                          <p:spTgt spid="4403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3">
                                            <p:bg/>
                                          </p:spTgt>
                                        </p:tgtEl>
                                        <p:attrNameLst>
                                          <p:attrName>style.visibility</p:attrName>
                                        </p:attrNameLst>
                                      </p:cBhvr>
                                      <p:to>
                                        <p:strVal val="visible"/>
                                      </p:to>
                                    </p:set>
                                    <p:animEffect transition="in" filter="fade">
                                      <p:cBhvr>
                                        <p:cTn id="18" dur="1000">
                                          <p:stCondLst>
                                            <p:cond delay="0"/>
                                          </p:stCondLst>
                                        </p:cTn>
                                        <p:tgtEl>
                                          <p:spTgt spid="3">
                                            <p:bg/>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
                                            <p:bg/>
                                          </p:spTgt>
                                        </p:tgtEl>
                                        <p:attrNameLst>
                                          <p:attrName>style.visibility</p:attrName>
                                        </p:attrNameLst>
                                      </p:cBhvr>
                                      <p:to>
                                        <p:strVal val="visible"/>
                                      </p:to>
                                    </p:set>
                                    <p:animEffect transition="in" filter="fade">
                                      <p:cBhvr>
                                        <p:cTn id="22" dur="1000">
                                          <p:stCondLst>
                                            <p:cond delay="0"/>
                                          </p:stCondLst>
                                        </p:cTn>
                                        <p:tgtEl>
                                          <p:spTgt spid="3">
                                            <p:bg/>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3">
                                            <p:bg/>
                                          </p:spTgt>
                                        </p:tgtEl>
                                        <p:attrNameLst>
                                          <p:attrName>style.visibility</p:attrName>
                                        </p:attrNameLst>
                                      </p:cBhvr>
                                      <p:to>
                                        <p:strVal val="visible"/>
                                      </p:to>
                                    </p:set>
                                    <p:animEffect transition="in" filter="fade">
                                      <p:cBhvr>
                                        <p:cTn id="26" dur="1000">
                                          <p:stCondLst>
                                            <p:cond delay="0"/>
                                          </p:stCondLst>
                                        </p:cTn>
                                        <p:tgtEl>
                                          <p:spTgt spid="3">
                                            <p:bg/>
                                          </p:spTgt>
                                        </p:tgtEl>
                                      </p:cBhvr>
                                    </p:animEffect>
                                  </p:childTnLst>
                                </p:cTn>
                              </p:par>
                            </p:childTnLst>
                          </p:cTn>
                        </p:par>
                        <p:par>
                          <p:cTn id="27" fill="hold">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3">
                                            <p:bg/>
                                          </p:spTgt>
                                        </p:tgtEl>
                                        <p:attrNameLst>
                                          <p:attrName>style.visibility</p:attrName>
                                        </p:attrNameLst>
                                      </p:cBhvr>
                                      <p:to>
                                        <p:strVal val="visible"/>
                                      </p:to>
                                    </p:set>
                                    <p:animEffect transition="in" filter="fade">
                                      <p:cBhvr>
                                        <p:cTn id="30" dur="1000">
                                          <p:stCondLst>
                                            <p:cond delay="0"/>
                                          </p:stCondLst>
                                        </p:cTn>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44036"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p:cNvSpPr txBox="1">
            <a:spLocks noGrp="1"/>
          </p:cNvSpPr>
          <p:nvPr>
            <p:ph type="sldNum" sz="quarter" idx="12"/>
          </p:nvPr>
        </p:nvSpPr>
        <p:spPr/>
        <p:txBody>
          <a:bodyPr anchor="b"/>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黑体" panose="02010609060101010101" pitchFamily="49" charset="-122"/>
                <a:cs typeface="+mn-cs"/>
              </a:defRPr>
            </a:lvl5pPr>
          </a:lstStyle>
          <a:p>
            <a:pPr lvl="0" algn="r" eaLnBrk="1" hangingPunct="1"/>
            <a:fld id="{9A0DB2DC-4C9A-4742-B13C-FB6460FD3503}" type="slidenum">
              <a:rPr lang="en-US" altLang="zh-CN" sz="1200" dirty="0">
                <a:latin typeface="Garamond" panose="02020404030301010803" pitchFamily="18" charset="0"/>
                <a:ea typeface="宋体" panose="02010600030101010101" pitchFamily="2" charset="-122"/>
              </a:rPr>
            </a:fld>
            <a:endParaRPr lang="en-US" altLang="zh-CN" sz="1200" dirty="0">
              <a:latin typeface="Garamond" panose="02020404030301010803" pitchFamily="18" charset="0"/>
              <a:ea typeface="宋体" panose="02010600030101010101" pitchFamily="2" charset="-122"/>
            </a:endParaRPr>
          </a:p>
        </p:txBody>
      </p:sp>
      <p:sp>
        <p:nvSpPr>
          <p:cNvPr id="229378" name="Rectangle 2"/>
          <p:cNvSpPr>
            <a:spLocks noGrp="1" noChangeArrowheads="1"/>
          </p:cNvSpPr>
          <p:nvPr>
            <p:ph type="title"/>
          </p:nvPr>
        </p:nvSpPr>
        <p:spPr>
          <a:xfrm>
            <a:off x="395605" y="185420"/>
            <a:ext cx="8137525" cy="1054100"/>
          </a:xfrm>
          <a:gradFill rotWithShape="0">
            <a:gsLst>
              <a:gs pos="0">
                <a:srgbClr val="FF0000"/>
              </a:gs>
              <a:gs pos="50000">
                <a:srgbClr val="FFFF00"/>
              </a:gs>
              <a:gs pos="100000">
                <a:srgbClr val="FF0000"/>
              </a:gs>
            </a:gsLst>
            <a:lin ang="2700000" scaled="1"/>
          </a:gradFill>
          <a:ln w="31750">
            <a:solidFill>
              <a:srgbClr val="FF0000"/>
            </a:solidFill>
          </a:ln>
        </p:spPr>
        <p:txBody>
          <a:bodyPr vert="horz" wrap="square" lIns="91440" tIns="45720" rIns="91440" bIns="45720" numCol="1" anchor="t" anchorCtr="0" compatLnSpc="1"/>
          <a:lstStyle/>
          <a:p>
            <a:pPr marL="0" marR="0" lvl="0" indent="0" algn="ctr" defTabSz="914400" rtl="0" eaLnBrk="1" fontAlgn="base" latinLnBrk="0" hangingPunct="1">
              <a:lnSpc>
                <a:spcPct val="120000"/>
              </a:lnSpc>
              <a:spcBef>
                <a:spcPts val="0"/>
              </a:spcBef>
              <a:spcAft>
                <a:spcPts val="0"/>
              </a:spcAft>
              <a:buClrTx/>
              <a:buSzTx/>
              <a:buFontTx/>
              <a:buNone/>
              <a:defRPr/>
            </a:pPr>
            <a:r>
              <a:rPr kumimoji="0" lang="en-US" altLang="zh-CN" sz="4800" b="1" i="0" u="none" strike="noStrike" kern="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cs typeface="+mj-cs"/>
              </a:rPr>
              <a:t>7.1.2 </a:t>
            </a:r>
            <a:r>
              <a:rPr kumimoji="0" lang="zh-CN" altLang="en-US" sz="4800" b="1" i="0" u="none" strike="noStrike" kern="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cs typeface="+mj-cs"/>
              </a:rPr>
              <a:t>价值观的作用与特点</a:t>
            </a:r>
            <a:endParaRPr kumimoji="0" lang="zh-CN" altLang="en-US" sz="4800" b="1" i="0" u="none" strike="noStrike" kern="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cs typeface="+mj-cs"/>
            </a:endParaRPr>
          </a:p>
        </p:txBody>
      </p:sp>
      <p:sp>
        <p:nvSpPr>
          <p:cNvPr id="229379" name="Rectangle 3" descr="大棋盘"/>
          <p:cNvSpPr>
            <a:spLocks noGrp="1" noChangeArrowheads="1"/>
          </p:cNvSpPr>
          <p:nvPr>
            <p:ph idx="1"/>
          </p:nvPr>
        </p:nvSpPr>
        <p:spPr>
          <a:xfrm>
            <a:off x="468313" y="1447824"/>
            <a:ext cx="8136135" cy="4789488"/>
          </a:xfrm>
          <a:pattFill prst="lgCheck">
            <a:fgClr>
              <a:srgbClr val="FFFF99"/>
            </a:fgClr>
            <a:bgClr>
              <a:schemeClr val="bg1"/>
            </a:bgClr>
          </a:pattFill>
        </p:spPr>
        <p:txBody>
          <a:bodyPr vert="horz" wrap="square" lIns="91440" tIns="45720" rIns="91440" bIns="45720" numCol="1" anchor="t" anchorCtr="0" compatLnSpc="1"/>
          <a:lstStyle/>
          <a:p>
            <a:pPr marL="342900" marR="0" lvl="0" indent="-342900" algn="l" defTabSz="914400" rtl="0" eaLnBrk="1" fontAlgn="base" latinLnBrk="0" hangingPunct="1">
              <a:lnSpc>
                <a:spcPct val="120000"/>
              </a:lnSpc>
              <a:spcBef>
                <a:spcPts val="1200"/>
              </a:spcBef>
              <a:spcAft>
                <a:spcPct val="0"/>
              </a:spcAft>
              <a:buClr>
                <a:schemeClr val="accent1"/>
              </a:buClr>
              <a:buSzPct val="65000"/>
              <a:buFont typeface="Wingdings" panose="05000000000000000000" pitchFamily="2" charset="2"/>
              <a:buChar char="n"/>
              <a:defRPr/>
            </a:pPr>
            <a:r>
              <a:rPr kumimoji="0" lang="zh-CN" altLang="en-US" sz="32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提供了人们感情寄托的基础</a:t>
            </a:r>
            <a:r>
              <a:rPr lang="zh-CN" altLang="en-US" sz="3200" b="1"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kumimoji="0" lang="zh-CN" altLang="en-US" sz="26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个人对各种事物、事件、对象赋予价值，因此有些具有吸引力，有些使人反感；有些使人高兴，有些使人沮丧。</a:t>
            </a:r>
            <a:endParaRPr kumimoji="0" lang="zh-CN" altLang="en-US" sz="26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ts val="1200"/>
              </a:spcBef>
              <a:spcAft>
                <a:spcPct val="0"/>
              </a:spcAft>
              <a:buClr>
                <a:schemeClr val="accent1"/>
              </a:buClr>
              <a:buSzPct val="65000"/>
              <a:buFont typeface="Wingdings" panose="05000000000000000000" pitchFamily="2" charset="2"/>
              <a:buChar char="n"/>
              <a:defRPr/>
            </a:pPr>
            <a:r>
              <a:rPr kumimoji="0" lang="zh-CN" altLang="en-US" sz="32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被扩展到各种信仰体系中</a:t>
            </a:r>
            <a:r>
              <a:rPr lang="zh-CN" altLang="en-US" sz="3200" b="1"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kumimoji="0" lang="zh-CN" altLang="en-US" sz="26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包括在科学、习俗和宗教各方面的信仰。 </a:t>
            </a:r>
            <a:endParaRPr kumimoji="0" lang="zh-CN" altLang="en-US" sz="26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ts val="1200"/>
              </a:spcBef>
              <a:spcAft>
                <a:spcPct val="0"/>
              </a:spcAft>
              <a:buClr>
                <a:schemeClr val="accent1"/>
              </a:buClr>
              <a:buSzPct val="65000"/>
              <a:buFont typeface="Wingdings" panose="05000000000000000000" pitchFamily="2" charset="2"/>
              <a:buChar char="n"/>
              <a:defRPr/>
            </a:pPr>
            <a:r>
              <a:rPr kumimoji="0" lang="zh-CN" altLang="en-US" sz="3200" b="1" i="0" u="none" strike="noStrike" kern="0" cap="none" spc="0" normalizeH="0" baseline="0" noProof="0" dirty="0" smtClean="0">
                <a:ln>
                  <a:noFill/>
                </a:ln>
                <a:solidFill>
                  <a:srgbClr val="008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为社会行为提供了最高意义的正统合法性</a:t>
            </a:r>
            <a:r>
              <a:rPr lang="zh-CN" altLang="en-US" sz="3200" b="1" dirty="0">
                <a:solidFill>
                  <a:srgbClr val="008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a:t>
            </a:r>
            <a:r>
              <a:rPr kumimoji="0" lang="zh-CN" altLang="en-US" sz="26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向社会成员提供了精神动力。约束了人们在公众场合下什么不能干，什么可以干，什么必须干。</a:t>
            </a:r>
            <a:endParaRPr kumimoji="0" lang="zh-CN" altLang="en-US" sz="26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blinds/>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vert="horz" wrap="square" lIns="91440" tIns="45720" rIns="91440" bIns="45720" anchor="t"/>
          <a:lstStyle/>
          <a:p>
            <a:endParaRPr lang="zh-CN" altLang="en-US" dirty="0"/>
          </a:p>
        </p:txBody>
      </p:sp>
      <p:sp>
        <p:nvSpPr>
          <p:cNvPr id="56323" name="灯片编号占位符 3"/>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pic>
        <p:nvPicPr>
          <p:cNvPr id="56324" name="图片 7"/>
          <p:cNvPicPr>
            <a:picLocks noChangeAspect="1"/>
          </p:cNvPicPr>
          <p:nvPr/>
        </p:nvPicPr>
        <p:blipFill>
          <a:blip r:embed="rId1"/>
          <a:stretch>
            <a:fillRect/>
          </a:stretch>
        </p:blipFill>
        <p:spPr>
          <a:xfrm>
            <a:off x="-36512" y="1914525"/>
            <a:ext cx="9217025" cy="5186363"/>
          </a:xfrm>
          <a:prstGeom prst="rect">
            <a:avLst/>
          </a:prstGeom>
          <a:noFill/>
          <a:ln w="9525">
            <a:noFill/>
          </a:ln>
        </p:spPr>
      </p:pic>
      <p:sp>
        <p:nvSpPr>
          <p:cNvPr id="56325" name="标题 8"/>
          <p:cNvSpPr txBox="1"/>
          <p:nvPr/>
        </p:nvSpPr>
        <p:spPr>
          <a:xfrm>
            <a:off x="0" y="0"/>
            <a:ext cx="9144000" cy="1700213"/>
          </a:xfrm>
          <a:prstGeom prst="rect">
            <a:avLst/>
          </a:prstGeom>
          <a:solidFill>
            <a:srgbClr val="FFFF00"/>
          </a:solidFill>
          <a:ln w="9525">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l">
              <a:lnSpc>
                <a:spcPct val="150000"/>
              </a:lnSpc>
              <a:spcBef>
                <a:spcPct val="0"/>
              </a:spcBef>
              <a:buClrTx/>
              <a:buSzTx/>
              <a:buFontTx/>
              <a:buNone/>
            </a:pPr>
            <a:r>
              <a:rPr lang="en-US" altLang="zh-CN" sz="6000" b="1" dirty="0">
                <a:latin typeface="微软雅黑" panose="020B0503020204020204" pitchFamily="34" charset="-122"/>
                <a:ea typeface="微软雅黑" panose="020B0503020204020204" pitchFamily="34" charset="-122"/>
              </a:rPr>
              <a:t> </a:t>
            </a:r>
            <a:r>
              <a:rPr lang="en-US" altLang="zh-CN" sz="6000" b="1" dirty="0" smtClean="0">
                <a:latin typeface="微软雅黑" panose="020B0503020204020204" pitchFamily="34" charset="-122"/>
                <a:ea typeface="微软雅黑" panose="020B0503020204020204" pitchFamily="34" charset="-122"/>
              </a:rPr>
              <a:t>7.6 </a:t>
            </a:r>
            <a:r>
              <a:rPr lang="zh-CN" altLang="zh-CN" sz="6000" b="1" dirty="0">
                <a:latin typeface="微软雅黑" panose="020B0503020204020204" pitchFamily="34" charset="-122"/>
                <a:ea typeface="微软雅黑" panose="020B0503020204020204" pitchFamily="34" charset="-122"/>
              </a:rPr>
              <a:t>美国的人权纪录</a:t>
            </a:r>
            <a:endParaRPr lang="zh-CN" altLang="en-US" sz="5400" dirty="0">
              <a:solidFill>
                <a:schemeClr val="tx2"/>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250825" y="2224088"/>
            <a:ext cx="8713788" cy="4229100"/>
          </a:xfrm>
          <a:prstGeom prst="rect">
            <a:avLst/>
          </a:prstGeom>
          <a:solidFill>
            <a:srgbClr val="0066FF"/>
          </a:solidFill>
          <a:ln w="9525">
            <a:noFill/>
          </a:ln>
        </p:spPr>
        <p:txBody>
          <a:bodyPr>
            <a:spAutoFit/>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just" eaLnBrk="1" hangingPunct="1">
              <a:lnSpc>
                <a:spcPct val="120000"/>
              </a:lnSpc>
              <a:spcBef>
                <a:spcPct val="0"/>
              </a:spcBef>
              <a:buClrTx/>
              <a:buSzTx/>
              <a:buFontTx/>
              <a:buNone/>
            </a:pPr>
            <a:r>
              <a:rPr lang="zh-CN" altLang="en-US" sz="3200" b="1" dirty="0">
                <a:solidFill>
                  <a:schemeClr val="bg1"/>
                </a:solidFill>
                <a:latin typeface="微软雅黑" panose="020B0503020204020204" pitchFamily="34" charset="-122"/>
                <a:ea typeface="微软雅黑" panose="020B0503020204020204" pitchFamily="34" charset="-122"/>
              </a:rPr>
              <a:t>中国政府是少数定期发布美国人权报告的组织之一。作为对美国发布的年度外国人权纪录的回应，中国国务院新闻办公室自</a:t>
            </a:r>
            <a:r>
              <a:rPr lang="en-US" altLang="zh-CN" sz="3200" b="1" dirty="0">
                <a:solidFill>
                  <a:schemeClr val="bg1"/>
                </a:solidFill>
                <a:latin typeface="微软雅黑" panose="020B0503020204020204" pitchFamily="34" charset="-122"/>
                <a:ea typeface="微软雅黑" panose="020B0503020204020204" pitchFamily="34" charset="-122"/>
              </a:rPr>
              <a:t>1998</a:t>
            </a:r>
            <a:r>
              <a:rPr lang="zh-CN" altLang="en-US" sz="3200" b="1" dirty="0">
                <a:solidFill>
                  <a:schemeClr val="bg1"/>
                </a:solidFill>
                <a:latin typeface="微软雅黑" panose="020B0503020204020204" pitchFamily="34" charset="-122"/>
                <a:ea typeface="微软雅黑" panose="020B0503020204020204" pitchFamily="34" charset="-122"/>
              </a:rPr>
              <a:t>年起定期发布</a:t>
            </a:r>
            <a:r>
              <a:rPr lang="en-US" altLang="zh-CN" sz="3200" b="1" dirty="0">
                <a:solidFill>
                  <a:schemeClr val="bg1"/>
                </a:solidFill>
                <a:latin typeface="微软雅黑" panose="020B0503020204020204" pitchFamily="34" charset="-122"/>
                <a:ea typeface="微软雅黑" panose="020B0503020204020204" pitchFamily="34" charset="-122"/>
              </a:rPr>
              <a:t>《</a:t>
            </a:r>
            <a:r>
              <a:rPr lang="zh-CN" altLang="en-US" sz="3200" b="1" dirty="0">
                <a:solidFill>
                  <a:schemeClr val="bg1"/>
                </a:solidFill>
                <a:latin typeface="微软雅黑" panose="020B0503020204020204" pitchFamily="34" charset="-122"/>
                <a:ea typeface="微软雅黑" panose="020B0503020204020204" pitchFamily="34" charset="-122"/>
              </a:rPr>
              <a:t>美国人权纪录</a:t>
            </a:r>
            <a:r>
              <a:rPr lang="en-US" altLang="zh-CN" sz="3200" b="1" dirty="0">
                <a:solidFill>
                  <a:schemeClr val="bg1"/>
                </a:solidFill>
                <a:latin typeface="微软雅黑" panose="020B0503020204020204" pitchFamily="34" charset="-122"/>
                <a:ea typeface="微软雅黑" panose="020B0503020204020204" pitchFamily="34" charset="-122"/>
              </a:rPr>
              <a:t>》</a:t>
            </a:r>
            <a:r>
              <a:rPr lang="zh-CN" altLang="en-US" sz="3200" b="1" dirty="0">
                <a:solidFill>
                  <a:schemeClr val="bg1"/>
                </a:solidFill>
                <a:latin typeface="微软雅黑" panose="020B0503020204020204" pitchFamily="34" charset="-122"/>
                <a:ea typeface="微软雅黑" panose="020B0503020204020204" pitchFamily="34" charset="-122"/>
              </a:rPr>
              <a:t>，起初是每两年一次，</a:t>
            </a:r>
            <a:r>
              <a:rPr lang="en-US" altLang="zh-CN" sz="3200" b="1" dirty="0">
                <a:solidFill>
                  <a:schemeClr val="bg1"/>
                </a:solidFill>
                <a:latin typeface="微软雅黑" panose="020B0503020204020204" pitchFamily="34" charset="-122"/>
                <a:ea typeface="微软雅黑" panose="020B0503020204020204" pitchFamily="34" charset="-122"/>
              </a:rPr>
              <a:t>2003</a:t>
            </a:r>
            <a:r>
              <a:rPr lang="zh-CN" altLang="en-US" sz="3200" b="1" dirty="0">
                <a:solidFill>
                  <a:schemeClr val="bg1"/>
                </a:solidFill>
                <a:latin typeface="微软雅黑" panose="020B0503020204020204" pitchFamily="34" charset="-122"/>
                <a:ea typeface="微软雅黑" panose="020B0503020204020204" pitchFamily="34" charset="-122"/>
              </a:rPr>
              <a:t>年之后是每年一次，时间一般是在美国发布</a:t>
            </a:r>
            <a:r>
              <a:rPr lang="en-US" altLang="zh-CN" sz="3200" b="1" dirty="0">
                <a:solidFill>
                  <a:schemeClr val="bg1"/>
                </a:solidFill>
                <a:latin typeface="微软雅黑" panose="020B0503020204020204" pitchFamily="34" charset="-122"/>
                <a:ea typeface="微软雅黑" panose="020B0503020204020204" pitchFamily="34" charset="-122"/>
              </a:rPr>
              <a:t>《</a:t>
            </a:r>
            <a:r>
              <a:rPr lang="zh-CN" altLang="en-US" sz="3200" b="1" dirty="0">
                <a:solidFill>
                  <a:schemeClr val="bg1"/>
                </a:solidFill>
                <a:latin typeface="微软雅黑" panose="020B0503020204020204" pitchFamily="34" charset="-122"/>
                <a:ea typeface="微软雅黑" panose="020B0503020204020204" pitchFamily="34" charset="-122"/>
              </a:rPr>
              <a:t>国家人权状况报告</a:t>
            </a:r>
            <a:r>
              <a:rPr lang="en-US" altLang="zh-CN" sz="3200" b="1" dirty="0">
                <a:solidFill>
                  <a:schemeClr val="bg1"/>
                </a:solidFill>
                <a:latin typeface="微软雅黑" panose="020B0503020204020204" pitchFamily="34" charset="-122"/>
                <a:ea typeface="微软雅黑" panose="020B0503020204020204" pitchFamily="34" charset="-122"/>
              </a:rPr>
              <a:t>》</a:t>
            </a:r>
            <a:r>
              <a:rPr lang="zh-CN" altLang="en-US" sz="3200" b="1" dirty="0">
                <a:solidFill>
                  <a:schemeClr val="bg1"/>
                </a:solidFill>
                <a:latin typeface="微软雅黑" panose="020B0503020204020204" pitchFamily="34" charset="-122"/>
                <a:ea typeface="微软雅黑" panose="020B0503020204020204" pitchFamily="34" charset="-122"/>
              </a:rPr>
              <a:t>后几天。</a:t>
            </a:r>
            <a:endParaRPr lang="en-US" altLang="zh-CN" sz="3200" b="1" dirty="0">
              <a:solidFill>
                <a:schemeClr val="bg1"/>
              </a:solidFill>
              <a:latin typeface="微软雅黑" panose="020B0503020204020204" pitchFamily="34" charset="-122"/>
              <a:ea typeface="微软雅黑" panose="020B0503020204020204" pitchFamily="34" charset="-122"/>
            </a:endParaRPr>
          </a:p>
          <a:p>
            <a:pPr marL="0" lvl="0" indent="0" eaLnBrk="1" hangingPunct="1">
              <a:lnSpc>
                <a:spcPct val="120000"/>
              </a:lnSpc>
              <a:spcBef>
                <a:spcPct val="0"/>
              </a:spcBef>
              <a:buClrTx/>
              <a:buSzTx/>
              <a:buFontTx/>
              <a:buNone/>
            </a:pPr>
            <a:endParaRPr lang="zh-CN" altLang="en-US" sz="3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a:xfrm>
            <a:off x="379730" y="278130"/>
            <a:ext cx="8307070" cy="1336675"/>
          </a:xfrm>
          <a:solidFill>
            <a:srgbClr val="00B0F0"/>
          </a:solidFill>
        </p:spPr>
        <p:txBody>
          <a:bodyPr/>
          <a:p>
            <a:r>
              <a:rPr lang="en-US" altLang="zh-CN"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7.6.1</a:t>
            </a:r>
            <a:r>
              <a:rPr lang="zh-CN" altLang="en-US"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美国人权纪录劣迹斑斑，</a:t>
            </a:r>
            <a:br>
              <a:rPr lang="zh-CN" altLang="en-US"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             却常以“人权卫士”自居</a:t>
            </a:r>
            <a:endParaRPr lang="zh-CN" altLang="en-US"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内容占位符 2"/>
          <p:cNvSpPr>
            <a:spLocks noGrp="1"/>
          </p:cNvSpPr>
          <p:nvPr>
            <p:ph idx="4294967295"/>
          </p:nvPr>
        </p:nvSpPr>
        <p:spPr>
          <a:xfrm>
            <a:off x="403860" y="1751965"/>
            <a:ext cx="8249285" cy="1076960"/>
          </a:xfrm>
          <a:solidFill>
            <a:srgbClr val="CCFF66"/>
          </a:solidFill>
        </p:spPr>
        <p:txBody>
          <a:bodyPr/>
          <a:p>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中国人权研究会</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就美国国会众议院通过</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“2019年维吾尔人权政策法案”</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发表声明，声明如下：</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7" name="内容占位符 2"/>
          <p:cNvSpPr>
            <a:spLocks noGrp="1"/>
          </p:cNvSpPr>
          <p:nvPr/>
        </p:nvSpPr>
        <p:spPr>
          <a:xfrm>
            <a:off x="428625" y="2670175"/>
            <a:ext cx="4619625" cy="3417570"/>
          </a:xfrm>
          <a:prstGeom prst="rect">
            <a:avLst/>
          </a:prstGeom>
          <a:solidFill>
            <a:srgbClr val="CCFF66"/>
          </a:solidFill>
          <a:ln w="9525">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r>
              <a:rPr lang="zh-CN" altLang="en-US" sz="2400" kern="0">
                <a:latin typeface="微软雅黑" panose="020B0503020204020204" pitchFamily="34" charset="-122"/>
                <a:ea typeface="微软雅黑" panose="020B0503020204020204" pitchFamily="34" charset="-122"/>
                <a:cs typeface="微软雅黑" panose="020B0503020204020204" pitchFamily="34" charset="-122"/>
              </a:rPr>
              <a:t>当地时间2019年12月3日，美国国会众议院罔顾事实，不顾中方严正交涉和坚决反对，悍然通过所谓</a:t>
            </a:r>
            <a:r>
              <a:rPr lang="zh-CN" altLang="en-US" sz="2400" b="1" kern="0">
                <a:latin typeface="微软雅黑" panose="020B0503020204020204" pitchFamily="34" charset="-122"/>
                <a:ea typeface="微软雅黑" panose="020B0503020204020204" pitchFamily="34" charset="-122"/>
                <a:cs typeface="微软雅黑" panose="020B0503020204020204" pitchFamily="34" charset="-122"/>
              </a:rPr>
              <a:t>“2019年维吾尔人权政策法案”</a:t>
            </a:r>
            <a:r>
              <a:rPr lang="zh-CN" altLang="en-US" sz="2400" kern="0">
                <a:latin typeface="微软雅黑" panose="020B0503020204020204" pitchFamily="34" charset="-122"/>
                <a:ea typeface="微软雅黑" panose="020B0503020204020204" pitchFamily="34" charset="-122"/>
                <a:cs typeface="微软雅黑" panose="020B0503020204020204" pitchFamily="34" charset="-122"/>
              </a:rPr>
              <a:t>，粗暴干涉中国内政，充分暴露了美国的霸权思维和强权逻辑，中国人权研究会对此予以坚决反对和强烈谴责。</a:t>
            </a:r>
            <a:endParaRPr lang="zh-CN" altLang="en-US" sz="2400" kern="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a:p>
          <a:p>
            <a:endParaRPr lang="zh-CN" altLang="en-US" sz="2400"/>
          </a:p>
        </p:txBody>
      </p:sp>
      <p:grpSp>
        <p:nvGrpSpPr>
          <p:cNvPr id="10" name="组合 9"/>
          <p:cNvGrpSpPr/>
          <p:nvPr/>
        </p:nvGrpSpPr>
        <p:grpSpPr>
          <a:xfrm>
            <a:off x="5163185" y="3179445"/>
            <a:ext cx="3501390" cy="2590800"/>
            <a:chOff x="8010" y="4668"/>
            <a:chExt cx="5514" cy="4080"/>
          </a:xfrm>
        </p:grpSpPr>
        <p:pic>
          <p:nvPicPr>
            <p:cNvPr id="8" name="图片 7"/>
            <p:cNvPicPr>
              <a:picLocks noChangeAspect="1"/>
            </p:cNvPicPr>
            <p:nvPr/>
          </p:nvPicPr>
          <p:blipFill>
            <a:blip r:embed="rId1"/>
            <a:stretch>
              <a:fillRect/>
            </a:stretch>
          </p:blipFill>
          <p:spPr>
            <a:xfrm>
              <a:off x="8010" y="4668"/>
              <a:ext cx="5514" cy="4080"/>
            </a:xfrm>
            <a:prstGeom prst="rect">
              <a:avLst/>
            </a:prstGeom>
          </p:spPr>
        </p:pic>
        <p:sp>
          <p:nvSpPr>
            <p:cNvPr id="9" name="文本框 8"/>
            <p:cNvSpPr txBox="1"/>
            <p:nvPr/>
          </p:nvSpPr>
          <p:spPr>
            <a:xfrm>
              <a:off x="8733" y="8132"/>
              <a:ext cx="4624" cy="580"/>
            </a:xfrm>
            <a:prstGeom prst="rect">
              <a:avLst/>
            </a:prstGeom>
            <a:solidFill>
              <a:srgbClr val="3333CC"/>
            </a:solidFill>
          </p:spPr>
          <p:txBody>
            <a:bodyPr wrap="square" rtlCol="0">
              <a:spAutoFit/>
            </a:bodyPr>
            <a:p>
              <a:r>
                <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中国外交部发言人华春莹</a:t>
              </a:r>
              <a:endPar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p:transition>
    <p:blinds/>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457200" y="534035"/>
            <a:ext cx="8230235" cy="5596890"/>
          </a:xfrm>
          <a:solidFill>
            <a:srgbClr val="CCFF66"/>
          </a:solidFill>
        </p:spPr>
        <p:txBody>
          <a:bodyPr/>
          <a:p>
            <a:pPr algn="just"/>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众所周知，上个世纪90年代以来，</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sym typeface="+mn-ea"/>
              </a:rPr>
              <a:t>暴力恐怖势力、民族分裂势力、宗教极端势力</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在中国新疆地区策划实施了数千起暴力恐怖案(事)件，造成大量无辜群众被害，数百名公安民警殉职，财产损失无法估算。恐怖袭击事件的频繁发生，对各族人民生命财产安全造成极大危害，严重践踏了人类尊严。面对恐怖主义、极端主义的现实威胁，中国新疆遵照联合国有关决议和公约，依据国内法律法规，采取果断措施，依法严厉打击恐怖主义，结合本地区实际，通过设立</a:t>
            </a:r>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职业技能教育培训中心，</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开展去极端化工作，旨在从源头上消除</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sym typeface="+mn-ea"/>
              </a:rPr>
              <a:t>恐怖主义、极端主义</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滋生蔓延的土壤和条件。经过不懈努力，中国新疆已有效遏制了恐怖活动多发频发势头，最大限度地保障了各族人民群众的生命权、生存权、发展权等基本权利。中国新疆的反恐、去极端化斗争，是国际反恐斗争的重要组成部分，为国际反恐事业作出了重要贡献，积累了有益经验。</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gn="just"/>
            <a:endParaRPr lang="zh-CN" altLang="en-US" sz="2400"/>
          </a:p>
          <a:p>
            <a:pPr algn="just"/>
            <a:endParaRPr lang="zh-CN" altLang="en-US" sz="2400"/>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transition>
    <p:blinds/>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483870" y="408940"/>
            <a:ext cx="5088890" cy="5721985"/>
          </a:xfrm>
          <a:solidFill>
            <a:srgbClr val="CCFF66"/>
          </a:solidFill>
        </p:spPr>
        <p:txBody>
          <a:bodyPr/>
          <a:p>
            <a:pPr algn="just"/>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事实胜于雄辩，公道自在人心。中国新疆已连续3年未发生暴恐事件，目前呈现出社会稳定、民族团结、宗教和谐、人民安居乐业的祥和景象，人民的各项基本权利得到有效保障。对于中国新疆的人权状况，生活在那里的各族人民最有发言权。2018年底以来，已有70余批各类外国团组共千余人赴中国新疆参观访问，亲眼见证了中国新疆稳定繁荣发展的大好局面，充分肯定中国新疆反恐、去极端化斗争取得的成效，称赞中国新疆反恐、去极端化工作经验值得学习借鉴。</a:t>
            </a:r>
            <a:endParaRPr lang="zh-CN" altLang="en-US" sz="2400"/>
          </a:p>
          <a:p>
            <a:pPr algn="just"/>
            <a:endParaRPr lang="zh-CN" altLang="en-US" sz="2400"/>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pic>
        <p:nvPicPr>
          <p:cNvPr id="13" name="图片 12"/>
          <p:cNvPicPr>
            <a:picLocks noChangeAspect="1"/>
          </p:cNvPicPr>
          <p:nvPr/>
        </p:nvPicPr>
        <p:blipFill>
          <a:blip r:embed="rId1"/>
          <a:stretch>
            <a:fillRect/>
          </a:stretch>
        </p:blipFill>
        <p:spPr>
          <a:xfrm>
            <a:off x="5933440" y="4208780"/>
            <a:ext cx="2766695" cy="1894205"/>
          </a:xfrm>
          <a:prstGeom prst="rect">
            <a:avLst/>
          </a:prstGeom>
        </p:spPr>
      </p:pic>
      <p:pic>
        <p:nvPicPr>
          <p:cNvPr id="14" name="图片 13"/>
          <p:cNvPicPr>
            <a:picLocks noChangeAspect="1"/>
          </p:cNvPicPr>
          <p:nvPr/>
        </p:nvPicPr>
        <p:blipFill>
          <a:blip r:embed="rId2"/>
          <a:stretch>
            <a:fillRect/>
          </a:stretch>
        </p:blipFill>
        <p:spPr>
          <a:xfrm>
            <a:off x="5933440" y="2219325"/>
            <a:ext cx="2719705" cy="1830070"/>
          </a:xfrm>
          <a:prstGeom prst="rect">
            <a:avLst/>
          </a:prstGeom>
        </p:spPr>
      </p:pic>
      <p:pic>
        <p:nvPicPr>
          <p:cNvPr id="15" name="图片 14"/>
          <p:cNvPicPr>
            <a:picLocks noChangeAspect="1"/>
          </p:cNvPicPr>
          <p:nvPr/>
        </p:nvPicPr>
        <p:blipFill>
          <a:blip r:embed="rId3"/>
          <a:stretch>
            <a:fillRect/>
          </a:stretch>
        </p:blipFill>
        <p:spPr>
          <a:xfrm>
            <a:off x="5933440" y="408940"/>
            <a:ext cx="2713990" cy="1688465"/>
          </a:xfrm>
          <a:prstGeom prst="rect">
            <a:avLst/>
          </a:prstGeom>
        </p:spPr>
      </p:pic>
    </p:spTree>
  </p:cSld>
  <p:clrMapOvr>
    <a:masterClrMapping/>
  </p:clrMapOvr>
  <p:transition>
    <p:blinds/>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515620" y="459105"/>
            <a:ext cx="8086090" cy="3921125"/>
          </a:xfrm>
          <a:solidFill>
            <a:srgbClr val="CCFF66"/>
          </a:solidFill>
        </p:spPr>
        <p:txBody>
          <a:bodyPr/>
          <a:p>
            <a:pPr algn="just"/>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知者自知，明者自明。美国在反恐和人权问题上玩弄双重标准，把反恐作为推行地缘政治的手段，不仅越反越恐，还造成地区动乱不安。美国自身人权纪录劣迹斑斑，却经常以“人权卫士”自居，动辄对他国人权状况指手画脚。美国国会众议院无视客观事实，企图以所谓</a:t>
            </a:r>
            <a:r>
              <a:rPr lang="zh-CN" altLang="en-US" sz="2400" b="1">
                <a:latin typeface="微软雅黑" panose="020B0503020204020204" pitchFamily="34" charset="-122"/>
                <a:ea typeface="微软雅黑" panose="020B0503020204020204" pitchFamily="34" charset="-122"/>
                <a:cs typeface="微软雅黑" panose="020B0503020204020204" pitchFamily="34" charset="-122"/>
                <a:sym typeface="+mn-ea"/>
              </a:rPr>
              <a:t>“2019年维吾尔人权政策法案”</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公然干涉中国内政，严重违背了国际道义和人类良知，是彻头彻尾的霸权主义行径。谎言永远无法抹杀真相，任何企图诬蔑抹黑中国新疆的图谋不会得逞，任何妄图借涉疆问题干涉中国内政，破坏中国新疆稳定发展的图谋注定会失败。</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pic>
        <p:nvPicPr>
          <p:cNvPr id="5" name="图片 4"/>
          <p:cNvPicPr>
            <a:picLocks noChangeAspect="1"/>
          </p:cNvPicPr>
          <p:nvPr/>
        </p:nvPicPr>
        <p:blipFill>
          <a:blip r:embed="rId1"/>
          <a:stretch>
            <a:fillRect/>
          </a:stretch>
        </p:blipFill>
        <p:spPr>
          <a:xfrm>
            <a:off x="501015" y="4594225"/>
            <a:ext cx="2410460" cy="1508125"/>
          </a:xfrm>
          <a:prstGeom prst="rect">
            <a:avLst/>
          </a:prstGeom>
        </p:spPr>
      </p:pic>
      <p:pic>
        <p:nvPicPr>
          <p:cNvPr id="7" name="图片 6"/>
          <p:cNvPicPr>
            <a:picLocks noChangeAspect="1"/>
          </p:cNvPicPr>
          <p:nvPr/>
        </p:nvPicPr>
        <p:blipFill>
          <a:blip r:embed="rId2"/>
          <a:stretch>
            <a:fillRect/>
          </a:stretch>
        </p:blipFill>
        <p:spPr>
          <a:xfrm>
            <a:off x="3139440" y="4594225"/>
            <a:ext cx="2652395" cy="1508125"/>
          </a:xfrm>
          <a:prstGeom prst="rect">
            <a:avLst/>
          </a:prstGeom>
        </p:spPr>
      </p:pic>
      <p:pic>
        <p:nvPicPr>
          <p:cNvPr id="8" name="图片 7"/>
          <p:cNvPicPr>
            <a:picLocks noChangeAspect="1"/>
          </p:cNvPicPr>
          <p:nvPr/>
        </p:nvPicPr>
        <p:blipFill>
          <a:blip r:embed="rId3"/>
          <a:stretch>
            <a:fillRect/>
          </a:stretch>
        </p:blipFill>
        <p:spPr>
          <a:xfrm>
            <a:off x="6049010" y="4594225"/>
            <a:ext cx="2510155" cy="1508125"/>
          </a:xfrm>
          <a:prstGeom prst="rect">
            <a:avLst/>
          </a:prstGeom>
        </p:spPr>
      </p:pic>
    </p:spTree>
  </p:cSld>
  <p:clrMapOvr>
    <a:masterClrMapping/>
  </p:clrMapOvr>
  <p:transition>
    <p:blinds/>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solidFill>
            <a:srgbClr val="C0C0C0">
              <a:alpha val="100000"/>
            </a:srgbClr>
          </a:solidFill>
        </p:spPr>
        <p:txBody>
          <a:bodyPr vert="horz" wrap="square" lIns="91440" tIns="45720" rIns="91440" bIns="45720" anchor="t"/>
          <a:lstStyle/>
          <a:p>
            <a:pPr algn="ctr">
              <a:lnSpc>
                <a:spcPct val="150000"/>
              </a:lnSpc>
            </a:pPr>
            <a:r>
              <a:rPr lang="en-US" altLang="zh-CN" b="1" dirty="0">
                <a:latin typeface="微软雅黑" panose="020B0503020204020204" pitchFamily="34" charset="-122"/>
                <a:ea typeface="微软雅黑" panose="020B0503020204020204" pitchFamily="34" charset="-122"/>
              </a:rPr>
              <a:t>《2018</a:t>
            </a:r>
            <a:r>
              <a:rPr lang="zh-CN" altLang="en-US" b="1" dirty="0">
                <a:latin typeface="微软雅黑" panose="020B0503020204020204" pitchFamily="34" charset="-122"/>
                <a:ea typeface="微软雅黑" panose="020B0503020204020204" pitchFamily="34" charset="-122"/>
              </a:rPr>
              <a:t>年美国的人权纪录</a:t>
            </a:r>
            <a:r>
              <a:rPr lang="en-US" altLang="zh-CN" b="1"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solidFill>
            <a:schemeClr val="accent1">
              <a:lumMod val="40000"/>
              <a:lumOff val="60000"/>
            </a:schemeClr>
          </a:solidFill>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zh-CN" altLang="en-US" sz="3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中华人民共和国国务院新闻办公室于</a:t>
            </a:r>
            <a:r>
              <a:rPr kumimoji="0" lang="en-US" altLang="zh-CN" sz="3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2019</a:t>
            </a:r>
            <a:r>
              <a:rPr kumimoji="0" lang="zh-CN" altLang="en-US" sz="3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年</a:t>
            </a:r>
            <a:r>
              <a:rPr kumimoji="0" lang="en-US" altLang="zh-CN" sz="3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3</a:t>
            </a:r>
            <a:r>
              <a:rPr kumimoji="0" lang="zh-CN" altLang="en-US" sz="3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月</a:t>
            </a:r>
            <a:r>
              <a:rPr kumimoji="0" lang="en-US" altLang="zh-CN" sz="3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14</a:t>
            </a:r>
            <a:r>
              <a:rPr kumimoji="0" lang="zh-CN" altLang="en-US" sz="3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日发表</a:t>
            </a:r>
            <a:r>
              <a:rPr kumimoji="0" lang="en-US" altLang="zh-CN" sz="3000" b="1"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《2018</a:t>
            </a:r>
            <a:r>
              <a:rPr kumimoji="0" lang="zh-CN" altLang="en-US" sz="3000" b="1"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年美国的人权纪录</a:t>
            </a:r>
            <a:r>
              <a:rPr kumimoji="0" lang="en-US" altLang="zh-CN" sz="30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a:t>
            </a:r>
            <a:r>
              <a:rPr kumimoji="0" lang="zh-CN" altLang="en-US" sz="30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a:t>
            </a:r>
            <a:r>
              <a:rPr kumimoji="0" lang="en-US" altLang="zh-CN" sz="30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a:t>
            </a:r>
            <a:r>
              <a:rPr kumimoji="0" lang="en-US" altLang="zh-CN" sz="3000" b="1"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2018</a:t>
            </a:r>
            <a:r>
              <a:rPr kumimoji="0" lang="zh-CN" altLang="en-US" sz="3000" b="1"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年美国侵犯人权事记</a:t>
            </a:r>
            <a:r>
              <a:rPr kumimoji="0" lang="en-US" altLang="zh-CN" sz="3000" b="1"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a:t>
            </a:r>
            <a:r>
              <a:rPr kumimoji="0" lang="zh-CN" altLang="en-US" sz="3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，对美国侵犯人权的状况进行揭露。人权纪录分为</a:t>
            </a:r>
            <a:r>
              <a:rPr kumimoji="0" lang="zh-CN" altLang="en-US" sz="3000" b="1" i="0" u="none" strike="noStrike" kern="0" cap="none" spc="0" normalizeH="0" baseline="0" noProof="0" dirty="0">
                <a:ln>
                  <a:noFill/>
                </a:ln>
                <a:solidFill>
                  <a:srgbClr val="3333CC"/>
                </a:solidFill>
                <a:effectLst/>
                <a:uLnTx/>
                <a:uFillTx/>
                <a:latin typeface="微软雅黑" panose="020B0503020204020204" pitchFamily="34" charset="-122"/>
                <a:ea typeface="微软雅黑" panose="020B0503020204020204" pitchFamily="34" charset="-122"/>
                <a:cs typeface="+mn-cs"/>
              </a:rPr>
              <a:t>公民权利屡遭践踏、金钱政治大行其道、贫富分化日益严重、种族歧视变本加厉、儿童安全令人担忧、性别歧视触目惊心、移民悲剧不断上演、单边主义不得人心</a:t>
            </a:r>
            <a:r>
              <a:rPr kumimoji="0" lang="zh-CN" altLang="en-US" sz="3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八个方面</a:t>
            </a:r>
            <a:r>
              <a:rPr kumimoji="0" lang="zh-CN" altLang="en-US" sz="3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a:t>
            </a:r>
            <a:endParaRPr kumimoji="0" lang="en-US" altLang="zh-CN" sz="30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Char char="n"/>
              <a:defRPr/>
            </a:pPr>
            <a:r>
              <a:rPr kumimoji="0" lang="en-US" altLang="zh-CN" sz="3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hlinkClick r:id="rId1"/>
              </a:rPr>
              <a:t>2019-3-15 </a:t>
            </a:r>
            <a:r>
              <a:rPr kumimoji="0" lang="zh-CN" altLang="en-US" sz="30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hlinkClick r:id="rId1"/>
              </a:rPr>
              <a:t>新闻和报纸摘要</a:t>
            </a:r>
            <a:endParaRPr kumimoji="0" lang="zh-CN" altLang="en-US" sz="30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4276" name="灯片编号占位符 3"/>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pic>
        <p:nvPicPr>
          <p:cNvPr id="5" name="内容占位符 4"/>
          <p:cNvPicPr>
            <a:picLocks noChangeAspect="1"/>
          </p:cNvPicPr>
          <p:nvPr/>
        </p:nvPicPr>
        <p:blipFill>
          <a:blip r:embed="rId2"/>
          <a:stretch>
            <a:fillRect/>
          </a:stretch>
        </p:blipFill>
        <p:spPr>
          <a:xfrm>
            <a:off x="1265238" y="0"/>
            <a:ext cx="6546850" cy="6994525"/>
          </a:xfrm>
          <a:prstGeom prst="rect">
            <a:avLst/>
          </a:prstGeom>
          <a:noFill/>
          <a:ln w="9525">
            <a:noFill/>
          </a:ln>
        </p:spPr>
      </p:pic>
      <p:pic>
        <p:nvPicPr>
          <p:cNvPr id="6" name="图片 5"/>
          <p:cNvPicPr>
            <a:picLocks noChangeAspect="1"/>
          </p:cNvPicPr>
          <p:nvPr/>
        </p:nvPicPr>
        <p:blipFill>
          <a:blip r:embed="rId3"/>
          <a:stretch>
            <a:fillRect/>
          </a:stretch>
        </p:blipFill>
        <p:spPr>
          <a:xfrm>
            <a:off x="-20637" y="1196975"/>
            <a:ext cx="9467850" cy="5688013"/>
          </a:xfrm>
          <a:prstGeom prst="rect">
            <a:avLst/>
          </a:prstGeom>
          <a:noFill/>
          <a:ln w="9525">
            <a:noFill/>
          </a:ln>
        </p:spPr>
      </p:pic>
      <p:pic>
        <p:nvPicPr>
          <p:cNvPr id="7" name="图片 6"/>
          <p:cNvPicPr>
            <a:picLocks noChangeAspect="1"/>
          </p:cNvPicPr>
          <p:nvPr/>
        </p:nvPicPr>
        <p:blipFill>
          <a:blip r:embed="rId4"/>
          <a:stretch>
            <a:fillRect/>
          </a:stretch>
        </p:blipFill>
        <p:spPr>
          <a:xfrm>
            <a:off x="73025" y="1341438"/>
            <a:ext cx="9374188" cy="6083300"/>
          </a:xfrm>
          <a:prstGeom prst="rect">
            <a:avLst/>
          </a:prstGeom>
          <a:noFill/>
          <a:ln w="9525">
            <a:noFill/>
          </a:ln>
        </p:spPr>
      </p:pic>
      <p:sp>
        <p:nvSpPr>
          <p:cNvPr id="2" name="文本框 1"/>
          <p:cNvSpPr txBox="1"/>
          <p:nvPr/>
        </p:nvSpPr>
        <p:spPr>
          <a:xfrm>
            <a:off x="3100705" y="1154430"/>
            <a:ext cx="2943225" cy="460375"/>
          </a:xfrm>
          <a:prstGeom prst="rect">
            <a:avLst/>
          </a:prstGeom>
          <a:noFill/>
        </p:spPr>
        <p:txBody>
          <a:bodyPr wrap="square" rtlCol="0">
            <a:spAutoFit/>
          </a:bodyPr>
          <a:p>
            <a:r>
              <a:rPr lang="en-US" altLang="zh-CN" sz="24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24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4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4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15</a:t>
            </a:r>
            <a:r>
              <a:rPr lang="zh-CN" altLang="en-US" sz="24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日</a:t>
            </a:r>
            <a:endParaRPr lang="zh-CN" altLang="en-US" sz="24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xit" presetSubtype="32" fill="hold" nodeType="clickEffect">
                                  <p:stCondLst>
                                    <p:cond delay="0"/>
                                  </p:stCondLst>
                                  <p:childTnLst>
                                    <p:anim calcmode="lin" valueType="num">
                                      <p:cBhvr>
                                        <p:cTn id="24" dur="500"/>
                                        <p:tgtEl>
                                          <p:spTgt spid="6"/>
                                        </p:tgtEl>
                                        <p:attrNameLst>
                                          <p:attrName>ppt_w</p:attrName>
                                        </p:attrNameLst>
                                      </p:cBhvr>
                                      <p:tavLst>
                                        <p:tav tm="0">
                                          <p:val>
                                            <p:strVal val="ppt_w"/>
                                          </p:val>
                                        </p:tav>
                                        <p:tav tm="100000">
                                          <p:val>
                                            <p:fltVal val="0"/>
                                          </p:val>
                                        </p:tav>
                                      </p:tavLst>
                                    </p:anim>
                                    <p:anim calcmode="lin" valueType="num">
                                      <p:cBhvr>
                                        <p:cTn id="25" dur="500"/>
                                        <p:tgtEl>
                                          <p:spTgt spid="6"/>
                                        </p:tgtEl>
                                        <p:attrNameLst>
                                          <p:attrName>ppt_h</p:attrName>
                                        </p:attrNameLst>
                                      </p:cBhvr>
                                      <p:tavLst>
                                        <p:tav tm="0">
                                          <p:val>
                                            <p:strVal val="ppt_h"/>
                                          </p:val>
                                        </p:tav>
                                        <p:tav tm="100000">
                                          <p:val>
                                            <p:fltVal val="0"/>
                                          </p:val>
                                        </p:tav>
                                      </p:tavLst>
                                    </p:anim>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wrap="square" lIns="91440" tIns="45720" rIns="91440" bIns="45720" anchor="t"/>
          <a:lstStyle/>
          <a:p>
            <a:endParaRPr lang="zh-CN" altLang="en-US" dirty="0"/>
          </a:p>
        </p:txBody>
      </p:sp>
      <p:sp>
        <p:nvSpPr>
          <p:cNvPr id="57347" name="灯片编号占位符 3"/>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pic>
        <p:nvPicPr>
          <p:cNvPr id="57348" name="图片 7"/>
          <p:cNvPicPr>
            <a:picLocks noChangeAspect="1"/>
          </p:cNvPicPr>
          <p:nvPr/>
        </p:nvPicPr>
        <p:blipFill>
          <a:blip r:embed="rId1"/>
          <a:stretch>
            <a:fillRect/>
          </a:stretch>
        </p:blipFill>
        <p:spPr>
          <a:xfrm>
            <a:off x="-36512" y="1914525"/>
            <a:ext cx="9217025" cy="5186363"/>
          </a:xfrm>
          <a:prstGeom prst="rect">
            <a:avLst/>
          </a:prstGeom>
          <a:noFill/>
          <a:ln w="9525">
            <a:noFill/>
          </a:ln>
        </p:spPr>
      </p:pic>
      <p:sp>
        <p:nvSpPr>
          <p:cNvPr id="57349" name="标题 8"/>
          <p:cNvSpPr txBox="1"/>
          <p:nvPr/>
        </p:nvSpPr>
        <p:spPr>
          <a:xfrm>
            <a:off x="0" y="0"/>
            <a:ext cx="9144000" cy="1700213"/>
          </a:xfrm>
          <a:prstGeom prst="rect">
            <a:avLst/>
          </a:prstGeom>
          <a:solidFill>
            <a:srgbClr val="FFFF00"/>
          </a:solidFill>
          <a:ln w="9525">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stStyle>
          <a:p>
            <a:pPr marL="0" lvl="0" indent="0" algn="ctr">
              <a:lnSpc>
                <a:spcPct val="150000"/>
              </a:lnSpc>
              <a:spcBef>
                <a:spcPct val="0"/>
              </a:spcBef>
              <a:buClrTx/>
              <a:buSzTx/>
              <a:buFontTx/>
              <a:buNone/>
            </a:pPr>
            <a:r>
              <a:rPr lang="zh-CN" altLang="zh-CN" sz="6000" b="1" dirty="0">
                <a:latin typeface="微软雅黑" panose="020B0503020204020204" pitchFamily="34" charset="-122"/>
                <a:ea typeface="微软雅黑" panose="020B0503020204020204" pitchFamily="34" charset="-122"/>
              </a:rPr>
              <a:t>美国的人权纪录</a:t>
            </a:r>
            <a:endParaRPr lang="zh-CN" altLang="en-US" sz="5400" dirty="0">
              <a:solidFill>
                <a:schemeClr val="tx2"/>
              </a:solidFill>
              <a:latin typeface="微软雅黑" panose="020B0503020204020204" pitchFamily="34" charset="-122"/>
              <a:ea typeface="微软雅黑" panose="020B0503020204020204" pitchFamily="34" charset="-122"/>
            </a:endParaRPr>
          </a:p>
        </p:txBody>
      </p:sp>
      <p:pic>
        <p:nvPicPr>
          <p:cNvPr id="7" name="内容占位符 4"/>
          <p:cNvPicPr>
            <a:picLocks noGrp="1" noChangeAspect="1"/>
          </p:cNvPicPr>
          <p:nvPr>
            <p:ph idx="1"/>
          </p:nvPr>
        </p:nvPicPr>
        <p:blipFill>
          <a:blip r:embed="rId2"/>
          <a:srcRect/>
          <a:stretch>
            <a:fillRect/>
          </a:stretch>
        </p:blipFill>
        <p:spPr>
          <a:xfrm>
            <a:off x="0" y="60325"/>
            <a:ext cx="3478213" cy="4530725"/>
          </a:xfrm>
        </p:spPr>
      </p:pic>
      <p:pic>
        <p:nvPicPr>
          <p:cNvPr id="10" name="图片 9"/>
          <p:cNvPicPr>
            <a:picLocks noChangeAspect="1"/>
          </p:cNvPicPr>
          <p:nvPr/>
        </p:nvPicPr>
        <p:blipFill>
          <a:blip r:embed="rId3"/>
          <a:stretch>
            <a:fillRect/>
          </a:stretch>
        </p:blipFill>
        <p:spPr>
          <a:xfrm>
            <a:off x="6305550" y="0"/>
            <a:ext cx="2838450" cy="4762500"/>
          </a:xfrm>
          <a:prstGeom prst="rect">
            <a:avLst/>
          </a:prstGeom>
          <a:noFill/>
          <a:ln w="9525">
            <a:noFill/>
          </a:ln>
        </p:spPr>
      </p:pic>
      <p:pic>
        <p:nvPicPr>
          <p:cNvPr id="11" name="图片 10"/>
          <p:cNvPicPr>
            <a:picLocks noChangeAspect="1"/>
          </p:cNvPicPr>
          <p:nvPr/>
        </p:nvPicPr>
        <p:blipFill>
          <a:blip r:embed="rId4"/>
          <a:stretch>
            <a:fillRect/>
          </a:stretch>
        </p:blipFill>
        <p:spPr>
          <a:xfrm>
            <a:off x="2627313" y="-26987"/>
            <a:ext cx="3954462" cy="4645025"/>
          </a:xfrm>
          <a:prstGeom prst="rect">
            <a:avLst/>
          </a:prstGeom>
          <a:noFill/>
          <a:ln w="9525">
            <a:noFill/>
          </a:ln>
        </p:spPr>
      </p:pic>
      <p:pic>
        <p:nvPicPr>
          <p:cNvPr id="12" name="图片 11"/>
          <p:cNvPicPr>
            <a:picLocks noChangeAspect="1"/>
          </p:cNvPicPr>
          <p:nvPr/>
        </p:nvPicPr>
        <p:blipFill>
          <a:blip r:embed="rId5"/>
          <a:stretch>
            <a:fillRect/>
          </a:stretch>
        </p:blipFill>
        <p:spPr>
          <a:xfrm>
            <a:off x="0" y="1616075"/>
            <a:ext cx="9180513" cy="5341938"/>
          </a:xfrm>
          <a:prstGeom prst="rect">
            <a:avLst/>
          </a:prstGeom>
          <a:noFill/>
          <a:ln w="9525">
            <a:noFill/>
          </a:ln>
        </p:spPr>
      </p:pic>
      <p:pic>
        <p:nvPicPr>
          <p:cNvPr id="13" name="图片 12"/>
          <p:cNvPicPr>
            <a:picLocks noChangeAspect="1"/>
          </p:cNvPicPr>
          <p:nvPr/>
        </p:nvPicPr>
        <p:blipFill>
          <a:blip r:embed="rId6"/>
          <a:stretch>
            <a:fillRect/>
          </a:stretch>
        </p:blipFill>
        <p:spPr>
          <a:xfrm>
            <a:off x="0" y="492125"/>
            <a:ext cx="9144000" cy="5873750"/>
          </a:xfrm>
          <a:prstGeom prst="rect">
            <a:avLst/>
          </a:prstGeom>
          <a:noFill/>
          <a:ln w="9525">
            <a:noFill/>
          </a:ln>
        </p:spPr>
      </p:pic>
      <p:pic>
        <p:nvPicPr>
          <p:cNvPr id="5" name="图片 4"/>
          <p:cNvPicPr>
            <a:picLocks noChangeAspect="1"/>
          </p:cNvPicPr>
          <p:nvPr/>
        </p:nvPicPr>
        <p:blipFill>
          <a:blip r:embed="rId7"/>
          <a:stretch>
            <a:fillRect/>
          </a:stretch>
        </p:blipFill>
        <p:spPr>
          <a:xfrm>
            <a:off x="0" y="-60325"/>
            <a:ext cx="3708400" cy="6119813"/>
          </a:xfrm>
          <a:prstGeom prst="rect">
            <a:avLst/>
          </a:prstGeom>
          <a:noFill/>
          <a:ln w="9525">
            <a:noFill/>
          </a:ln>
        </p:spPr>
      </p:pic>
      <p:pic>
        <p:nvPicPr>
          <p:cNvPr id="6" name="图片 5"/>
          <p:cNvPicPr>
            <a:picLocks noChangeAspect="1"/>
          </p:cNvPicPr>
          <p:nvPr/>
        </p:nvPicPr>
        <p:blipFill>
          <a:blip r:embed="rId8"/>
          <a:stretch>
            <a:fillRect/>
          </a:stretch>
        </p:blipFill>
        <p:spPr>
          <a:xfrm>
            <a:off x="4894263" y="0"/>
            <a:ext cx="4248150" cy="6059488"/>
          </a:xfrm>
          <a:prstGeom prst="rect">
            <a:avLst/>
          </a:prstGeom>
          <a:noFill/>
          <a:ln w="9525">
            <a:noFill/>
          </a:ln>
        </p:spPr>
      </p:pic>
      <p:pic>
        <p:nvPicPr>
          <p:cNvPr id="15" name="图片 14"/>
          <p:cNvPicPr>
            <a:picLocks noChangeAspect="1"/>
          </p:cNvPicPr>
          <p:nvPr/>
        </p:nvPicPr>
        <p:blipFill>
          <a:blip r:embed="rId9"/>
          <a:stretch>
            <a:fillRect/>
          </a:stretch>
        </p:blipFill>
        <p:spPr>
          <a:xfrm>
            <a:off x="2127250" y="-26987"/>
            <a:ext cx="4891088" cy="7127875"/>
          </a:xfrm>
          <a:prstGeom prst="rect">
            <a:avLst/>
          </a:prstGeom>
          <a:noFill/>
          <a:ln w="9525">
            <a:noFill/>
          </a:ln>
        </p:spPr>
      </p:pic>
      <p:pic>
        <p:nvPicPr>
          <p:cNvPr id="17" name="图片 16"/>
          <p:cNvPicPr>
            <a:picLocks noChangeAspect="1"/>
          </p:cNvPicPr>
          <p:nvPr/>
        </p:nvPicPr>
        <p:blipFill>
          <a:blip r:embed="rId10"/>
          <a:stretch>
            <a:fillRect/>
          </a:stretch>
        </p:blipFill>
        <p:spPr>
          <a:xfrm>
            <a:off x="-36512" y="415925"/>
            <a:ext cx="9196387" cy="6108700"/>
          </a:xfrm>
          <a:prstGeom prst="rect">
            <a:avLst/>
          </a:prstGeom>
          <a:noFill/>
          <a:ln w="9525">
            <a:noFill/>
          </a:ln>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stCondLst>
                                            <p:cond delay="0"/>
                                          </p:stCondLst>
                                        </p:cTn>
                                        <p:tgtEl>
                                          <p:spTgt spid="7"/>
                                        </p:tgtEl>
                                      </p:cBhvr>
                                    </p:animEffect>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2" presetClass="entr" presetSubtype="4"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par>
                          <p:cTn id="36" fill="hold">
                            <p:stCondLst>
                              <p:cond delay="3500"/>
                            </p:stCondLst>
                            <p:childTnLst>
                              <p:par>
                                <p:cTn id="37" presetID="53" presetClass="entr" presetSubtype="16"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p:cTn id="39" dur="500" fill="hold"/>
                                        <p:tgtEl>
                                          <p:spTgt spid="5"/>
                                        </p:tgtEl>
                                        <p:attrNameLst>
                                          <p:attrName>ppt_w</p:attrName>
                                        </p:attrNameLst>
                                      </p:cBhvr>
                                      <p:tavLst>
                                        <p:tav tm="0">
                                          <p:val>
                                            <p:fltVal val="0"/>
                                          </p:val>
                                        </p:tav>
                                        <p:tav tm="100000">
                                          <p:val>
                                            <p:strVal val="#ppt_w"/>
                                          </p:val>
                                        </p:tav>
                                      </p:tavLst>
                                    </p:anim>
                                    <p:anim calcmode="lin" valueType="num">
                                      <p:cBhvr>
                                        <p:cTn id="40" dur="500" fill="hold"/>
                                        <p:tgtEl>
                                          <p:spTgt spid="5"/>
                                        </p:tgtEl>
                                        <p:attrNameLst>
                                          <p:attrName>ppt_h</p:attrName>
                                        </p:attrNameLst>
                                      </p:cBhvr>
                                      <p:tavLst>
                                        <p:tav tm="0">
                                          <p:val>
                                            <p:fltVal val="0"/>
                                          </p:val>
                                        </p:tav>
                                        <p:tav tm="100000">
                                          <p:val>
                                            <p:strVal val="#ppt_h"/>
                                          </p:val>
                                        </p:tav>
                                      </p:tavLst>
                                    </p:anim>
                                    <p:animEffect transition="in" filter="fade">
                                      <p:cBhvr>
                                        <p:cTn id="41" dur="500"/>
                                        <p:tgtEl>
                                          <p:spTgt spid="5"/>
                                        </p:tgtEl>
                                      </p:cBhvr>
                                    </p:animEffect>
                                  </p:childTnLst>
                                </p:cTn>
                              </p:par>
                            </p:childTnLst>
                          </p:cTn>
                        </p:par>
                        <p:par>
                          <p:cTn id="42" fill="hold">
                            <p:stCondLst>
                              <p:cond delay="4000"/>
                            </p:stCondLst>
                            <p:childTnLst>
                              <p:par>
                                <p:cTn id="43" presetID="53" presetClass="entr" presetSubtype="16"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p:cTn id="45" dur="500" fill="hold"/>
                                        <p:tgtEl>
                                          <p:spTgt spid="6"/>
                                        </p:tgtEl>
                                        <p:attrNameLst>
                                          <p:attrName>ppt_w</p:attrName>
                                        </p:attrNameLst>
                                      </p:cBhvr>
                                      <p:tavLst>
                                        <p:tav tm="0">
                                          <p:val>
                                            <p:fltVal val="0"/>
                                          </p:val>
                                        </p:tav>
                                        <p:tav tm="100000">
                                          <p:val>
                                            <p:strVal val="#ppt_w"/>
                                          </p:val>
                                        </p:tav>
                                      </p:tavLst>
                                    </p:anim>
                                    <p:anim calcmode="lin" valueType="num">
                                      <p:cBhvr>
                                        <p:cTn id="46" dur="500" fill="hold"/>
                                        <p:tgtEl>
                                          <p:spTgt spid="6"/>
                                        </p:tgtEl>
                                        <p:attrNameLst>
                                          <p:attrName>ppt_h</p:attrName>
                                        </p:attrNameLst>
                                      </p:cBhvr>
                                      <p:tavLst>
                                        <p:tav tm="0">
                                          <p:val>
                                            <p:fltVal val="0"/>
                                          </p:val>
                                        </p:tav>
                                        <p:tav tm="100000">
                                          <p:val>
                                            <p:strVal val="#ppt_h"/>
                                          </p:val>
                                        </p:tav>
                                      </p:tavLst>
                                    </p:anim>
                                    <p:animEffect transition="in" filter="fade">
                                      <p:cBhvr>
                                        <p:cTn id="47" dur="500"/>
                                        <p:tgtEl>
                                          <p:spTgt spid="6"/>
                                        </p:tgtEl>
                                      </p:cBhvr>
                                    </p:animEffect>
                                  </p:childTnLst>
                                </p:cTn>
                              </p:par>
                            </p:childTnLst>
                          </p:cTn>
                        </p:par>
                        <p:par>
                          <p:cTn id="48" fill="hold">
                            <p:stCondLst>
                              <p:cond delay="4500"/>
                            </p:stCondLst>
                            <p:childTnLst>
                              <p:par>
                                <p:cTn id="49" presetID="31" presetClass="entr" presetSubtype="0"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1000" fill="hold"/>
                                        <p:tgtEl>
                                          <p:spTgt spid="15"/>
                                        </p:tgtEl>
                                        <p:attrNameLst>
                                          <p:attrName>ppt_w</p:attrName>
                                        </p:attrNameLst>
                                      </p:cBhvr>
                                      <p:tavLst>
                                        <p:tav tm="0">
                                          <p:val>
                                            <p:fltVal val="0"/>
                                          </p:val>
                                        </p:tav>
                                        <p:tav tm="100000">
                                          <p:val>
                                            <p:strVal val="#ppt_w"/>
                                          </p:val>
                                        </p:tav>
                                      </p:tavLst>
                                    </p:anim>
                                    <p:anim calcmode="lin" valueType="num">
                                      <p:cBhvr>
                                        <p:cTn id="52" dur="1000" fill="hold"/>
                                        <p:tgtEl>
                                          <p:spTgt spid="15"/>
                                        </p:tgtEl>
                                        <p:attrNameLst>
                                          <p:attrName>ppt_h</p:attrName>
                                        </p:attrNameLst>
                                      </p:cBhvr>
                                      <p:tavLst>
                                        <p:tav tm="0">
                                          <p:val>
                                            <p:fltVal val="0"/>
                                          </p:val>
                                        </p:tav>
                                        <p:tav tm="100000">
                                          <p:val>
                                            <p:strVal val="#ppt_h"/>
                                          </p:val>
                                        </p:tav>
                                      </p:tavLst>
                                    </p:anim>
                                    <p:anim calcmode="lin" valueType="num">
                                      <p:cBhvr>
                                        <p:cTn id="53" dur="1000" fill="hold"/>
                                        <p:tgtEl>
                                          <p:spTgt spid="15"/>
                                        </p:tgtEl>
                                        <p:attrNameLst>
                                          <p:attrName>style.rotation</p:attrName>
                                        </p:attrNameLst>
                                      </p:cBhvr>
                                      <p:tavLst>
                                        <p:tav tm="0">
                                          <p:val>
                                            <p:fltVal val="90"/>
                                          </p:val>
                                        </p:tav>
                                        <p:tav tm="100000">
                                          <p:val>
                                            <p:fltVal val="0"/>
                                          </p:val>
                                        </p:tav>
                                      </p:tavLst>
                                    </p:anim>
                                    <p:animEffect transition="in" filter="fade">
                                      <p:cBhvr>
                                        <p:cTn id="54" dur="10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barn(inVertical)">
                                      <p:cBhvr>
                                        <p:cTn id="5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vert="horz" wrap="square" lIns="91440" tIns="45720" rIns="91440" bIns="45720" anchor="t"/>
          <a:lstStyle/>
          <a:p>
            <a:endParaRPr lang="zh-CN" altLang="en-US" dirty="0"/>
          </a:p>
        </p:txBody>
      </p:sp>
      <p:sp>
        <p:nvSpPr>
          <p:cNvPr id="58371" name="灯片编号占位符 3"/>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pic>
        <p:nvPicPr>
          <p:cNvPr id="58372" name="图片 5"/>
          <p:cNvPicPr>
            <a:picLocks noChangeAspect="1"/>
          </p:cNvPicPr>
          <p:nvPr/>
        </p:nvPicPr>
        <p:blipFill>
          <a:blip r:embed="rId1"/>
          <a:stretch>
            <a:fillRect/>
          </a:stretch>
        </p:blipFill>
        <p:spPr>
          <a:xfrm>
            <a:off x="-36512" y="-26987"/>
            <a:ext cx="9180512" cy="6583362"/>
          </a:xfrm>
          <a:prstGeom prst="rect">
            <a:avLst/>
          </a:prstGeom>
          <a:noFill/>
          <a:ln w="9525">
            <a:noFill/>
          </a:ln>
        </p:spPr>
      </p:pic>
      <p:pic>
        <p:nvPicPr>
          <p:cNvPr id="8" name="图片 7"/>
          <p:cNvPicPr>
            <a:picLocks noChangeAspect="1"/>
          </p:cNvPicPr>
          <p:nvPr/>
        </p:nvPicPr>
        <p:blipFill>
          <a:blip r:embed="rId2"/>
          <a:stretch>
            <a:fillRect/>
          </a:stretch>
        </p:blipFill>
        <p:spPr>
          <a:xfrm>
            <a:off x="0" y="12700"/>
            <a:ext cx="8115300" cy="5410200"/>
          </a:xfrm>
          <a:prstGeom prst="rect">
            <a:avLst/>
          </a:prstGeom>
          <a:noFill/>
          <a:ln w="9525">
            <a:noFill/>
          </a:ln>
        </p:spPr>
      </p:pic>
      <p:pic>
        <p:nvPicPr>
          <p:cNvPr id="9" name="图片 8"/>
          <p:cNvPicPr>
            <a:picLocks noChangeAspect="1"/>
          </p:cNvPicPr>
          <p:nvPr/>
        </p:nvPicPr>
        <p:blipFill>
          <a:blip r:embed="rId3"/>
          <a:stretch>
            <a:fillRect/>
          </a:stretch>
        </p:blipFill>
        <p:spPr>
          <a:xfrm>
            <a:off x="990600" y="1727200"/>
            <a:ext cx="8128000" cy="5130800"/>
          </a:xfrm>
          <a:prstGeom prst="rect">
            <a:avLst/>
          </a:prstGeom>
          <a:noFill/>
          <a:ln w="9525">
            <a:noFill/>
          </a:ln>
        </p:spPr>
      </p:pic>
      <p:pic>
        <p:nvPicPr>
          <p:cNvPr id="10" name="图片 9"/>
          <p:cNvPicPr>
            <a:picLocks noChangeAspect="1"/>
          </p:cNvPicPr>
          <p:nvPr/>
        </p:nvPicPr>
        <p:blipFill>
          <a:blip r:embed="rId4"/>
          <a:stretch>
            <a:fillRect/>
          </a:stretch>
        </p:blipFill>
        <p:spPr>
          <a:xfrm>
            <a:off x="457200" y="355600"/>
            <a:ext cx="8128000" cy="6083300"/>
          </a:xfrm>
          <a:prstGeom prst="rect">
            <a:avLst/>
          </a:prstGeom>
          <a:noFill/>
          <a:ln w="9525">
            <a:noFill/>
          </a:ln>
        </p:spPr>
      </p:pic>
      <p:pic>
        <p:nvPicPr>
          <p:cNvPr id="11" name="图片 10"/>
          <p:cNvPicPr>
            <a:picLocks noChangeAspect="1"/>
          </p:cNvPicPr>
          <p:nvPr/>
        </p:nvPicPr>
        <p:blipFill>
          <a:blip r:embed="rId5"/>
          <a:stretch>
            <a:fillRect/>
          </a:stretch>
        </p:blipFill>
        <p:spPr>
          <a:xfrm>
            <a:off x="114300" y="312738"/>
            <a:ext cx="8878888" cy="5110162"/>
          </a:xfrm>
          <a:prstGeom prst="rect">
            <a:avLst/>
          </a:prstGeom>
          <a:noFill/>
          <a:ln w="9525">
            <a:noFill/>
          </a:ln>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par>
                          <p:cTn id="18" fill="hold">
                            <p:stCondLst>
                              <p:cond delay="1500"/>
                            </p:stCondLst>
                            <p:childTnLst>
                              <p:par>
                                <p:cTn id="19" presetID="45"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2000"/>
                                        <p:tgtEl>
                                          <p:spTgt spid="11"/>
                                        </p:tgtEl>
                                      </p:cBhvr>
                                    </p:animEffect>
                                    <p:anim calcmode="lin" valueType="num">
                                      <p:cBhvr>
                                        <p:cTn id="22" dur="2000" fill="hold"/>
                                        <p:tgtEl>
                                          <p:spTgt spid="11"/>
                                        </p:tgtEl>
                                        <p:attrNameLst>
                                          <p:attrName>ppt_w</p:attrName>
                                        </p:attrNameLst>
                                      </p:cBhvr>
                                      <p:tavLst>
                                        <p:tav tm="0" fmla="#ppt_w*sin(2.5*pi*$)">
                                          <p:val>
                                            <p:fltVal val="0"/>
                                          </p:val>
                                        </p:tav>
                                        <p:tav tm="100000">
                                          <p:val>
                                            <p:fltVal val="1"/>
                                          </p:val>
                                        </p:tav>
                                      </p:tavLst>
                                    </p:anim>
                                    <p:anim calcmode="lin" valueType="num">
                                      <p:cBhvr>
                                        <p:cTn id="23" dur="2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a:xfrm>
            <a:off x="457200" y="277813"/>
            <a:ext cx="8229600" cy="847725"/>
          </a:xfrm>
          <a:gradFill rotWithShape="0">
            <a:gsLst>
              <a:gs pos="0">
                <a:srgbClr val="FFFF00">
                  <a:alpha val="100000"/>
                </a:srgbClr>
              </a:gs>
              <a:gs pos="25000">
                <a:srgbClr val="FF6633">
                  <a:alpha val="100000"/>
                </a:srgbClr>
              </a:gs>
              <a:gs pos="50000">
                <a:srgbClr val="FFFF00">
                  <a:alpha val="100000"/>
                </a:srgbClr>
              </a:gs>
              <a:gs pos="75000">
                <a:srgbClr val="01A78F">
                  <a:alpha val="100000"/>
                </a:srgbClr>
              </a:gs>
              <a:gs pos="100000">
                <a:srgbClr val="3366FF">
                  <a:alpha val="100000"/>
                </a:srgbClr>
              </a:gs>
            </a:gsLst>
            <a:lin ang="4800000"/>
            <a:tileRect/>
          </a:gradFill>
        </p:spPr>
        <p:txBody>
          <a:bodyPr vert="horz" wrap="square" lIns="91440" tIns="45720" rIns="91440" bIns="45720" anchor="t"/>
          <a:lstStyle/>
          <a:p>
            <a:pPr algn="ctr"/>
            <a:r>
              <a:rPr lang="en-US" altLang="zh-CN" b="1" dirty="0">
                <a:solidFill>
                  <a:srgbClr val="3333CC"/>
                </a:solidFill>
                <a:latin typeface="微软雅黑" panose="020B0503020204020204" pitchFamily="34" charset="-122"/>
                <a:ea typeface="微软雅黑" panose="020B0503020204020204" pitchFamily="34" charset="-122"/>
              </a:rPr>
              <a:t>7.6.2 </a:t>
            </a:r>
            <a:r>
              <a:rPr lang="zh-CN" altLang="zh-CN" b="1" dirty="0">
                <a:solidFill>
                  <a:srgbClr val="3333CC"/>
                </a:solidFill>
                <a:latin typeface="微软雅黑" panose="020B0503020204020204" pitchFamily="34" charset="-122"/>
                <a:ea typeface="微软雅黑" panose="020B0503020204020204" pitchFamily="34" charset="-122"/>
              </a:rPr>
              <a:t>美国退出联合国人权理事会</a:t>
            </a:r>
            <a:endParaRPr lang="zh-CN" altLang="en-US" dirty="0">
              <a:solidFill>
                <a:srgbClr val="3333CC"/>
              </a:solidFill>
              <a:latin typeface="微软雅黑" panose="020B0503020204020204" pitchFamily="34" charset="-122"/>
              <a:ea typeface="微软雅黑" panose="020B0503020204020204" pitchFamily="34" charset="-122"/>
            </a:endParaRPr>
          </a:p>
        </p:txBody>
      </p:sp>
      <p:sp>
        <p:nvSpPr>
          <p:cNvPr id="59395" name="内容占位符 2"/>
          <p:cNvSpPr>
            <a:spLocks noGrp="1"/>
          </p:cNvSpPr>
          <p:nvPr>
            <p:ph idx="1"/>
          </p:nvPr>
        </p:nvSpPr>
        <p:spPr>
          <a:xfrm>
            <a:off x="457200" y="1268413"/>
            <a:ext cx="8229600" cy="4968875"/>
          </a:xfrm>
          <a:gradFill rotWithShape="0">
            <a:gsLst>
              <a:gs pos="0">
                <a:srgbClr val="5E9EFF">
                  <a:alpha val="100000"/>
                </a:srgbClr>
              </a:gs>
              <a:gs pos="39999">
                <a:srgbClr val="85C2FF">
                  <a:alpha val="100000"/>
                </a:srgbClr>
              </a:gs>
              <a:gs pos="70000">
                <a:srgbClr val="C4D6EB">
                  <a:alpha val="100000"/>
                </a:srgbClr>
              </a:gs>
              <a:gs pos="100000">
                <a:srgbClr val="FFEBFA">
                  <a:alpha val="100000"/>
                </a:srgbClr>
              </a:gs>
            </a:gsLst>
            <a:lin ang="4800000"/>
            <a:tileRect/>
          </a:gradFill>
        </p:spPr>
        <p:txBody>
          <a:bodyPr vert="horz" wrap="square" lIns="91440" tIns="45720" rIns="91440" bIns="45720" anchor="t"/>
          <a:lstStyle/>
          <a:p>
            <a:pPr>
              <a:spcAft>
                <a:spcPts val="1200"/>
              </a:spcAft>
            </a:pPr>
            <a:r>
              <a:rPr lang="en-US" altLang="zh-CN" sz="2600" b="1" dirty="0">
                <a:latin typeface="微软雅黑" panose="020B0503020204020204" pitchFamily="34" charset="-122"/>
                <a:ea typeface="微软雅黑" panose="020B0503020204020204" pitchFamily="34" charset="-122"/>
              </a:rPr>
              <a:t>2018</a:t>
            </a:r>
            <a:r>
              <a:rPr lang="zh-CN" altLang="en-US" sz="2600" b="1" dirty="0">
                <a:latin typeface="微软雅黑" panose="020B0503020204020204" pitchFamily="34" charset="-122"/>
                <a:ea typeface="微软雅黑" panose="020B0503020204020204" pitchFamily="34" charset="-122"/>
              </a:rPr>
              <a:t>年</a:t>
            </a:r>
            <a:r>
              <a:rPr lang="en-US" altLang="zh-CN" sz="2600" b="1" dirty="0">
                <a:latin typeface="微软雅黑" panose="020B0503020204020204" pitchFamily="34" charset="-122"/>
                <a:ea typeface="微软雅黑" panose="020B0503020204020204" pitchFamily="34" charset="-122"/>
              </a:rPr>
              <a:t>6</a:t>
            </a:r>
            <a:r>
              <a:rPr lang="zh-CN" altLang="en-US" sz="2600" b="1" dirty="0">
                <a:latin typeface="微软雅黑" panose="020B0503020204020204" pitchFamily="34" charset="-122"/>
                <a:ea typeface="微软雅黑" panose="020B0503020204020204" pitchFamily="34" charset="-122"/>
              </a:rPr>
              <a:t>月</a:t>
            </a:r>
            <a:r>
              <a:rPr lang="en-US" altLang="zh-CN" sz="2600" b="1" dirty="0">
                <a:latin typeface="微软雅黑" panose="020B0503020204020204" pitchFamily="34" charset="-122"/>
                <a:ea typeface="微软雅黑" panose="020B0503020204020204" pitchFamily="34" charset="-122"/>
              </a:rPr>
              <a:t>19</a:t>
            </a:r>
            <a:r>
              <a:rPr lang="zh-CN" altLang="en-US" sz="2600" b="1" dirty="0">
                <a:latin typeface="微软雅黑" panose="020B0503020204020204" pitchFamily="34" charset="-122"/>
                <a:ea typeface="微软雅黑" panose="020B0503020204020204" pitchFamily="34" charset="-122"/>
              </a:rPr>
              <a:t>日 </a:t>
            </a:r>
            <a:r>
              <a:rPr lang="zh-CN" altLang="en-US" sz="2600" b="1" dirty="0">
                <a:solidFill>
                  <a:srgbClr val="3333CC"/>
                </a:solidFill>
                <a:latin typeface="微软雅黑" panose="020B0503020204020204" pitchFamily="34" charset="-122"/>
                <a:ea typeface="微软雅黑" panose="020B0503020204020204" pitchFamily="34" charset="-122"/>
              </a:rPr>
              <a:t>美国宣布退出</a:t>
            </a:r>
            <a:r>
              <a:rPr lang="zh-CN" altLang="en-US" sz="2600" b="1" dirty="0">
                <a:solidFill>
                  <a:srgbClr val="C00000"/>
                </a:solidFill>
                <a:latin typeface="微软雅黑" panose="020B0503020204020204" pitchFamily="34" charset="-122"/>
                <a:ea typeface="微软雅黑" panose="020B0503020204020204" pitchFamily="34" charset="-122"/>
              </a:rPr>
              <a:t>联合国人权理事会</a:t>
            </a:r>
            <a:r>
              <a:rPr lang="zh-CN" altLang="en-US" sz="2600" b="1" dirty="0">
                <a:solidFill>
                  <a:srgbClr val="3333CC"/>
                </a:solidFill>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并将该会形容为“虚伪而自私”的组织，</a:t>
            </a:r>
            <a:r>
              <a:rPr lang="zh-CN" altLang="en-US" sz="2600" b="1" dirty="0">
                <a:solidFill>
                  <a:srgbClr val="3333CC"/>
                </a:solidFill>
                <a:latin typeface="微软雅黑" panose="020B0503020204020204" pitchFamily="34" charset="-122"/>
                <a:ea typeface="微软雅黑" panose="020B0503020204020204" pitchFamily="34" charset="-122"/>
              </a:rPr>
              <a:t>美国批评联合国人权理事会对以色列存在“偏见”，</a:t>
            </a:r>
            <a:r>
              <a:rPr lang="zh-CN" altLang="en-US" sz="2600" b="1" dirty="0">
                <a:latin typeface="微软雅黑" panose="020B0503020204020204" pitchFamily="34" charset="-122"/>
                <a:ea typeface="微软雅黑" panose="020B0503020204020204" pitchFamily="34" charset="-122"/>
              </a:rPr>
              <a:t>同时又指责俄罗斯等国阻止美国改革联合国人权理事会。甚至就连那些站在美国那边的国家也成为美国攻击的对象，因为美国觉得这些国家没有“认真改变现状”。</a:t>
            </a:r>
            <a:endParaRPr lang="zh-CN" altLang="en-US" sz="2600" b="1" dirty="0">
              <a:latin typeface="微软雅黑" panose="020B0503020204020204" pitchFamily="34" charset="-122"/>
              <a:ea typeface="微软雅黑" panose="020B0503020204020204" pitchFamily="34" charset="-122"/>
            </a:endParaRPr>
          </a:p>
          <a:p>
            <a:pPr>
              <a:spcAft>
                <a:spcPts val="1200"/>
              </a:spcAft>
            </a:pPr>
            <a:r>
              <a:rPr lang="zh-CN" altLang="en-US" sz="2600" b="1" dirty="0">
                <a:latin typeface="微软雅黑" panose="020B0503020204020204" pitchFamily="34" charset="-122"/>
                <a:ea typeface="微软雅黑" panose="020B0503020204020204" pitchFamily="34" charset="-122"/>
              </a:rPr>
              <a:t>除了</a:t>
            </a:r>
            <a:r>
              <a:rPr lang="zh-CN" altLang="en-US" sz="2600" b="1" dirty="0">
                <a:solidFill>
                  <a:srgbClr val="C00000"/>
                </a:solidFill>
                <a:latin typeface="微软雅黑" panose="020B0503020204020204" pitchFamily="34" charset="-122"/>
                <a:ea typeface="微软雅黑" panose="020B0503020204020204" pitchFamily="34" charset="-122"/>
              </a:rPr>
              <a:t>人权理事会</a:t>
            </a:r>
            <a:r>
              <a:rPr lang="zh-CN" altLang="en-US" sz="2600" b="1" dirty="0">
                <a:latin typeface="微软雅黑" panose="020B0503020204020204" pitchFamily="34" charset="-122"/>
                <a:ea typeface="微软雅黑" panose="020B0503020204020204" pitchFamily="34" charset="-122"/>
              </a:rPr>
              <a:t>，美国自</a:t>
            </a:r>
            <a:r>
              <a:rPr lang="en-US" altLang="zh-CN" sz="2600" b="1" dirty="0">
                <a:latin typeface="微软雅黑" panose="020B0503020204020204" pitchFamily="34" charset="-122"/>
                <a:ea typeface="微软雅黑" panose="020B0503020204020204" pitchFamily="34" charset="-122"/>
              </a:rPr>
              <a:t>2017</a:t>
            </a:r>
            <a:r>
              <a:rPr lang="zh-CN" altLang="en-US" sz="2600" b="1" dirty="0">
                <a:latin typeface="微软雅黑" panose="020B0503020204020204" pitchFamily="34" charset="-122"/>
                <a:ea typeface="微软雅黑" panose="020B0503020204020204" pitchFamily="34" charset="-122"/>
              </a:rPr>
              <a:t>年</a:t>
            </a:r>
            <a:r>
              <a:rPr lang="en-US" altLang="zh-CN" sz="2600" b="1" dirty="0">
                <a:latin typeface="微软雅黑" panose="020B0503020204020204" pitchFamily="34" charset="-122"/>
                <a:ea typeface="微软雅黑" panose="020B0503020204020204" pitchFamily="34" charset="-122"/>
              </a:rPr>
              <a:t>1</a:t>
            </a:r>
            <a:r>
              <a:rPr lang="zh-CN" altLang="en-US" sz="2600" b="1" dirty="0">
                <a:latin typeface="微软雅黑" panose="020B0503020204020204" pitchFamily="34" charset="-122"/>
                <a:ea typeface="微软雅黑" panose="020B0503020204020204" pitchFamily="34" charset="-122"/>
              </a:rPr>
              <a:t>月以来已先后退出了</a:t>
            </a:r>
            <a:r>
              <a:rPr lang="zh-CN" altLang="en-US" sz="2600" b="1" dirty="0">
                <a:solidFill>
                  <a:srgbClr val="C00000"/>
                </a:solidFill>
                <a:latin typeface="微软雅黑" panose="020B0503020204020204" pitchFamily="34" charset="-122"/>
                <a:ea typeface="微软雅黑" panose="020B0503020204020204" pitchFamily="34" charset="-122"/>
              </a:rPr>
              <a:t>气候变化</a:t>
            </a:r>
            <a:r>
              <a:rPr lang="en-US" altLang="zh-CN" sz="2600" b="1" dirty="0">
                <a:solidFill>
                  <a:srgbClr val="C00000"/>
                </a:solidFill>
                <a:latin typeface="微软雅黑" panose="020B0503020204020204" pitchFamily="34" charset="-122"/>
                <a:ea typeface="微软雅黑" panose="020B0503020204020204" pitchFamily="34" charset="-122"/>
              </a:rPr>
              <a:t>《</a:t>
            </a:r>
            <a:r>
              <a:rPr lang="zh-CN" altLang="en-US" sz="2600" b="1" dirty="0">
                <a:solidFill>
                  <a:srgbClr val="C00000"/>
                </a:solidFill>
                <a:latin typeface="微软雅黑" panose="020B0503020204020204" pitchFamily="34" charset="-122"/>
                <a:ea typeface="微软雅黑" panose="020B0503020204020204" pitchFamily="34" charset="-122"/>
              </a:rPr>
              <a:t>巴黎协定</a:t>
            </a:r>
            <a:r>
              <a:rPr lang="en-US" altLang="zh-CN" sz="2600" b="1" dirty="0">
                <a:solidFill>
                  <a:srgbClr val="C00000"/>
                </a:solidFill>
                <a:latin typeface="微软雅黑" panose="020B0503020204020204" pitchFamily="34" charset="-122"/>
                <a:ea typeface="微软雅黑" panose="020B0503020204020204" pitchFamily="34" charset="-122"/>
              </a:rPr>
              <a:t>》</a:t>
            </a:r>
            <a:r>
              <a:rPr lang="zh-CN" altLang="en-US" sz="2600" b="1" dirty="0">
                <a:latin typeface="微软雅黑" panose="020B0503020204020204" pitchFamily="34" charset="-122"/>
                <a:ea typeface="微软雅黑" panose="020B0503020204020204" pitchFamily="34" charset="-122"/>
              </a:rPr>
              <a:t>、</a:t>
            </a:r>
            <a:r>
              <a:rPr lang="zh-CN" altLang="en-US" sz="2600" b="1" dirty="0">
                <a:solidFill>
                  <a:srgbClr val="C00000"/>
                </a:solidFill>
                <a:latin typeface="微软雅黑" panose="020B0503020204020204" pitchFamily="34" charset="-122"/>
                <a:ea typeface="微软雅黑" panose="020B0503020204020204" pitchFamily="34" charset="-122"/>
              </a:rPr>
              <a:t>联合国教科文组织</a:t>
            </a:r>
            <a:r>
              <a:rPr lang="zh-CN" altLang="en-US" sz="2600" b="1" dirty="0">
                <a:latin typeface="微软雅黑" panose="020B0503020204020204" pitchFamily="34" charset="-122"/>
                <a:ea typeface="微软雅黑" panose="020B0503020204020204" pitchFamily="34" charset="-122"/>
              </a:rPr>
              <a:t>、</a:t>
            </a:r>
            <a:r>
              <a:rPr lang="en-US" altLang="zh-CN" sz="2600" b="1" dirty="0">
                <a:solidFill>
                  <a:srgbClr val="C00000"/>
                </a:solidFill>
                <a:latin typeface="微软雅黑" panose="020B0503020204020204" pitchFamily="34" charset="-122"/>
                <a:ea typeface="微软雅黑" panose="020B0503020204020204" pitchFamily="34" charset="-122"/>
              </a:rPr>
              <a:t>《</a:t>
            </a:r>
            <a:r>
              <a:rPr lang="zh-CN" altLang="en-US" sz="2600" b="1" dirty="0">
                <a:solidFill>
                  <a:srgbClr val="C00000"/>
                </a:solidFill>
                <a:latin typeface="微软雅黑" panose="020B0503020204020204" pitchFamily="34" charset="-122"/>
                <a:ea typeface="微软雅黑" panose="020B0503020204020204" pitchFamily="34" charset="-122"/>
              </a:rPr>
              <a:t>移民问题全球契约</a:t>
            </a:r>
            <a:r>
              <a:rPr lang="en-US" altLang="zh-CN" sz="2600" b="1" dirty="0">
                <a:solidFill>
                  <a:srgbClr val="C00000"/>
                </a:solidFill>
                <a:latin typeface="微软雅黑" panose="020B0503020204020204" pitchFamily="34" charset="-122"/>
                <a:ea typeface="微软雅黑" panose="020B0503020204020204" pitchFamily="34" charset="-122"/>
              </a:rPr>
              <a:t>》</a:t>
            </a:r>
            <a:r>
              <a:rPr lang="zh-CN" altLang="en-US" sz="2600" b="1" dirty="0">
                <a:solidFill>
                  <a:srgbClr val="C00000"/>
                </a:solidFill>
                <a:latin typeface="微软雅黑" panose="020B0503020204020204" pitchFamily="34" charset="-122"/>
                <a:ea typeface="微软雅黑" panose="020B0503020204020204" pitchFamily="34" charset="-122"/>
              </a:rPr>
              <a:t>制订进程</a:t>
            </a:r>
            <a:r>
              <a:rPr lang="zh-CN" altLang="en-US" sz="2600" b="1" dirty="0">
                <a:latin typeface="微软雅黑" panose="020B0503020204020204" pitchFamily="34" charset="-122"/>
                <a:ea typeface="微软雅黑" panose="020B0503020204020204" pitchFamily="34" charset="-122"/>
              </a:rPr>
              <a:t>、</a:t>
            </a:r>
            <a:r>
              <a:rPr lang="zh-CN" altLang="en-US" sz="2600" b="1" dirty="0">
                <a:solidFill>
                  <a:srgbClr val="C00000"/>
                </a:solidFill>
                <a:latin typeface="微软雅黑" panose="020B0503020204020204" pitchFamily="34" charset="-122"/>
                <a:ea typeface="微软雅黑" panose="020B0503020204020204" pitchFamily="34" charset="-122"/>
              </a:rPr>
              <a:t>伊核协议</a:t>
            </a:r>
            <a:r>
              <a:rPr lang="zh-CN" altLang="en-US" sz="2600" b="1" dirty="0">
                <a:latin typeface="微软雅黑" panose="020B0503020204020204" pitchFamily="34" charset="-122"/>
                <a:ea typeface="微软雅黑" panose="020B0503020204020204" pitchFamily="34" charset="-122"/>
              </a:rPr>
              <a:t>等多边条约和框架，并公开在耶路撒冷归属、自由贸易等国际和地区问题上与大多数国家“唱反调”。</a:t>
            </a:r>
            <a:endParaRPr lang="zh-CN" altLang="en-US" sz="2600" b="1" dirty="0">
              <a:latin typeface="微软雅黑" panose="020B0503020204020204" pitchFamily="34" charset="-122"/>
              <a:ea typeface="微软雅黑" panose="020B0503020204020204" pitchFamily="34" charset="-122"/>
            </a:endParaRPr>
          </a:p>
          <a:p>
            <a:endParaRPr lang="zh-CN" altLang="en-US" dirty="0"/>
          </a:p>
          <a:p>
            <a:endParaRPr lang="zh-CN" altLang="en-US" dirty="0"/>
          </a:p>
        </p:txBody>
      </p:sp>
      <p:sp>
        <p:nvSpPr>
          <p:cNvPr id="59396" name="灯片编号占位符 3"/>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Tree>
  </p:cSld>
  <p:clrMapOvr>
    <a:masterClrMapping/>
  </p:clrMapOvr>
  <p:transition>
    <p:blinds/>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288" y="188913"/>
            <a:ext cx="8291513" cy="774700"/>
          </a:xfrm>
          <a:solidFill>
            <a:srgbClr val="0066FF"/>
          </a:solidFill>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36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j-cs"/>
              </a:rPr>
              <a:t>美国退出联合国人权理事会</a:t>
            </a:r>
            <a:r>
              <a:rPr kumimoji="0" lang="zh-CN" altLang="zh-CN" sz="36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mj-cs"/>
              </a:rPr>
              <a:t>：</a:t>
            </a:r>
            <a:r>
              <a:rPr kumimoji="0" lang="zh-CN" altLang="zh-CN" sz="3600" b="1" i="0" u="none" strike="noStrike" kern="0" cap="none" spc="0" normalizeH="0" baseline="0" noProof="0" dirty="0" smtClean="0">
                <a:ln>
                  <a:noFill/>
                </a:ln>
                <a:solidFill>
                  <a:schemeClr val="accent1">
                    <a:lumMod val="40000"/>
                    <a:lumOff val="60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五大</a:t>
            </a:r>
            <a:r>
              <a:rPr kumimoji="0" lang="zh-CN" altLang="en-US" sz="3600" b="1" i="0" u="none" strike="noStrike" kern="0" cap="none" spc="0" normalizeH="0" baseline="0" noProof="0" dirty="0" smtClean="0">
                <a:ln>
                  <a:noFill/>
                </a:ln>
                <a:solidFill>
                  <a:schemeClr val="accent1">
                    <a:lumMod val="40000"/>
                    <a:lumOff val="60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原</a:t>
            </a:r>
            <a:r>
              <a:rPr kumimoji="0" lang="zh-CN" altLang="zh-CN" sz="3600" b="1" i="0" u="none" strike="noStrike" kern="0" cap="none" spc="0" normalizeH="0" baseline="0" noProof="0" dirty="0" smtClean="0">
                <a:ln>
                  <a:noFill/>
                </a:ln>
                <a:solidFill>
                  <a:schemeClr val="accent1">
                    <a:lumMod val="40000"/>
                    <a:lumOff val="60000"/>
                  </a:scheme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因</a:t>
            </a:r>
            <a:br>
              <a:rPr kumimoji="0" lang="zh-CN" altLang="zh-CN" sz="4200" b="0" i="0" u="none" strike="noStrike" kern="0" cap="none" spc="0" normalizeH="0" baseline="0" noProof="0" dirty="0">
                <a:ln>
                  <a:noFill/>
                </a:ln>
                <a:solidFill>
                  <a:schemeClr val="accent1">
                    <a:lumMod val="40000"/>
                    <a:lumOff val="60000"/>
                  </a:schemeClr>
                </a:solidFill>
                <a:effectLst>
                  <a:outerShdw blurRad="38100" dist="38100" dir="2700000" algn="tl">
                    <a:srgbClr val="000000">
                      <a:alpha val="43137"/>
                    </a:srgbClr>
                  </a:outerShdw>
                </a:effectLst>
                <a:uLnTx/>
                <a:uFillTx/>
                <a:latin typeface="+mj-lt"/>
                <a:ea typeface="+mj-ea"/>
                <a:cs typeface="+mj-cs"/>
              </a:rPr>
            </a:br>
            <a:endParaRPr kumimoji="0" lang="zh-CN" altLang="en-US" sz="4200" b="0" i="0" u="none" strike="noStrike" kern="0" cap="none" spc="0" normalizeH="0" baseline="0" noProof="0" dirty="0">
              <a:ln>
                <a:noFill/>
              </a:ln>
              <a:solidFill>
                <a:schemeClr val="accent1">
                  <a:lumMod val="40000"/>
                  <a:lumOff val="60000"/>
                </a:schemeClr>
              </a:solidFill>
              <a:effectLst>
                <a:outerShdw blurRad="38100" dist="38100" dir="2700000" algn="tl">
                  <a:srgbClr val="000000">
                    <a:alpha val="43137"/>
                  </a:srgbClr>
                </a:outerShdw>
              </a:effectLst>
              <a:uLnTx/>
              <a:uFillTx/>
              <a:latin typeface="+mj-lt"/>
              <a:ea typeface="+mj-ea"/>
              <a:cs typeface="+mj-cs"/>
            </a:endParaRPr>
          </a:p>
        </p:txBody>
      </p:sp>
      <p:sp>
        <p:nvSpPr>
          <p:cNvPr id="61443" name="内容占位符 2"/>
          <p:cNvSpPr>
            <a:spLocks noGrp="1"/>
          </p:cNvSpPr>
          <p:nvPr>
            <p:ph idx="1"/>
          </p:nvPr>
        </p:nvSpPr>
        <p:spPr>
          <a:xfrm>
            <a:off x="395288" y="981075"/>
            <a:ext cx="8229600" cy="5616575"/>
          </a:xfrm>
          <a:solidFill>
            <a:srgbClr val="66FFFF">
              <a:alpha val="100000"/>
            </a:srgbClr>
          </a:solidFill>
        </p:spPr>
        <p:txBody>
          <a:bodyPr vert="horz" wrap="square" lIns="91440" tIns="45720" rIns="91440" bIns="45720" anchor="t"/>
          <a:lstStyle/>
          <a:p>
            <a:r>
              <a:rPr lang="zh-CN" altLang="zh-CN" sz="2400" b="1" dirty="0">
                <a:solidFill>
                  <a:srgbClr val="C00000"/>
                </a:solidFill>
                <a:latin typeface="微软雅黑" panose="020B0503020204020204" pitchFamily="34" charset="-122"/>
                <a:ea typeface="微软雅黑" panose="020B0503020204020204" pitchFamily="34" charset="-122"/>
              </a:rPr>
              <a:t>原因一：</a:t>
            </a:r>
            <a:r>
              <a:rPr lang="zh-CN" altLang="zh-CN" sz="2400" b="1" dirty="0">
                <a:solidFill>
                  <a:srgbClr val="3333CC"/>
                </a:solidFill>
                <a:latin typeface="微软雅黑" panose="020B0503020204020204" pitchFamily="34" charset="-122"/>
                <a:ea typeface="微软雅黑" panose="020B0503020204020204" pitchFamily="34" charset="-122"/>
              </a:rPr>
              <a:t>偏袒以色列</a:t>
            </a:r>
            <a:endParaRPr lang="en-US" altLang="zh-CN" sz="2400" b="1" dirty="0">
              <a:solidFill>
                <a:srgbClr val="3333CC"/>
              </a:solidFill>
              <a:latin typeface="微软雅黑" panose="020B0503020204020204" pitchFamily="34" charset="-122"/>
              <a:ea typeface="微软雅黑" panose="020B0503020204020204" pitchFamily="34" charset="-122"/>
            </a:endParaRPr>
          </a:p>
          <a:p>
            <a:pPr lvl="1" algn="just"/>
            <a:r>
              <a:rPr lang="en-US" altLang="zh-CN" sz="1800" dirty="0">
                <a:latin typeface="微软雅黑" panose="020B0503020204020204" pitchFamily="34" charset="-122"/>
                <a:ea typeface="微软雅黑" panose="020B0503020204020204" pitchFamily="34" charset="-122"/>
              </a:rPr>
              <a:t>2017</a:t>
            </a:r>
            <a:r>
              <a:rPr lang="zh-CN" altLang="zh-CN" sz="1800" dirty="0">
                <a:latin typeface="微软雅黑" panose="020B0503020204020204" pitchFamily="34" charset="-122"/>
                <a:ea typeface="微软雅黑" panose="020B0503020204020204" pitchFamily="34" charset="-122"/>
              </a:rPr>
              <a:t>年底，美国不顾国际社会强烈反对，承认耶路撒冷为以色列首都，并于</a:t>
            </a:r>
            <a:r>
              <a:rPr lang="en-US" altLang="zh-CN" sz="1800" dirty="0">
                <a:latin typeface="微软雅黑" panose="020B0503020204020204" pitchFamily="34" charset="-122"/>
                <a:ea typeface="微软雅黑" panose="020B0503020204020204" pitchFamily="34" charset="-122"/>
              </a:rPr>
              <a:t>2018</a:t>
            </a:r>
            <a:r>
              <a:rPr lang="zh-CN" altLang="zh-CN" sz="1800" dirty="0">
                <a:latin typeface="微软雅黑" panose="020B0503020204020204" pitchFamily="34" charset="-122"/>
                <a:ea typeface="微软雅黑" panose="020B0503020204020204" pitchFamily="34" charset="-122"/>
              </a:rPr>
              <a:t>年</a:t>
            </a:r>
            <a:r>
              <a:rPr lang="en-US" altLang="zh-CN" sz="1800" dirty="0">
                <a:latin typeface="微软雅黑" panose="020B0503020204020204" pitchFamily="34" charset="-122"/>
                <a:ea typeface="微软雅黑" panose="020B0503020204020204" pitchFamily="34" charset="-122"/>
              </a:rPr>
              <a:t>5</a:t>
            </a:r>
            <a:r>
              <a:rPr lang="zh-CN" altLang="zh-CN" sz="1800" dirty="0">
                <a:latin typeface="微软雅黑" panose="020B0503020204020204" pitchFamily="34" charset="-122"/>
                <a:ea typeface="微软雅黑" panose="020B0503020204020204" pitchFamily="34" charset="-122"/>
              </a:rPr>
              <a:t>月将美国大使馆迁至该市，</a:t>
            </a:r>
            <a:r>
              <a:rPr lang="zh-CN" altLang="en-US" sz="1800" dirty="0">
                <a:latin typeface="微软雅黑" panose="020B0503020204020204" pitchFamily="34" charset="-122"/>
                <a:ea typeface="微软雅黑" panose="020B0503020204020204" pitchFamily="34" charset="-122"/>
              </a:rPr>
              <a:t>使</a:t>
            </a:r>
            <a:r>
              <a:rPr lang="zh-CN" altLang="zh-CN" sz="1800" dirty="0">
                <a:latin typeface="微软雅黑" panose="020B0503020204020204" pitchFamily="34" charset="-122"/>
                <a:ea typeface="微软雅黑" panose="020B0503020204020204" pitchFamily="34" charset="-122"/>
              </a:rPr>
              <a:t>加沙地带巴以冲突对抗升级。</a:t>
            </a:r>
            <a:endParaRPr lang="zh-CN" altLang="zh-CN" sz="1800" dirty="0">
              <a:latin typeface="微软雅黑" panose="020B0503020204020204" pitchFamily="34" charset="-122"/>
              <a:ea typeface="微软雅黑" panose="020B0503020204020204" pitchFamily="34" charset="-122"/>
            </a:endParaRPr>
          </a:p>
          <a:p>
            <a:r>
              <a:rPr lang="zh-CN" altLang="zh-CN" sz="2400" b="1" dirty="0">
                <a:solidFill>
                  <a:srgbClr val="C00000"/>
                </a:solidFill>
                <a:latin typeface="微软雅黑" panose="020B0503020204020204" pitchFamily="34" charset="-122"/>
                <a:ea typeface="微软雅黑" panose="020B0503020204020204" pitchFamily="34" charset="-122"/>
              </a:rPr>
              <a:t>原因二：</a:t>
            </a:r>
            <a:r>
              <a:rPr lang="zh-CN" altLang="zh-CN" sz="2400" b="1" dirty="0">
                <a:solidFill>
                  <a:srgbClr val="3333CC"/>
                </a:solidFill>
                <a:latin typeface="微软雅黑" panose="020B0503020204020204" pitchFamily="34" charset="-122"/>
                <a:ea typeface="微软雅黑" panose="020B0503020204020204" pitchFamily="34" charset="-122"/>
              </a:rPr>
              <a:t>自身人权问题</a:t>
            </a:r>
            <a:endParaRPr lang="en-US" altLang="zh-CN" sz="2400" b="1" dirty="0">
              <a:solidFill>
                <a:srgbClr val="3333CC"/>
              </a:solidFill>
              <a:latin typeface="微软雅黑" panose="020B0503020204020204" pitchFamily="34" charset="-122"/>
              <a:ea typeface="微软雅黑" panose="020B0503020204020204" pitchFamily="34" charset="-122"/>
            </a:endParaRPr>
          </a:p>
          <a:p>
            <a:pPr lvl="1"/>
            <a:r>
              <a:rPr lang="zh-CN" altLang="zh-CN" sz="1800" dirty="0">
                <a:latin typeface="微软雅黑" panose="020B0503020204020204" pitchFamily="34" charset="-122"/>
                <a:ea typeface="微软雅黑" panose="020B0503020204020204" pitchFamily="34" charset="-122"/>
              </a:rPr>
              <a:t>美国的贫困和社会不平等问题比人们设想的更为严重，还有进一步恶化趋势</a:t>
            </a:r>
            <a:r>
              <a:rPr lang="zh-CN" altLang="en-US" sz="1800" dirty="0">
                <a:latin typeface="微软雅黑" panose="020B0503020204020204" pitchFamily="34" charset="-122"/>
                <a:ea typeface="微软雅黑" panose="020B0503020204020204" pitchFamily="34" charset="-122"/>
              </a:rPr>
              <a:t>，也与</a:t>
            </a:r>
            <a:r>
              <a:rPr lang="zh-CN" altLang="zh-CN" sz="1800" dirty="0">
                <a:latin typeface="微软雅黑" panose="020B0503020204020204" pitchFamily="34" charset="-122"/>
                <a:ea typeface="微软雅黑" panose="020B0503020204020204" pitchFamily="34" charset="-122"/>
              </a:rPr>
              <a:t>特朗普政府在处理非法移民问题</a:t>
            </a:r>
            <a:r>
              <a:rPr lang="zh-CN" altLang="en-US" sz="1800" dirty="0">
                <a:latin typeface="微软雅黑" panose="020B0503020204020204" pitchFamily="34" charset="-122"/>
                <a:ea typeface="微软雅黑" panose="020B0503020204020204" pitchFamily="34" charset="-122"/>
              </a:rPr>
              <a:t>上</a:t>
            </a:r>
            <a:r>
              <a:rPr lang="zh-CN" altLang="zh-CN" sz="1800" dirty="0">
                <a:latin typeface="微软雅黑" panose="020B0503020204020204" pitchFamily="34" charset="-122"/>
                <a:ea typeface="微软雅黑" panose="020B0503020204020204" pitchFamily="34" charset="-122"/>
              </a:rPr>
              <a:t>面临的人权指责不无关系。</a:t>
            </a:r>
            <a:endParaRPr lang="zh-CN" altLang="zh-CN" sz="1800" dirty="0">
              <a:latin typeface="微软雅黑" panose="020B0503020204020204" pitchFamily="34" charset="-122"/>
              <a:ea typeface="微软雅黑" panose="020B0503020204020204" pitchFamily="34" charset="-122"/>
            </a:endParaRPr>
          </a:p>
          <a:p>
            <a:r>
              <a:rPr lang="zh-CN" altLang="zh-CN" sz="2400" b="1" dirty="0">
                <a:solidFill>
                  <a:srgbClr val="C00000"/>
                </a:solidFill>
                <a:latin typeface="微软雅黑" panose="020B0503020204020204" pitchFamily="34" charset="-122"/>
                <a:ea typeface="微软雅黑" panose="020B0503020204020204" pitchFamily="34" charset="-122"/>
              </a:rPr>
              <a:t>原因三：</a:t>
            </a:r>
            <a:r>
              <a:rPr lang="zh-CN" altLang="zh-CN" sz="2400" b="1" dirty="0">
                <a:solidFill>
                  <a:srgbClr val="3333CC"/>
                </a:solidFill>
                <a:latin typeface="微软雅黑" panose="020B0503020204020204" pitchFamily="34" charset="-122"/>
                <a:ea typeface="微软雅黑" panose="020B0503020204020204" pitchFamily="34" charset="-122"/>
              </a:rPr>
              <a:t>不满人权理事会由来已久</a:t>
            </a:r>
            <a:endParaRPr lang="en-US" altLang="zh-CN" sz="2400" b="1" dirty="0">
              <a:solidFill>
                <a:srgbClr val="3333CC"/>
              </a:solidFill>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rPr>
              <a:t>2006</a:t>
            </a:r>
            <a:r>
              <a:rPr lang="zh-CN" altLang="zh-CN" sz="1800" dirty="0">
                <a:latin typeface="微软雅黑" panose="020B0503020204020204" pitchFamily="34" charset="-122"/>
                <a:ea typeface="微软雅黑" panose="020B0503020204020204" pitchFamily="34" charset="-122"/>
              </a:rPr>
              <a:t>年</a:t>
            </a:r>
            <a:r>
              <a:rPr lang="en-US" altLang="zh-CN" sz="1800" dirty="0">
                <a:latin typeface="微软雅黑" panose="020B0503020204020204" pitchFamily="34" charset="-122"/>
                <a:ea typeface="微软雅黑" panose="020B0503020204020204" pitchFamily="34" charset="-122"/>
              </a:rPr>
              <a:t>3</a:t>
            </a:r>
            <a:r>
              <a:rPr lang="zh-CN" altLang="zh-CN" sz="1800" dirty="0">
                <a:latin typeface="微软雅黑" panose="020B0503020204020204" pitchFamily="34" charset="-122"/>
                <a:ea typeface="微软雅黑" panose="020B0503020204020204" pitchFamily="34" charset="-122"/>
              </a:rPr>
              <a:t>月，第</a:t>
            </a:r>
            <a:r>
              <a:rPr lang="en-US" altLang="zh-CN" sz="1800" dirty="0">
                <a:latin typeface="微软雅黑" panose="020B0503020204020204" pitchFamily="34" charset="-122"/>
                <a:ea typeface="微软雅黑" panose="020B0503020204020204" pitchFamily="34" charset="-122"/>
              </a:rPr>
              <a:t>60</a:t>
            </a:r>
            <a:r>
              <a:rPr lang="zh-CN" altLang="zh-CN" sz="1800" dirty="0">
                <a:latin typeface="微软雅黑" panose="020B0503020204020204" pitchFamily="34" charset="-122"/>
                <a:ea typeface="微软雅黑" panose="020B0503020204020204" pitchFamily="34" charset="-122"/>
              </a:rPr>
              <a:t>届联大以压倒性多数通过决议，批准设立人权理事会，</a:t>
            </a:r>
            <a:r>
              <a:rPr lang="en-US" altLang="zh-CN" sz="1800" dirty="0">
                <a:latin typeface="微软雅黑" panose="020B0503020204020204" pitchFamily="34" charset="-122"/>
                <a:ea typeface="微软雅黑" panose="020B0503020204020204" pitchFamily="34" charset="-122"/>
              </a:rPr>
              <a:t>170</a:t>
            </a:r>
            <a:r>
              <a:rPr lang="zh-CN" altLang="zh-CN" sz="1800" dirty="0">
                <a:latin typeface="微软雅黑" panose="020B0503020204020204" pitchFamily="34" charset="-122"/>
                <a:ea typeface="微软雅黑" panose="020B0503020204020204" pitchFamily="34" charset="-122"/>
              </a:rPr>
              <a:t>多个国家投了赞成票，只有美国、以色列等四个国家投了反对票。</a:t>
            </a:r>
            <a:r>
              <a:rPr lang="zh-CN" altLang="zh-CN" sz="2000" dirty="0">
                <a:latin typeface="微软雅黑" panose="020B0503020204020204" pitchFamily="34" charset="-122"/>
                <a:ea typeface="微软雅黑" panose="020B0503020204020204" pitchFamily="34" charset="-122"/>
              </a:rPr>
              <a:t>自人权理事会设立之初，小布什政府就宣布放弃理事会席位。</a:t>
            </a:r>
            <a:endParaRPr lang="zh-CN" altLang="zh-CN" sz="2000" dirty="0">
              <a:latin typeface="微软雅黑" panose="020B0503020204020204" pitchFamily="34" charset="-122"/>
              <a:ea typeface="微软雅黑" panose="020B0503020204020204" pitchFamily="34" charset="-122"/>
            </a:endParaRPr>
          </a:p>
          <a:p>
            <a:r>
              <a:rPr lang="zh-CN" altLang="zh-CN" sz="2400" b="1" dirty="0">
                <a:solidFill>
                  <a:srgbClr val="C00000"/>
                </a:solidFill>
                <a:latin typeface="微软雅黑" panose="020B0503020204020204" pitchFamily="34" charset="-122"/>
                <a:ea typeface="微软雅黑" panose="020B0503020204020204" pitchFamily="34" charset="-122"/>
              </a:rPr>
              <a:t>原因四：</a:t>
            </a:r>
            <a:r>
              <a:rPr lang="zh-CN" altLang="zh-CN" sz="2400" b="1" dirty="0">
                <a:solidFill>
                  <a:srgbClr val="3333CC"/>
                </a:solidFill>
                <a:latin typeface="微软雅黑" panose="020B0503020204020204" pitchFamily="34" charset="-122"/>
                <a:ea typeface="微软雅黑" panose="020B0503020204020204" pitchFamily="34" charset="-122"/>
              </a:rPr>
              <a:t>无法再为所欲为</a:t>
            </a:r>
            <a:endParaRPr lang="en-US" altLang="zh-CN" sz="2400" b="1" dirty="0">
              <a:solidFill>
                <a:srgbClr val="3333CC"/>
              </a:solidFill>
              <a:latin typeface="微软雅黑" panose="020B0503020204020204" pitchFamily="34" charset="-122"/>
              <a:ea typeface="微软雅黑" panose="020B0503020204020204" pitchFamily="34" charset="-122"/>
            </a:endParaRPr>
          </a:p>
          <a:p>
            <a:pPr lvl="1"/>
            <a:r>
              <a:rPr lang="zh-CN" altLang="zh-CN" sz="1800" dirty="0">
                <a:latin typeface="微软雅黑" panose="020B0503020204020204" pitchFamily="34" charset="-122"/>
                <a:ea typeface="微软雅黑" panose="020B0503020204020204" pitchFamily="34" charset="-122"/>
              </a:rPr>
              <a:t>随着广大发展中国家在全球人权治理体系中影响力日增，美国利用人权做文章的惯常做法引发越来越多争议和抵制。</a:t>
            </a:r>
            <a:endParaRPr lang="zh-CN" altLang="zh-CN" sz="1800" dirty="0">
              <a:latin typeface="微软雅黑" panose="020B0503020204020204" pitchFamily="34" charset="-122"/>
              <a:ea typeface="微软雅黑" panose="020B0503020204020204" pitchFamily="34" charset="-122"/>
            </a:endParaRPr>
          </a:p>
          <a:p>
            <a:r>
              <a:rPr lang="zh-CN" altLang="zh-CN" sz="2400" b="1" dirty="0">
                <a:solidFill>
                  <a:srgbClr val="C00000"/>
                </a:solidFill>
                <a:latin typeface="微软雅黑" panose="020B0503020204020204" pitchFamily="34" charset="-122"/>
                <a:ea typeface="微软雅黑" panose="020B0503020204020204" pitchFamily="34" charset="-122"/>
              </a:rPr>
              <a:t>原因五：</a:t>
            </a:r>
            <a:r>
              <a:rPr lang="zh-CN" altLang="zh-CN" sz="2400" b="1" dirty="0">
                <a:solidFill>
                  <a:srgbClr val="3333CC"/>
                </a:solidFill>
                <a:latin typeface="微软雅黑" panose="020B0503020204020204" pitchFamily="34" charset="-122"/>
                <a:ea typeface="微软雅黑" panose="020B0503020204020204" pitchFamily="34" charset="-122"/>
              </a:rPr>
              <a:t>单边主义和联合国“不对付”</a:t>
            </a:r>
            <a:endParaRPr lang="zh-CN" altLang="zh-CN" sz="2400" b="1" dirty="0">
              <a:solidFill>
                <a:srgbClr val="3333CC"/>
              </a:solidFill>
              <a:latin typeface="微软雅黑" panose="020B0503020204020204" pitchFamily="34" charset="-122"/>
              <a:ea typeface="微软雅黑" panose="020B0503020204020204" pitchFamily="34" charset="-122"/>
            </a:endParaRPr>
          </a:p>
          <a:p>
            <a:pPr lvl="1"/>
            <a:r>
              <a:rPr lang="zh-CN" altLang="zh-CN" sz="1800" dirty="0">
                <a:latin typeface="微软雅黑" panose="020B0503020204020204" pitchFamily="34" charset="-122"/>
                <a:ea typeface="微软雅黑" panose="020B0503020204020204" pitchFamily="34" charset="-122"/>
              </a:rPr>
              <a:t>特朗普政府上台以来大力推行“美国优先”，与崇尚多边主义的联合国机构格格不入。</a:t>
            </a:r>
            <a:endParaRPr lang="zh-CN" altLang="en-US" sz="1800" dirty="0">
              <a:latin typeface="微软雅黑" panose="020B0503020204020204" pitchFamily="34" charset="-122"/>
              <a:ea typeface="微软雅黑" panose="020B0503020204020204" pitchFamily="34" charset="-122"/>
            </a:endParaRPr>
          </a:p>
        </p:txBody>
      </p:sp>
      <p:sp>
        <p:nvSpPr>
          <p:cNvPr id="61444" name="灯片编号占位符 3"/>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Tree>
  </p:cSld>
  <p:clrMapOvr>
    <a:masterClrMapping/>
  </p:clrMapOvr>
  <p:transition>
    <p:blinds/>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947" name="Rectangle 3"/>
          <p:cNvSpPr/>
          <p:nvPr/>
        </p:nvSpPr>
        <p:spPr>
          <a:xfrm>
            <a:off x="264160" y="1301115"/>
            <a:ext cx="8679815" cy="5205095"/>
          </a:xfrm>
          <a:prstGeom prst="rect">
            <a:avLst/>
          </a:prstGeom>
          <a:solidFill>
            <a:srgbClr val="00FFFF"/>
          </a:solidFill>
          <a:ln w="22225" cap="flat" cmpd="sng">
            <a:solidFill>
              <a:srgbClr val="FFCC00"/>
            </a:solidFill>
            <a:prstDash val="solid"/>
            <a:miter/>
            <a:headEnd type="none" w="med" len="med"/>
            <a:tailEnd type="none" w="med" len="med"/>
          </a:ln>
        </p:spPr>
        <p:txBody>
          <a:bodyPr lIns="54000" rIns="54000" anchor="ctr"/>
          <a:lstStyle/>
          <a:p>
            <a:pPr marL="285750" indent="-285750" algn="l" latinLnBrk="1">
              <a:buClr>
                <a:srgbClr val="C00000"/>
              </a:buClr>
              <a:buSzPct val="90000"/>
              <a:buFont typeface="Wingdings" panose="05000000000000000000" charset="0"/>
              <a:buChar char="p"/>
            </a:pPr>
            <a:r>
              <a:rPr lang="zh-CN" altLang="en-US" sz="2000" b="1" dirty="0">
                <a:latin typeface="Times New Roman" panose="02020603050405020304" pitchFamily="18" charset="0"/>
                <a:ea typeface="楷体_GB2312" pitchFamily="49" charset="-122"/>
              </a:rPr>
              <a:t> </a:t>
            </a:r>
            <a:r>
              <a:rPr lang="zh-CN" altLang="en-US" sz="2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价值观念包含了人生观和世界观，</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决定着</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个人的人生观和世界观。尤其是一个人的信念、信仰、人生态度、生活目的、工作态度。</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buClr>
                <a:srgbClr val="C00000"/>
              </a:buClr>
              <a:buSzPct val="90000"/>
              <a:buFont typeface="Wingdings" panose="05000000000000000000" charset="0"/>
              <a:buChar char="p"/>
            </a:pPr>
            <a:r>
              <a:rPr lang="zh-CN" altLang="en-US" sz="2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价值观念决定了人际之间是否有共同语言。</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如果社会或群体的核心价值观念很分散，就表现为对同一重要问题存在大量不同观点，缺乏共同语言。</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latinLnBrk="1">
              <a:buClr>
                <a:srgbClr val="C00000"/>
              </a:buClr>
              <a:buSzPct val="90000"/>
              <a:buFont typeface="Wingdings" panose="05000000000000000000" charset="0"/>
              <a:buChar char="p"/>
            </a:pPr>
            <a:r>
              <a:rPr lang="zh-CN" altLang="en-US" sz="2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价值观念是团结的基础。</a:t>
            </a:r>
            <a:endParaRPr lang="zh-CN" altLang="en-US" sz="2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l" latinLnBrk="1">
              <a:buClr>
                <a:srgbClr val="C00000"/>
              </a:buClr>
              <a:buSzPct val="90000"/>
              <a:buFont typeface="Wingdings" panose="05000000000000000000" charset="0"/>
              <a:buChar char="u"/>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任何国家、企业、家庭都把团结和睦作为重要目标和内容。</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l" latinLnBrk="1">
              <a:buClr>
                <a:srgbClr val="C00000"/>
              </a:buClr>
              <a:buSzPct val="90000"/>
              <a:buFont typeface="Wingdings" panose="05000000000000000000" charset="0"/>
              <a:buChar char="u"/>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社会和群体保持团结的重要基础是保持核心价值观念的一致。</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l" latinLnBrk="1">
              <a:buClr>
                <a:srgbClr val="C00000"/>
              </a:buClr>
              <a:buSzPct val="90000"/>
              <a:buFont typeface="Wingdings" panose="05000000000000000000" charset="0"/>
              <a:buChar char="u"/>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我国幅员辽阔、民族众多、文化丰富，核心价值观的一致尤为重要。</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latinLnBrk="1">
              <a:buClr>
                <a:srgbClr val="C00000"/>
              </a:buClr>
              <a:buSzPct val="90000"/>
              <a:buFont typeface="Wingdings" panose="05000000000000000000" charset="0"/>
              <a:buChar char="p"/>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价值观念是家庭生活的基础。</a:t>
            </a:r>
            <a:endParaRPr lang="zh-CN" altLang="en-US"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l" latinLnBrk="1">
              <a:buClr>
                <a:srgbClr val="C00000"/>
              </a:buClr>
              <a:buSzPct val="90000"/>
              <a:buFont typeface="Wingdings" panose="05000000000000000000" charset="0"/>
              <a:buChar char="u"/>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任何家庭都会出现矛盾。只有把家庭和睦</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作为核心价值时，才会有家庭责任感，才能够全力维护家庭，尽力设法解决矛盾。</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gn="l" latinLnBrk="1">
              <a:buClr>
                <a:srgbClr val="C00000"/>
              </a:buClr>
              <a:buSzPct val="90000"/>
              <a:buFont typeface="Wingdings" panose="05000000000000000000" charset="0"/>
              <a:buChar char="u"/>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在恋爱婚姻时，首先要识别是否把家庭当作核心价值观念，而不是强调结婚自由和离婚自由。</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531" name="Rectangle 2"/>
          <p:cNvSpPr>
            <a:spLocks noChangeArrowheads="1"/>
          </p:cNvSpPr>
          <p:nvPr/>
        </p:nvSpPr>
        <p:spPr bwMode="auto">
          <a:xfrm>
            <a:off x="241935" y="295275"/>
            <a:ext cx="8659495" cy="849630"/>
          </a:xfrm>
          <a:prstGeom prst="rect">
            <a:avLst/>
          </a:prstGeom>
          <a:solidFill>
            <a:schemeClr val="accent2"/>
          </a:solidFill>
          <a:ln w="9525">
            <a:noFill/>
            <a:miter lim="800000"/>
          </a:ln>
          <a:effectLst>
            <a:outerShdw dist="107763" dir="2700000" algn="ctr" rotWithShape="0">
              <a:schemeClr val="bg2">
                <a:alpha val="50000"/>
              </a:schemeClr>
            </a:outerShdw>
          </a:effectLst>
        </p:spPr>
        <p:txBody>
          <a:bodyPr anchor="ctr" anchorCtr="1"/>
          <a:lstStyle/>
          <a:p>
            <a:pPr marL="571500" marR="0" lvl="0" indent="-571500" algn="ctr" defTabSz="914400" rtl="0" eaLnBrk="0" fontAlgn="ctr" latinLnBrk="0" hangingPunct="0">
              <a:lnSpc>
                <a:spcPct val="100000"/>
              </a:lnSpc>
              <a:spcBef>
                <a:spcPct val="0"/>
              </a:spcBef>
              <a:spcAft>
                <a:spcPct val="0"/>
              </a:spcAft>
              <a:buClr>
                <a:srgbClr val="FFFF00"/>
              </a:buClr>
              <a:buSzTx/>
              <a:buFont typeface="Wingdings" panose="05000000000000000000" charset="0"/>
              <a:buChar char="n"/>
              <a:defRPr/>
            </a:pPr>
            <a:r>
              <a:rPr kumimoji="0" lang="en-US" altLang="zh-CN" sz="4400" b="1" i="0" u="none" strike="noStrike" kern="120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cs typeface="+mn-cs"/>
              </a:rPr>
              <a:t> </a:t>
            </a:r>
            <a:r>
              <a:rPr kumimoji="0" lang="zh-CN" altLang="en-US" sz="4400" b="1" i="0" u="none" strike="noStrike" kern="120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cs typeface="+mn-cs"/>
              </a:rPr>
              <a:t>价值观念的作用</a:t>
            </a:r>
            <a:endParaRPr kumimoji="0" lang="zh-CN" altLang="en-US" sz="4400" b="1" i="0" u="none" strike="noStrike" kern="120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a:spLocks noGrp="1"/>
          </p:cNvSpPr>
          <p:nvPr>
            <p:ph type="sldNum" sz="quarter" idx="12"/>
          </p:nvPr>
        </p:nvSpPr>
        <p:spPr/>
        <p:txBody>
          <a:bodyPr/>
          <a:lstStyle/>
          <a:p>
            <a:pPr lvl="0" eaLnBrk="1" hangingPunct="1">
              <a:buNone/>
            </a:pPr>
            <a:fld id="{9A0DB2DC-4C9A-4742-B13C-FB6460FD3503}" type="slidenum">
              <a:rPr lang="en-US" altLang="zh-CN" smtClean="0"/>
            </a:fld>
            <a:endParaRPr lang="en-US" altLang="zh-CN" dirty="0"/>
          </a:p>
        </p:txBody>
      </p:sp>
    </p:spTree>
  </p:cSld>
  <p:clrMapOvr>
    <a:overrideClrMapping bg1="lt1" tx1="dk1" bg2="lt2" tx2="dk2" accent1="accent1" accent2="accent2" accent3="accent3" accent4="accent4" accent5="accent5" accent6="accent6" hlink="hlink" folHlink="folHlink"/>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210947">
                                            <p:bg/>
                                          </p:spTgt>
                                        </p:tgtEl>
                                        <p:attrNameLst>
                                          <p:attrName>style.visibility</p:attrName>
                                        </p:attrNameLst>
                                      </p:cBhvr>
                                      <p:to>
                                        <p:strVal val="visible"/>
                                      </p:to>
                                    </p:set>
                                    <p:animEffect transition="in" filter="blinds(vertical)">
                                      <p:cBhvr>
                                        <p:cTn id="7" dur="500"/>
                                        <p:tgtEl>
                                          <p:spTgt spid="210947">
                                            <p:bg/>
                                          </p:spTgt>
                                        </p:tgtEl>
                                      </p:cBhvr>
                                    </p:animEffect>
                                  </p:childTnLst>
                                </p:cTn>
                              </p:par>
                              <p:par>
                                <p:cTn id="8" presetID="3" presetClass="entr" presetSubtype="5" fill="hold" grpId="0" nodeType="withEffect">
                                  <p:stCondLst>
                                    <p:cond delay="0"/>
                                  </p:stCondLst>
                                  <p:childTnLst>
                                    <p:set>
                                      <p:cBhvr>
                                        <p:cTn id="9" dur="1" fill="hold">
                                          <p:stCondLst>
                                            <p:cond delay="0"/>
                                          </p:stCondLst>
                                        </p:cTn>
                                        <p:tgtEl>
                                          <p:spTgt spid="210947">
                                            <p:txEl>
                                              <p:pRg st="0" end="0"/>
                                            </p:txEl>
                                          </p:spTgt>
                                        </p:tgtEl>
                                        <p:attrNameLst>
                                          <p:attrName>style.visibility</p:attrName>
                                        </p:attrNameLst>
                                      </p:cBhvr>
                                      <p:to>
                                        <p:strVal val="visible"/>
                                      </p:to>
                                    </p:set>
                                    <p:animEffect transition="in" filter="blinds(vertical)">
                                      <p:cBhvr>
                                        <p:cTn id="10" dur="500"/>
                                        <p:tgtEl>
                                          <p:spTgt spid="210947">
                                            <p:txEl>
                                              <p:pRg st="0" end="0"/>
                                            </p:txEl>
                                          </p:spTgt>
                                        </p:tgtEl>
                                      </p:cBhvr>
                                    </p:animEffect>
                                  </p:childTnLst>
                                </p:cTn>
                              </p:par>
                              <p:par>
                                <p:cTn id="11" presetID="3" presetClass="entr" presetSubtype="5" fill="hold" grpId="0" nodeType="withEffect">
                                  <p:stCondLst>
                                    <p:cond delay="0"/>
                                  </p:stCondLst>
                                  <p:childTnLst>
                                    <p:set>
                                      <p:cBhvr>
                                        <p:cTn id="12" dur="1" fill="hold">
                                          <p:stCondLst>
                                            <p:cond delay="0"/>
                                          </p:stCondLst>
                                        </p:cTn>
                                        <p:tgtEl>
                                          <p:spTgt spid="210947">
                                            <p:txEl>
                                              <p:pRg st="1" end="1"/>
                                            </p:txEl>
                                          </p:spTgt>
                                        </p:tgtEl>
                                        <p:attrNameLst>
                                          <p:attrName>style.visibility</p:attrName>
                                        </p:attrNameLst>
                                      </p:cBhvr>
                                      <p:to>
                                        <p:strVal val="visible"/>
                                      </p:to>
                                    </p:set>
                                    <p:animEffect transition="in" filter="blinds(vertical)">
                                      <p:cBhvr>
                                        <p:cTn id="13" dur="500"/>
                                        <p:tgtEl>
                                          <p:spTgt spid="210947">
                                            <p:txEl>
                                              <p:pRg st="1" end="1"/>
                                            </p:txEl>
                                          </p:spTgt>
                                        </p:tgtEl>
                                      </p:cBhvr>
                                    </p:animEffect>
                                  </p:childTnLst>
                                </p:cTn>
                              </p:par>
                              <p:par>
                                <p:cTn id="14" presetID="3" presetClass="entr" presetSubtype="5" fill="hold" grpId="0" nodeType="withEffect">
                                  <p:stCondLst>
                                    <p:cond delay="0"/>
                                  </p:stCondLst>
                                  <p:childTnLst>
                                    <p:set>
                                      <p:cBhvr>
                                        <p:cTn id="15" dur="1" fill="hold">
                                          <p:stCondLst>
                                            <p:cond delay="0"/>
                                          </p:stCondLst>
                                        </p:cTn>
                                        <p:tgtEl>
                                          <p:spTgt spid="210947">
                                            <p:txEl>
                                              <p:pRg st="2" end="2"/>
                                            </p:txEl>
                                          </p:spTgt>
                                        </p:tgtEl>
                                        <p:attrNameLst>
                                          <p:attrName>style.visibility</p:attrName>
                                        </p:attrNameLst>
                                      </p:cBhvr>
                                      <p:to>
                                        <p:strVal val="visible"/>
                                      </p:to>
                                    </p:set>
                                    <p:animEffect transition="in" filter="blinds(vertical)">
                                      <p:cBhvr>
                                        <p:cTn id="16" dur="500"/>
                                        <p:tgtEl>
                                          <p:spTgt spid="210947">
                                            <p:txEl>
                                              <p:pRg st="2" end="2"/>
                                            </p:txEl>
                                          </p:spTgt>
                                        </p:tgtEl>
                                      </p:cBhvr>
                                    </p:animEffect>
                                  </p:childTnLst>
                                </p:cTn>
                              </p:par>
                              <p:par>
                                <p:cTn id="17" presetID="3" presetClass="entr" presetSubtype="5" fill="hold" grpId="0" nodeType="withEffect">
                                  <p:stCondLst>
                                    <p:cond delay="0"/>
                                  </p:stCondLst>
                                  <p:childTnLst>
                                    <p:set>
                                      <p:cBhvr>
                                        <p:cTn id="18" dur="1" fill="hold">
                                          <p:stCondLst>
                                            <p:cond delay="0"/>
                                          </p:stCondLst>
                                        </p:cTn>
                                        <p:tgtEl>
                                          <p:spTgt spid="210947">
                                            <p:txEl>
                                              <p:pRg st="3" end="3"/>
                                            </p:txEl>
                                          </p:spTgt>
                                        </p:tgtEl>
                                        <p:attrNameLst>
                                          <p:attrName>style.visibility</p:attrName>
                                        </p:attrNameLst>
                                      </p:cBhvr>
                                      <p:to>
                                        <p:strVal val="visible"/>
                                      </p:to>
                                    </p:set>
                                    <p:animEffect transition="in" filter="blinds(vertical)">
                                      <p:cBhvr>
                                        <p:cTn id="19" dur="500"/>
                                        <p:tgtEl>
                                          <p:spTgt spid="210947">
                                            <p:txEl>
                                              <p:pRg st="3" end="3"/>
                                            </p:txEl>
                                          </p:spTgt>
                                        </p:tgtEl>
                                      </p:cBhvr>
                                    </p:animEffect>
                                  </p:childTnLst>
                                </p:cTn>
                              </p:par>
                              <p:par>
                                <p:cTn id="20" presetID="3" presetClass="entr" presetSubtype="5" fill="hold" grpId="0" nodeType="withEffect">
                                  <p:stCondLst>
                                    <p:cond delay="0"/>
                                  </p:stCondLst>
                                  <p:childTnLst>
                                    <p:set>
                                      <p:cBhvr>
                                        <p:cTn id="21" dur="1" fill="hold">
                                          <p:stCondLst>
                                            <p:cond delay="0"/>
                                          </p:stCondLst>
                                        </p:cTn>
                                        <p:tgtEl>
                                          <p:spTgt spid="210947">
                                            <p:txEl>
                                              <p:pRg st="4" end="4"/>
                                            </p:txEl>
                                          </p:spTgt>
                                        </p:tgtEl>
                                        <p:attrNameLst>
                                          <p:attrName>style.visibility</p:attrName>
                                        </p:attrNameLst>
                                      </p:cBhvr>
                                      <p:to>
                                        <p:strVal val="visible"/>
                                      </p:to>
                                    </p:set>
                                    <p:animEffect transition="in" filter="blinds(vertical)">
                                      <p:cBhvr>
                                        <p:cTn id="22" dur="500"/>
                                        <p:tgtEl>
                                          <p:spTgt spid="210947">
                                            <p:txEl>
                                              <p:pRg st="4" end="4"/>
                                            </p:txEl>
                                          </p:spTgt>
                                        </p:tgtEl>
                                      </p:cBhvr>
                                    </p:animEffect>
                                  </p:childTnLst>
                                </p:cTn>
                              </p:par>
                              <p:par>
                                <p:cTn id="23" presetID="3" presetClass="entr" presetSubtype="5" fill="hold" grpId="0" nodeType="withEffect">
                                  <p:stCondLst>
                                    <p:cond delay="0"/>
                                  </p:stCondLst>
                                  <p:childTnLst>
                                    <p:set>
                                      <p:cBhvr>
                                        <p:cTn id="24" dur="1" fill="hold">
                                          <p:stCondLst>
                                            <p:cond delay="0"/>
                                          </p:stCondLst>
                                        </p:cTn>
                                        <p:tgtEl>
                                          <p:spTgt spid="210947">
                                            <p:txEl>
                                              <p:pRg st="5" end="5"/>
                                            </p:txEl>
                                          </p:spTgt>
                                        </p:tgtEl>
                                        <p:attrNameLst>
                                          <p:attrName>style.visibility</p:attrName>
                                        </p:attrNameLst>
                                      </p:cBhvr>
                                      <p:to>
                                        <p:strVal val="visible"/>
                                      </p:to>
                                    </p:set>
                                    <p:animEffect transition="in" filter="blinds(vertical)">
                                      <p:cBhvr>
                                        <p:cTn id="25" dur="500"/>
                                        <p:tgtEl>
                                          <p:spTgt spid="210947">
                                            <p:txEl>
                                              <p:pRg st="5" end="5"/>
                                            </p:txEl>
                                          </p:spTgt>
                                        </p:tgtEl>
                                      </p:cBhvr>
                                    </p:animEffect>
                                  </p:childTnLst>
                                </p:cTn>
                              </p:par>
                              <p:par>
                                <p:cTn id="26" presetID="3" presetClass="entr" presetSubtype="5" fill="hold" grpId="0" nodeType="withEffect">
                                  <p:stCondLst>
                                    <p:cond delay="0"/>
                                  </p:stCondLst>
                                  <p:childTnLst>
                                    <p:set>
                                      <p:cBhvr>
                                        <p:cTn id="27" dur="1" fill="hold">
                                          <p:stCondLst>
                                            <p:cond delay="0"/>
                                          </p:stCondLst>
                                        </p:cTn>
                                        <p:tgtEl>
                                          <p:spTgt spid="210947">
                                            <p:txEl>
                                              <p:pRg st="6" end="6"/>
                                            </p:txEl>
                                          </p:spTgt>
                                        </p:tgtEl>
                                        <p:attrNameLst>
                                          <p:attrName>style.visibility</p:attrName>
                                        </p:attrNameLst>
                                      </p:cBhvr>
                                      <p:to>
                                        <p:strVal val="visible"/>
                                      </p:to>
                                    </p:set>
                                    <p:animEffect transition="in" filter="blinds(vertical)">
                                      <p:cBhvr>
                                        <p:cTn id="28" dur="500"/>
                                        <p:tgtEl>
                                          <p:spTgt spid="210947">
                                            <p:txEl>
                                              <p:pRg st="6" end="6"/>
                                            </p:txEl>
                                          </p:spTgt>
                                        </p:tgtEl>
                                      </p:cBhvr>
                                    </p:animEffect>
                                  </p:childTnLst>
                                </p:cTn>
                              </p:par>
                              <p:par>
                                <p:cTn id="29" presetID="3" presetClass="entr" presetSubtype="5" fill="hold" grpId="0" nodeType="withEffect">
                                  <p:stCondLst>
                                    <p:cond delay="0"/>
                                  </p:stCondLst>
                                  <p:childTnLst>
                                    <p:set>
                                      <p:cBhvr>
                                        <p:cTn id="30" dur="1" fill="hold">
                                          <p:stCondLst>
                                            <p:cond delay="0"/>
                                          </p:stCondLst>
                                        </p:cTn>
                                        <p:tgtEl>
                                          <p:spTgt spid="210947">
                                            <p:txEl>
                                              <p:pRg st="7" end="7"/>
                                            </p:txEl>
                                          </p:spTgt>
                                        </p:tgtEl>
                                        <p:attrNameLst>
                                          <p:attrName>style.visibility</p:attrName>
                                        </p:attrNameLst>
                                      </p:cBhvr>
                                      <p:to>
                                        <p:strVal val="visible"/>
                                      </p:to>
                                    </p:set>
                                    <p:animEffect transition="in" filter="blinds(vertical)">
                                      <p:cBhvr>
                                        <p:cTn id="31" dur="500"/>
                                        <p:tgtEl>
                                          <p:spTgt spid="210947">
                                            <p:txEl>
                                              <p:pRg st="7" end="7"/>
                                            </p:txEl>
                                          </p:spTgt>
                                        </p:tgtEl>
                                      </p:cBhvr>
                                    </p:animEffect>
                                  </p:childTnLst>
                                </p:cTn>
                              </p:par>
                              <p:par>
                                <p:cTn id="32" presetID="3" presetClass="entr" presetSubtype="5" fill="hold" grpId="0" nodeType="withEffect">
                                  <p:stCondLst>
                                    <p:cond delay="0"/>
                                  </p:stCondLst>
                                  <p:childTnLst>
                                    <p:set>
                                      <p:cBhvr>
                                        <p:cTn id="33" dur="1" fill="hold">
                                          <p:stCondLst>
                                            <p:cond delay="0"/>
                                          </p:stCondLst>
                                        </p:cTn>
                                        <p:tgtEl>
                                          <p:spTgt spid="210947">
                                            <p:txEl>
                                              <p:pRg st="8" end="8"/>
                                            </p:txEl>
                                          </p:spTgt>
                                        </p:tgtEl>
                                        <p:attrNameLst>
                                          <p:attrName>style.visibility</p:attrName>
                                        </p:attrNameLst>
                                      </p:cBhvr>
                                      <p:to>
                                        <p:strVal val="visible"/>
                                      </p:to>
                                    </p:set>
                                    <p:animEffect transition="in" filter="blinds(vertical)">
                                      <p:cBhvr>
                                        <p:cTn id="34" dur="500"/>
                                        <p:tgtEl>
                                          <p:spTgt spid="21094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animBg="1" build="allAtOnce"/>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5058" name="图片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1169988"/>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p:cNvSpPr>
            <a:spLocks noGrp="1"/>
          </p:cNvSpPr>
          <p:nvPr>
            <p:ph idx="1"/>
          </p:nvPr>
        </p:nvSpPr>
        <p:spPr>
          <a:xfrm>
            <a:off x="395288" y="1700213"/>
            <a:ext cx="8229600" cy="4752975"/>
          </a:xfrm>
          <a:solidFill>
            <a:srgbClr val="3333CC"/>
          </a:solidFill>
        </p:spPr>
        <p:txBody>
          <a:bodyPr/>
          <a:lstStyle/>
          <a:p>
            <a:r>
              <a:rPr lang="zh-CN" altLang="en-US" sz="2800" smtClean="0">
                <a:solidFill>
                  <a:schemeClr val="bg1"/>
                </a:solidFill>
                <a:latin typeface="微软雅黑" panose="020B0503020204020204" pitchFamily="34" charset="-122"/>
                <a:ea typeface="微软雅黑" panose="020B0503020204020204" pitchFamily="34" charset="-122"/>
              </a:rPr>
              <a:t>中美贸易关系自从两国建立贸易关系以来就在摩擦和曲折中发展。一年一度的最惠国待遇审议，与贸易有关或者无关的人权问题，正是中国“入世”前中美贸易关系特点的真实写照。</a:t>
            </a:r>
            <a:endParaRPr lang="en-US" altLang="zh-CN" sz="2800" smtClean="0">
              <a:solidFill>
                <a:schemeClr val="bg1"/>
              </a:solidFill>
              <a:latin typeface="微软雅黑" panose="020B0503020204020204" pitchFamily="34" charset="-122"/>
              <a:ea typeface="微软雅黑" panose="020B0503020204020204" pitchFamily="34" charset="-122"/>
            </a:endParaRPr>
          </a:p>
          <a:p>
            <a:r>
              <a:rPr lang="en-US" altLang="zh-CN" sz="2800" smtClean="0">
                <a:solidFill>
                  <a:schemeClr val="bg1"/>
                </a:solidFill>
                <a:latin typeface="微软雅黑" panose="020B0503020204020204" pitchFamily="34" charset="-122"/>
                <a:ea typeface="微软雅黑" panose="020B0503020204020204" pitchFamily="34" charset="-122"/>
              </a:rPr>
              <a:t>2001</a:t>
            </a:r>
            <a:r>
              <a:rPr lang="zh-CN" altLang="en-US" sz="2800" smtClean="0">
                <a:solidFill>
                  <a:schemeClr val="bg1"/>
                </a:solidFill>
                <a:latin typeface="微软雅黑" panose="020B0503020204020204" pitchFamily="34" charset="-122"/>
                <a:ea typeface="微软雅黑" panose="020B0503020204020204" pitchFamily="34" charset="-122"/>
              </a:rPr>
              <a:t>年，中国加入</a:t>
            </a:r>
            <a:r>
              <a:rPr lang="en-US" altLang="zh-CN" sz="2800" smtClean="0">
                <a:solidFill>
                  <a:schemeClr val="bg1"/>
                </a:solidFill>
                <a:latin typeface="微软雅黑" panose="020B0503020204020204" pitchFamily="34" charset="-122"/>
                <a:ea typeface="微软雅黑" panose="020B0503020204020204" pitchFamily="34" charset="-122"/>
              </a:rPr>
              <a:t>WTO</a:t>
            </a:r>
            <a:r>
              <a:rPr lang="zh-CN" altLang="en-US" sz="2800" smtClean="0">
                <a:solidFill>
                  <a:schemeClr val="bg1"/>
                </a:solidFill>
                <a:latin typeface="微软雅黑" panose="020B0503020204020204" pitchFamily="34" charset="-122"/>
                <a:ea typeface="微软雅黑" panose="020B0503020204020204" pitchFamily="34" charset="-122"/>
              </a:rPr>
              <a:t>后，</a:t>
            </a:r>
            <a:r>
              <a:rPr lang="zh-CN" altLang="zh-CN" sz="2800" smtClean="0">
                <a:solidFill>
                  <a:schemeClr val="bg1"/>
                </a:solidFill>
                <a:latin typeface="微软雅黑" panose="020B0503020204020204" pitchFamily="34" charset="-122"/>
                <a:ea typeface="微软雅黑" panose="020B0503020204020204" pitchFamily="34" charset="-122"/>
              </a:rPr>
              <a:t>中美贸易争端一直不断，</a:t>
            </a:r>
            <a:r>
              <a:rPr lang="en-US" altLang="zh-CN" sz="2800" smtClean="0">
                <a:solidFill>
                  <a:schemeClr val="bg1"/>
                </a:solidFill>
                <a:latin typeface="微软雅黑" panose="020B0503020204020204" pitchFamily="34" charset="-122"/>
                <a:ea typeface="微软雅黑" panose="020B0503020204020204" pitchFamily="34" charset="-122"/>
              </a:rPr>
              <a:t>2003 </a:t>
            </a:r>
            <a:r>
              <a:rPr lang="zh-CN" altLang="en-US" sz="2800" smtClean="0">
                <a:solidFill>
                  <a:schemeClr val="bg1"/>
                </a:solidFill>
                <a:latin typeface="微软雅黑" panose="020B0503020204020204" pitchFamily="34" charset="-122"/>
                <a:ea typeface="微软雅黑" panose="020B0503020204020204" pitchFamily="34" charset="-122"/>
              </a:rPr>
              <a:t>∽ </a:t>
            </a:r>
            <a:r>
              <a:rPr lang="en-US" altLang="zh-CN" sz="2800" smtClean="0">
                <a:solidFill>
                  <a:schemeClr val="bg1"/>
                </a:solidFill>
                <a:latin typeface="微软雅黑" panose="020B0503020204020204" pitchFamily="34" charset="-122"/>
                <a:ea typeface="微软雅黑" panose="020B0503020204020204" pitchFamily="34" charset="-122"/>
              </a:rPr>
              <a:t>2005</a:t>
            </a:r>
            <a:r>
              <a:rPr lang="zh-CN" altLang="zh-CN" sz="2800" smtClean="0">
                <a:solidFill>
                  <a:schemeClr val="bg1"/>
                </a:solidFill>
                <a:latin typeface="微软雅黑" panose="020B0503020204020204" pitchFamily="34" charset="-122"/>
                <a:ea typeface="微软雅黑" panose="020B0503020204020204" pitchFamily="34" charset="-122"/>
              </a:rPr>
              <a:t>年末，由美国单方面挑起的一系列</a:t>
            </a:r>
            <a:r>
              <a:rPr lang="en-US" altLang="zh-CN" sz="2800" smtClean="0">
                <a:solidFill>
                  <a:schemeClr val="bg1"/>
                </a:solidFill>
                <a:latin typeface="微软雅黑" panose="020B0503020204020204" pitchFamily="34" charset="-122"/>
                <a:ea typeface="微软雅黑" panose="020B0503020204020204" pitchFamily="34" charset="-122"/>
              </a:rPr>
              <a:t>贸易摩擦</a:t>
            </a:r>
            <a:r>
              <a:rPr lang="zh-CN" altLang="zh-CN" sz="2800" smtClean="0">
                <a:solidFill>
                  <a:schemeClr val="bg1"/>
                </a:solidFill>
                <a:latin typeface="微软雅黑" panose="020B0503020204020204" pitchFamily="34" charset="-122"/>
                <a:ea typeface="微软雅黑" panose="020B0503020204020204" pitchFamily="34" charset="-122"/>
              </a:rPr>
              <a:t>给中美贸易关系蒙上了浓重的阴影，中美两国进入了前所未有的贸易摩擦期。</a:t>
            </a:r>
            <a:endParaRPr lang="en-US" altLang="zh-CN" sz="2800" smtClean="0">
              <a:solidFill>
                <a:schemeClr val="bg1"/>
              </a:solidFill>
              <a:latin typeface="微软雅黑" panose="020B0503020204020204" pitchFamily="34" charset="-122"/>
              <a:ea typeface="微软雅黑" panose="020B0503020204020204" pitchFamily="34" charset="-122"/>
            </a:endParaRPr>
          </a:p>
          <a:p>
            <a:r>
              <a:rPr lang="en-US" altLang="zh-CN" sz="2800" smtClean="0">
                <a:solidFill>
                  <a:schemeClr val="bg1"/>
                </a:solidFill>
                <a:latin typeface="微软雅黑" panose="020B0503020204020204" pitchFamily="34" charset="-122"/>
                <a:ea typeface="微软雅黑" panose="020B0503020204020204" pitchFamily="34" charset="-122"/>
              </a:rPr>
              <a:t>2018</a:t>
            </a:r>
            <a:r>
              <a:rPr lang="zh-CN" altLang="en-US" sz="2800" smtClean="0">
                <a:solidFill>
                  <a:schemeClr val="bg1"/>
                </a:solidFill>
                <a:latin typeface="微软雅黑" panose="020B0503020204020204" pitchFamily="34" charset="-122"/>
                <a:ea typeface="微软雅黑" panose="020B0503020204020204" pitchFamily="34" charset="-122"/>
              </a:rPr>
              <a:t>年，特朗普政府不顾中方劝阻，执意发动贸易战，掀起了又一轮的中美贸易争端</a:t>
            </a:r>
            <a:r>
              <a:rPr lang="zh-CN" altLang="en-US" sz="2800" smtClean="0">
                <a:solidFill>
                  <a:srgbClr val="3333CC"/>
                </a:solidFill>
                <a:latin typeface="微软雅黑" panose="020B0503020204020204" pitchFamily="34" charset="-122"/>
                <a:ea typeface="微软雅黑" panose="020B0503020204020204" pitchFamily="34" charset="-122"/>
              </a:rPr>
              <a:t>。</a:t>
            </a:r>
            <a:endParaRPr lang="zh-CN" altLang="en-US" sz="2800" smtClean="0">
              <a:solidFill>
                <a:srgbClr val="3333CC"/>
              </a:solidFill>
              <a:latin typeface="微软雅黑" panose="020B0503020204020204" pitchFamily="34" charset="-122"/>
              <a:ea typeface="微软雅黑" panose="020B0503020204020204" pitchFamily="34" charset="-122"/>
            </a:endParaRPr>
          </a:p>
        </p:txBody>
      </p:sp>
      <p:sp>
        <p:nvSpPr>
          <p:cNvPr id="45060" name="标题 8"/>
          <p:cNvSpPr txBox="1">
            <a:spLocks noChangeArrowheads="1"/>
          </p:cNvSpPr>
          <p:nvPr/>
        </p:nvSpPr>
        <p:spPr bwMode="auto">
          <a:xfrm>
            <a:off x="0" y="0"/>
            <a:ext cx="9144000" cy="14843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lnSpc>
                <a:spcPct val="130000"/>
              </a:lnSpc>
              <a:spcBef>
                <a:spcPct val="0"/>
              </a:spcBef>
              <a:buClrTx/>
              <a:buSzTx/>
              <a:buFontTx/>
              <a:buNone/>
            </a:pPr>
            <a:r>
              <a:rPr lang="en-US" altLang="zh-CN" sz="6000" b="1">
                <a:latin typeface="微软雅黑" panose="020B0503020204020204" pitchFamily="34" charset="-122"/>
                <a:ea typeface="微软雅黑" panose="020B0503020204020204" pitchFamily="34" charset="-122"/>
              </a:rPr>
              <a:t>7.6.3 </a:t>
            </a:r>
            <a:r>
              <a:rPr lang="zh-CN" altLang="en-US" sz="6000" b="1">
                <a:latin typeface="微软雅黑" panose="020B0503020204020204" pitchFamily="34" charset="-122"/>
                <a:ea typeface="微软雅黑" panose="020B0503020204020204" pitchFamily="34" charset="-122"/>
              </a:rPr>
              <a:t>中</a:t>
            </a:r>
            <a:r>
              <a:rPr lang="zh-CN" altLang="zh-CN" sz="6000" b="1">
                <a:latin typeface="微软雅黑" panose="020B0503020204020204" pitchFamily="34" charset="-122"/>
                <a:ea typeface="微软雅黑" panose="020B0503020204020204" pitchFamily="34" charset="-122"/>
              </a:rPr>
              <a:t>美</a:t>
            </a:r>
            <a:r>
              <a:rPr lang="zh-CN" altLang="en-US" sz="6000" b="1">
                <a:latin typeface="微软雅黑" panose="020B0503020204020204" pitchFamily="34" charset="-122"/>
                <a:ea typeface="微软雅黑" panose="020B0503020204020204" pitchFamily="34" charset="-122"/>
              </a:rPr>
              <a:t>贸易争端</a:t>
            </a:r>
            <a:endParaRPr lang="zh-CN" altLang="en-US" sz="540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randombar(horizontal)">
                                      <p:cBhvr>
                                        <p:cTn id="7" dur="500"/>
                                        <p:tgtEl>
                                          <p:spTgt spid="3">
                                            <p:bg/>
                                          </p:spTgt>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stCondLst>
                                            <p:cond delay="0"/>
                                          </p:stCondLst>
                                        </p:cTn>
                                        <p:tgtEl>
                                          <p:spTgt spid="3">
                                            <p:txEl>
                                              <p:pRg st="0" end="0"/>
                                            </p:txEl>
                                          </p:spTgt>
                                        </p:tgtEl>
                                      </p:cBhvr>
                                    </p:animEffect>
                                  </p:childTnLst>
                                </p:cTn>
                              </p:par>
                            </p:childTnLst>
                          </p:cTn>
                        </p:par>
                        <p:par>
                          <p:cTn id="12" fill="hold">
                            <p:stCondLst>
                              <p:cond delay="1500"/>
                            </p:stCondLst>
                            <p:childTnLst>
                              <p:par>
                                <p:cTn id="13" presetID="10" presetClass="entr" presetSubtype="0" fill="hold" grpId="1"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stCondLst>
                                            <p:cond delay="0"/>
                                          </p:stCondLst>
                                        </p:cTn>
                                        <p:tgtEl>
                                          <p:spTgt spid="3">
                                            <p:txEl>
                                              <p:pRg st="1" end="1"/>
                                            </p:txEl>
                                          </p:spTgt>
                                        </p:tgtEl>
                                      </p:cBhvr>
                                    </p:animEffect>
                                  </p:childTnLst>
                                </p:cTn>
                              </p:par>
                            </p:childTnLst>
                          </p:cTn>
                        </p:par>
                        <p:par>
                          <p:cTn id="16" fill="hold">
                            <p:stCondLst>
                              <p:cond delay="2500"/>
                            </p:stCondLst>
                            <p:childTnLst>
                              <p:par>
                                <p:cTn id="17" presetID="10" presetClass="entr" presetSubtype="0" fill="hold" grpId="1"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stCondLst>
                                            <p:cond delay="0"/>
                                          </p:stCondLst>
                                        </p:cTn>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uiExpand="1" build="p"/>
      <p:bldP spid="3" grpId="1"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endParaRPr lang="zh-CN" altLang="en-US" smtClean="0"/>
          </a:p>
        </p:txBody>
      </p:sp>
      <p:pic>
        <p:nvPicPr>
          <p:cNvPr id="46083" name="内容占位符 5">
            <a:hlinkClick r:id="rId1" action="ppaction://hlinkfile"/>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1484313"/>
            <a:ext cx="9144000" cy="5429250"/>
          </a:xfrm>
        </p:spPr>
      </p:pic>
      <p:sp>
        <p:nvSpPr>
          <p:cNvPr id="46084" name="标题 8"/>
          <p:cNvSpPr txBox="1">
            <a:spLocks noChangeArrowheads="1"/>
          </p:cNvSpPr>
          <p:nvPr/>
        </p:nvSpPr>
        <p:spPr bwMode="auto">
          <a:xfrm>
            <a:off x="0" y="0"/>
            <a:ext cx="9144000" cy="1484313"/>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a:lnSpc>
                <a:spcPct val="130000"/>
              </a:lnSpc>
              <a:spcBef>
                <a:spcPct val="0"/>
              </a:spcBef>
              <a:buClrTx/>
              <a:buSzTx/>
              <a:buFontTx/>
              <a:buNone/>
            </a:pPr>
            <a:r>
              <a:rPr lang="zh-CN" altLang="en-US" sz="6000" b="1">
                <a:latin typeface="微软雅黑" panose="020B0503020204020204" pitchFamily="34" charset="-122"/>
                <a:ea typeface="微软雅黑" panose="020B0503020204020204" pitchFamily="34" charset="-122"/>
              </a:rPr>
              <a:t>   中</a:t>
            </a:r>
            <a:r>
              <a:rPr lang="zh-CN" altLang="zh-CN" sz="6000" b="1">
                <a:latin typeface="微软雅黑" panose="020B0503020204020204" pitchFamily="34" charset="-122"/>
                <a:ea typeface="微软雅黑" panose="020B0503020204020204" pitchFamily="34" charset="-122"/>
              </a:rPr>
              <a:t>美</a:t>
            </a:r>
            <a:r>
              <a:rPr lang="zh-CN" altLang="en-US" sz="6000" b="1">
                <a:latin typeface="微软雅黑" panose="020B0503020204020204" pitchFamily="34" charset="-122"/>
                <a:ea typeface="微软雅黑" panose="020B0503020204020204" pitchFamily="34" charset="-122"/>
              </a:rPr>
              <a:t>贸易争端</a:t>
            </a:r>
            <a:endParaRPr lang="zh-CN" altLang="en-US" sz="5400">
              <a:solidFill>
                <a:schemeClr val="tx2"/>
              </a:solidFill>
              <a:latin typeface="微软雅黑" panose="020B0503020204020204" pitchFamily="34" charset="-122"/>
              <a:ea typeface="微软雅黑" panose="020B0503020204020204" pitchFamily="34" charset="-122"/>
            </a:endParaRPr>
          </a:p>
        </p:txBody>
      </p:sp>
      <p:pic>
        <p:nvPicPr>
          <p:cNvPr id="46085" name="图片 6">
            <a:hlinkClick r:id="rId1" action="ppaction://hlinkfile"/>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50" y="87313"/>
            <a:ext cx="1979613" cy="13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solidFill>
            <a:srgbClr val="00B0F0"/>
          </a:solidFill>
        </p:spPr>
        <p:txBody>
          <a:bodyPr/>
          <a:p>
            <a:pPr>
              <a:lnSpc>
                <a:spcPct val="125000"/>
              </a:lnSpc>
              <a:spcBef>
                <a:spcPts val="0"/>
              </a:spcBef>
              <a:spcAft>
                <a:spcPts val="0"/>
              </a:spcAft>
            </a:pPr>
            <a:r>
              <a:rPr lang="en-US" altLang="zh-CN" sz="4400" b="1">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7.7.4 </a:t>
            </a:r>
            <a:r>
              <a:rPr lang="zh-CN" altLang="en-US" sz="4400" b="1">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特朗普签发</a:t>
            </a:r>
            <a:r>
              <a:rPr lang="en-US" altLang="zh-CN" sz="4400" b="1">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400" b="1">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台北法案</a:t>
            </a:r>
            <a:r>
              <a:rPr lang="en-US" altLang="zh-CN" sz="4400" b="1">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4400" b="1">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内容占位符 6" descr="特朗普签署台北法案.webp"/>
          <p:cNvPicPr>
            <a:picLocks noChangeAspect="1"/>
          </p:cNvPicPr>
          <p:nvPr>
            <p:ph sz="half" idx="2"/>
            <p:custDataLst>
              <p:tags r:id="rId1"/>
            </p:custDataLst>
          </p:nvPr>
        </p:nvPicPr>
        <p:blipFill>
          <a:blip r:embed="rId2"/>
          <a:stretch>
            <a:fillRect/>
          </a:stretch>
        </p:blipFill>
        <p:spPr>
          <a:xfrm>
            <a:off x="4963795" y="1600200"/>
            <a:ext cx="3632835" cy="2262505"/>
          </a:xfrm>
          <a:prstGeom prst="rect">
            <a:avLst/>
          </a:prstGeom>
        </p:spPr>
      </p:pic>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pic>
        <p:nvPicPr>
          <p:cNvPr id="8" name="内容占位符 7" descr="特朗普展示法案"/>
          <p:cNvPicPr>
            <a:picLocks noChangeAspect="1"/>
          </p:cNvPicPr>
          <p:nvPr>
            <p:ph sz="half" idx="1"/>
          </p:nvPr>
        </p:nvPicPr>
        <p:blipFill>
          <a:blip r:embed="rId3"/>
          <a:stretch>
            <a:fillRect/>
          </a:stretch>
        </p:blipFill>
        <p:spPr>
          <a:xfrm>
            <a:off x="4963795" y="4121150"/>
            <a:ext cx="3562350" cy="2002155"/>
          </a:xfrm>
          <a:prstGeom prst="rect">
            <a:avLst/>
          </a:prstGeom>
        </p:spPr>
      </p:pic>
      <p:sp>
        <p:nvSpPr>
          <p:cNvPr id="9" name="文本框 8"/>
          <p:cNvSpPr txBox="1"/>
          <p:nvPr/>
        </p:nvSpPr>
        <p:spPr>
          <a:xfrm>
            <a:off x="457200" y="1517650"/>
            <a:ext cx="4275455" cy="4707890"/>
          </a:xfrm>
          <a:prstGeom prst="rect">
            <a:avLst/>
          </a:prstGeom>
          <a:solidFill>
            <a:schemeClr val="accent1">
              <a:lumMod val="20000"/>
              <a:lumOff val="80000"/>
            </a:schemeClr>
          </a:solidFill>
        </p:spPr>
        <p:txBody>
          <a:bodyPr wrap="square" rtlCol="0">
            <a:spAutoFit/>
          </a:bodyPr>
          <a:p>
            <a:pPr marL="285750" indent="-285750" algn="just">
              <a:buClr>
                <a:srgbClr val="C00000"/>
              </a:buClr>
              <a:buFont typeface="Wingdings" panose="05000000000000000000" charset="0"/>
              <a:buChar char="p"/>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日</a:t>
            </a:r>
            <a:r>
              <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美国国会众议院</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通过</a:t>
            </a:r>
            <a:r>
              <a:rPr lang="en-US" altLang="zh-CN" sz="2000"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2000"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年台北法案</a:t>
            </a:r>
            <a:r>
              <a:rPr lang="en-US" altLang="zh-CN" sz="2000"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buClr>
                <a:srgbClr val="C00000"/>
              </a:buClr>
              <a:buFont typeface="Wingdings" panose="05000000000000000000" charset="0"/>
              <a:buChar char="p"/>
            </a:pPr>
            <a:r>
              <a:rPr lang="en-US" altLang="zh-CN" sz="2000"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“台北法案”</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主要内容是，美国支持台湾维持与现有“邦交国”关系，以会员或观察员身份参与国际组织活动，呼吁美国行政部门与台湾协商谈判经贸协议。包括要求运用美国的影响力，对调整与台湾关系的国家，增减美国与其经济、安全、外交交往。</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buClr>
                <a:srgbClr val="C00000"/>
              </a:buClr>
              <a:buFont typeface="Wingdings" panose="05000000000000000000" charset="0"/>
              <a:buChar char="p"/>
            </a:pPr>
            <a:r>
              <a:rPr lang="en-US" altLang="zh-CN" sz="200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000">
                <a:latin typeface="微软雅黑" panose="020B0503020204020204" pitchFamily="34" charset="-122"/>
                <a:ea typeface="微软雅黑" panose="020B0503020204020204" pitchFamily="34" charset="-122"/>
                <a:cs typeface="微软雅黑" panose="020B0503020204020204" pitchFamily="34" charset="-122"/>
              </a:rPr>
              <a:t>26</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日，在全世界抗击新冠肺炎疫情的特殊时期，在举行</a:t>
            </a:r>
            <a:r>
              <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“G20特别峰会”</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当天，</a:t>
            </a:r>
            <a:r>
              <a:rPr lang="zh-CN" altLang="en-US" sz="2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美国总统特朗普</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签署了4项美国国会近期通过的法案，其中包括</a:t>
            </a:r>
            <a:r>
              <a:rPr lang="en-US" altLang="zh-CN" sz="2000"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“台北法案”</a:t>
            </a: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blinds/>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7" name="内容占位符 6" descr="耿爽反驳台北法案"/>
          <p:cNvPicPr>
            <a:picLocks noChangeAspect="1"/>
          </p:cNvPicPr>
          <p:nvPr>
            <p:ph sz="half" idx="1"/>
          </p:nvPr>
        </p:nvPicPr>
        <p:blipFill>
          <a:blip r:embed="rId1"/>
          <a:stretch>
            <a:fillRect/>
          </a:stretch>
        </p:blipFill>
        <p:spPr>
          <a:xfrm>
            <a:off x="5033645" y="1400810"/>
            <a:ext cx="3568065" cy="2138680"/>
          </a:xfrm>
          <a:prstGeom prst="rect">
            <a:avLst/>
          </a:prstGeom>
        </p:spPr>
      </p:pic>
      <p:sp>
        <p:nvSpPr>
          <p:cNvPr id="4" name="内容占位符 3"/>
          <p:cNvSpPr>
            <a:spLocks noGrp="1"/>
          </p:cNvSpPr>
          <p:nvPr>
            <p:ph sz="half" idx="2"/>
          </p:nvPr>
        </p:nvSpPr>
        <p:spPr>
          <a:xfrm>
            <a:off x="450215" y="1515110"/>
            <a:ext cx="4480560" cy="2088515"/>
          </a:xfrm>
          <a:solidFill>
            <a:srgbClr val="FFFF00"/>
          </a:solidFill>
        </p:spPr>
        <p:txBody>
          <a:bodyPr/>
          <a:p>
            <a:pPr algn="just">
              <a:buFont typeface="Wingdings" panose="05000000000000000000" charset="0"/>
              <a:buChar char="p"/>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3月27日，外交部发言人耿爽主持例行记者会。有记者就美方签署通过“2019年台北法案”相关内容提问。耿爽表示——</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gn="just">
              <a:buFont typeface="Wingdings" panose="05000000000000000000" charset="0"/>
              <a:buChar char="p"/>
            </a:pP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algn="just">
              <a:buNone/>
            </a:pP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6" name="标题 1"/>
          <p:cNvSpPr>
            <a:spLocks noGrp="1"/>
          </p:cNvSpPr>
          <p:nvPr/>
        </p:nvSpPr>
        <p:spPr>
          <a:xfrm>
            <a:off x="440690" y="261620"/>
            <a:ext cx="8160385" cy="1139825"/>
          </a:xfrm>
          <a:prstGeom prst="rect">
            <a:avLst/>
          </a:prstGeom>
          <a:solidFill>
            <a:srgbClr val="00B0F0"/>
          </a:solidFill>
          <a:ln w="9525">
            <a:noFill/>
          </a:ln>
        </p:spPr>
        <p:txBody>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a:lnSpc>
                <a:spcPct val="125000"/>
              </a:lnSpc>
              <a:spcBef>
                <a:spcPts val="0"/>
              </a:spcBef>
              <a:spcAft>
                <a:spcPts val="0"/>
              </a:spcAft>
            </a:pPr>
            <a:r>
              <a:rPr lang="en-US" altLang="zh-CN" sz="4400" b="1">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7.6.4 </a:t>
            </a:r>
            <a:r>
              <a:rPr lang="zh-CN" altLang="en-US" sz="4400" b="1">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特朗普签发</a:t>
            </a:r>
            <a:r>
              <a:rPr lang="en-US" altLang="zh-CN" sz="4400" b="1">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400" b="1">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台北法案</a:t>
            </a:r>
            <a:r>
              <a:rPr lang="en-US" altLang="zh-CN" sz="4400" b="1">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4400" b="1">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内容占位符 3"/>
          <p:cNvSpPr>
            <a:spLocks noGrp="1"/>
          </p:cNvSpPr>
          <p:nvPr/>
        </p:nvSpPr>
        <p:spPr>
          <a:xfrm>
            <a:off x="450215" y="3559810"/>
            <a:ext cx="8150860" cy="2811780"/>
          </a:xfrm>
          <a:prstGeom prst="rect">
            <a:avLst/>
          </a:prstGeom>
          <a:solidFill>
            <a:srgbClr val="FFFF00"/>
          </a:solidFill>
          <a:ln w="9525">
            <a:noFill/>
          </a:ln>
        </p:spPr>
        <p:txBody>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28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4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0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18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1800">
                <a:solidFill>
                  <a:schemeClr val="tx1"/>
                </a:solidFill>
                <a:latin typeface="+mn-lt"/>
                <a:ea typeface="+mn-ea"/>
              </a:defRPr>
            </a:lvl9pPr>
          </a:lstStyle>
          <a:p>
            <a:pPr algn="l">
              <a:buFont typeface="Wingdings" panose="05000000000000000000" charset="0"/>
              <a:buChar char="p"/>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美方所谓“2019年台北法案”严重违反了一个中国原则和中美三个联合公报的规定，严重违背国际法和国际关系基本准则，粗暴干涉中国内政，中方对此表示强烈不满和坚决反对。世界上已经有180个国家同中国建交，美国早在四十多年前就在一个中国的原则基础上同中国建立外交关系，上述法案却公然阻挠其他主权国家同中国发展正常国家关系，这毫无道理，是赤裸裸的霸权主义逻辑。</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a:buFont typeface="Wingdings" panose="05000000000000000000" charset="0"/>
              <a:buChar char="p"/>
            </a:pPr>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我们</a:t>
            </a:r>
            <a:r>
              <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敦促美方纠正错误，不得实施该法，不得阻挠各国同中国发展关系，否则必将遭到中方的坚决反击。</a:t>
            </a:r>
            <a:endParaRPr lang="zh-CN" altLang="en-US" sz="24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blinds/>
  </p:transition>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1" name="内容占位符 2"/>
          <p:cNvSpPr>
            <a:spLocks noGrp="1"/>
          </p:cNvSpPr>
          <p:nvPr>
            <p:ph idx="1"/>
          </p:nvPr>
        </p:nvSpPr>
        <p:spPr>
          <a:xfrm>
            <a:off x="457200" y="1028700"/>
            <a:ext cx="8435280" cy="5102225"/>
          </a:xfrm>
        </p:spPr>
        <p:txBody>
          <a:bodyPr vert="horz" wrap="square" lIns="91440" tIns="45720" rIns="91440" bIns="45720" anchor="t"/>
          <a:lstStyle/>
          <a:p>
            <a:r>
              <a:rPr lang="zh-CN" altLang="en-US" sz="2800" b="1" dirty="0">
                <a:solidFill>
                  <a:srgbClr val="3333CC"/>
                </a:solidFill>
                <a:latin typeface="微软雅黑" panose="020B0503020204020204" pitchFamily="34" charset="-122"/>
                <a:ea typeface="微软雅黑" panose="020B0503020204020204" pitchFamily="34" charset="-122"/>
              </a:rPr>
              <a:t>社会主义核心价值观是</a:t>
            </a:r>
            <a:r>
              <a:rPr lang="zh-CN" altLang="en-US" sz="2800" b="1" dirty="0" smtClean="0">
                <a:solidFill>
                  <a:srgbClr val="3333CC"/>
                </a:solidFill>
                <a:latin typeface="微软雅黑" panose="020B0503020204020204" pitchFamily="34" charset="-122"/>
                <a:ea typeface="微软雅黑" panose="020B0503020204020204" pitchFamily="34" charset="-122"/>
              </a:rPr>
              <a:t>我国改革开放</a:t>
            </a:r>
            <a:r>
              <a:rPr lang="zh-CN" altLang="en-US" sz="2800" b="1" dirty="0">
                <a:solidFill>
                  <a:srgbClr val="3333CC"/>
                </a:solidFill>
                <a:latin typeface="微软雅黑" panose="020B0503020204020204" pitchFamily="34" charset="-122"/>
                <a:ea typeface="微软雅黑" panose="020B0503020204020204" pitchFamily="34" charset="-122"/>
              </a:rPr>
              <a:t>条件下，保持政治稳定、经济增长、人民幸福、社会进步的思想基石和行动指南。</a:t>
            </a:r>
            <a:endParaRPr lang="en-US" altLang="zh-CN" sz="2800" b="1" dirty="0">
              <a:solidFill>
                <a:srgbClr val="3333CC"/>
              </a:solidFill>
              <a:latin typeface="微软雅黑" panose="020B0503020204020204" pitchFamily="34" charset="-122"/>
              <a:ea typeface="微软雅黑" panose="020B0503020204020204" pitchFamily="34" charset="-122"/>
            </a:endParaRPr>
          </a:p>
          <a:p>
            <a:r>
              <a:rPr lang="zh-CN" altLang="en-US" sz="2800" b="1" dirty="0" smtClean="0">
                <a:solidFill>
                  <a:srgbClr val="3333CC"/>
                </a:solidFill>
                <a:latin typeface="微软雅黑" panose="020B0503020204020204" pitchFamily="34" charset="-122"/>
                <a:ea typeface="微软雅黑" panose="020B0503020204020204" pitchFamily="34" charset="-122"/>
              </a:rPr>
              <a:t>美国社会的多元性决定</a:t>
            </a:r>
            <a:r>
              <a:rPr lang="zh-CN" altLang="en-US" sz="2800" b="1" dirty="0">
                <a:solidFill>
                  <a:srgbClr val="3333CC"/>
                </a:solidFill>
                <a:latin typeface="微软雅黑" panose="020B0503020204020204" pitchFamily="34" charset="-122"/>
                <a:ea typeface="微软雅黑" panose="020B0503020204020204" pitchFamily="34" charset="-122"/>
              </a:rPr>
              <a:t>了</a:t>
            </a:r>
            <a:r>
              <a:rPr lang="zh-CN" altLang="en-US" sz="2800" b="1" dirty="0" smtClean="0">
                <a:solidFill>
                  <a:srgbClr val="3333CC"/>
                </a:solidFill>
                <a:latin typeface="微软雅黑" panose="020B0503020204020204" pitchFamily="34" charset="-122"/>
                <a:ea typeface="微软雅黑" panose="020B0503020204020204" pitchFamily="34" charset="-122"/>
              </a:rPr>
              <a:t>其核心</a:t>
            </a:r>
            <a:r>
              <a:rPr lang="zh-CN" altLang="en-US" sz="2800" b="1" dirty="0">
                <a:solidFill>
                  <a:srgbClr val="3333CC"/>
                </a:solidFill>
                <a:latin typeface="微软雅黑" panose="020B0503020204020204" pitchFamily="34" charset="-122"/>
                <a:ea typeface="微软雅黑" panose="020B0503020204020204" pitchFamily="34" charset="-122"/>
              </a:rPr>
              <a:t>价值的多元化</a:t>
            </a:r>
            <a:r>
              <a:rPr lang="zh-CN" altLang="en-US" sz="2800" b="1" dirty="0" smtClean="0">
                <a:solidFill>
                  <a:srgbClr val="3333CC"/>
                </a:solidFill>
                <a:latin typeface="微软雅黑" panose="020B0503020204020204" pitchFamily="34" charset="-122"/>
                <a:ea typeface="微软雅黑" panose="020B0503020204020204" pitchFamily="34" charset="-122"/>
              </a:rPr>
              <a:t>。所谓美国</a:t>
            </a:r>
            <a:r>
              <a:rPr lang="zh-CN" altLang="en-US" sz="2800" b="1" dirty="0">
                <a:solidFill>
                  <a:srgbClr val="3333CC"/>
                </a:solidFill>
                <a:latin typeface="微软雅黑" panose="020B0503020204020204" pitchFamily="34" charset="-122"/>
                <a:ea typeface="微软雅黑" panose="020B0503020204020204" pitchFamily="34" charset="-122"/>
              </a:rPr>
              <a:t>文化实际上仅是美国中产阶层白人，即欧洲移民在</a:t>
            </a:r>
            <a:r>
              <a:rPr lang="zh-CN" altLang="en-US" sz="2800" b="1" dirty="0" smtClean="0">
                <a:solidFill>
                  <a:srgbClr val="3333CC"/>
                </a:solidFill>
                <a:latin typeface="微软雅黑" panose="020B0503020204020204" pitchFamily="34" charset="-122"/>
                <a:ea typeface="微软雅黑" panose="020B0503020204020204" pitchFamily="34" charset="-122"/>
              </a:rPr>
              <a:t>美国的</a:t>
            </a:r>
            <a:r>
              <a:rPr lang="zh-CN" altLang="en-US" sz="2800" b="1" dirty="0">
                <a:solidFill>
                  <a:srgbClr val="3333CC"/>
                </a:solidFill>
                <a:latin typeface="微软雅黑" panose="020B0503020204020204" pitchFamily="34" charset="-122"/>
                <a:ea typeface="微软雅黑" panose="020B0503020204020204" pitchFamily="34" charset="-122"/>
              </a:rPr>
              <a:t>价值观、社会道德和行为方式。</a:t>
            </a:r>
            <a:endParaRPr lang="en-US" altLang="zh-CN" sz="2800" b="1" dirty="0">
              <a:solidFill>
                <a:srgbClr val="3333CC"/>
              </a:solidFill>
              <a:latin typeface="微软雅黑" panose="020B0503020204020204" pitchFamily="34" charset="-122"/>
              <a:ea typeface="微软雅黑" panose="020B0503020204020204" pitchFamily="34" charset="-122"/>
            </a:endParaRPr>
          </a:p>
          <a:p>
            <a:r>
              <a:rPr lang="zh-CN" altLang="en-US" sz="2800" b="1" dirty="0" smtClean="0">
                <a:solidFill>
                  <a:srgbClr val="3333CC"/>
                </a:solidFill>
                <a:latin typeface="微软雅黑" panose="020B0503020204020204" pitchFamily="34" charset="-122"/>
                <a:ea typeface="微软雅黑" panose="020B0503020204020204" pitchFamily="34" charset="-122"/>
              </a:rPr>
              <a:t>美国在人权问题上历来持双重标准，其本国的</a:t>
            </a:r>
            <a:r>
              <a:rPr lang="zh-CN" altLang="en-US" sz="2800" b="1" dirty="0">
                <a:solidFill>
                  <a:srgbClr val="3333CC"/>
                </a:solidFill>
                <a:latin typeface="微软雅黑" panose="020B0503020204020204" pitchFamily="34" charset="-122"/>
                <a:ea typeface="微软雅黑" panose="020B0503020204020204" pitchFamily="34" charset="-122"/>
              </a:rPr>
              <a:t>人权纪录难以自圆其说。</a:t>
            </a:r>
            <a:endParaRPr lang="en-US" altLang="zh-CN" sz="3200" b="1" i="1" dirty="0">
              <a:solidFill>
                <a:srgbClr val="C00000"/>
              </a:solidFill>
              <a:latin typeface="微软雅黑" panose="020B0503020204020204" pitchFamily="34" charset="-122"/>
              <a:ea typeface="微软雅黑" panose="020B0503020204020204" pitchFamily="34" charset="-122"/>
            </a:endParaRPr>
          </a:p>
          <a:p>
            <a:r>
              <a:rPr lang="zh-CN" altLang="en-US" sz="2800" b="1" dirty="0">
                <a:solidFill>
                  <a:srgbClr val="3333CC"/>
                </a:solidFill>
                <a:latin typeface="微软雅黑" panose="020B0503020204020204" pitchFamily="34" charset="-122"/>
                <a:ea typeface="微软雅黑" panose="020B0503020204020204" pitchFamily="34" charset="-122"/>
              </a:rPr>
              <a:t>美国视中国为战略竞争者，</a:t>
            </a:r>
            <a:r>
              <a:rPr lang="zh-CN" altLang="en-US" sz="2800" b="1" dirty="0">
                <a:solidFill>
                  <a:srgbClr val="3333CC"/>
                </a:solidFill>
                <a:latin typeface="微软雅黑" panose="020B0503020204020204" pitchFamily="34" charset="-122"/>
                <a:ea typeface="微软雅黑" panose="020B0503020204020204" pitchFamily="34" charset="-122"/>
                <a:sym typeface="+mn-ea"/>
              </a:rPr>
              <a:t>遏制中国崛起已经进入全面实施阶段，中国应做好全面应对准备</a:t>
            </a:r>
            <a:r>
              <a:rPr lang="zh-CN" altLang="en-US" sz="2800" b="1" dirty="0">
                <a:solidFill>
                  <a:srgbClr val="3333CC"/>
                </a:solidFill>
                <a:latin typeface="微软雅黑" panose="020B0503020204020204" pitchFamily="34" charset="-122"/>
                <a:ea typeface="微软雅黑" panose="020B0503020204020204" pitchFamily="34" charset="-122"/>
              </a:rPr>
              <a:t>。</a:t>
            </a:r>
            <a:endParaRPr lang="en-US" altLang="zh-CN" sz="2800" dirty="0"/>
          </a:p>
          <a:p>
            <a:r>
              <a:rPr lang="zh-CN" altLang="en-US" sz="2800" b="1" dirty="0" smtClean="0">
                <a:solidFill>
                  <a:srgbClr val="C00000"/>
                </a:solidFill>
                <a:latin typeface="微软雅黑" panose="020B0503020204020204" pitchFamily="34" charset="-122"/>
                <a:ea typeface="微软雅黑" panose="020B0503020204020204" pitchFamily="34" charset="-122"/>
              </a:rPr>
              <a:t>中美</a:t>
            </a:r>
            <a:r>
              <a:rPr lang="zh-CN" altLang="en-US" sz="2800" b="1" dirty="0">
                <a:solidFill>
                  <a:srgbClr val="C00000"/>
                </a:solidFill>
                <a:latin typeface="微软雅黑" panose="020B0503020204020204" pitchFamily="34" charset="-122"/>
                <a:ea typeface="微软雅黑" panose="020B0503020204020204" pitchFamily="34" charset="-122"/>
              </a:rPr>
              <a:t>贸易争端需加强沟通</a:t>
            </a:r>
            <a:r>
              <a:rPr lang="zh-CN" altLang="en-US" sz="2800" b="1" dirty="0" smtClean="0">
                <a:solidFill>
                  <a:srgbClr val="C00000"/>
                </a:solidFill>
                <a:latin typeface="微软雅黑" panose="020B0503020204020204" pitchFamily="34" charset="-122"/>
                <a:ea typeface="微软雅黑" panose="020B0503020204020204" pitchFamily="34" charset="-122"/>
              </a:rPr>
              <a:t>，坚持原则，妥善</a:t>
            </a:r>
            <a:r>
              <a:rPr lang="zh-CN" altLang="en-US" sz="2800" b="1" dirty="0">
                <a:solidFill>
                  <a:srgbClr val="C00000"/>
                </a:solidFill>
                <a:latin typeface="微软雅黑" panose="020B0503020204020204" pitchFamily="34" charset="-122"/>
                <a:ea typeface="微软雅黑" panose="020B0503020204020204" pitchFamily="34" charset="-122"/>
              </a:rPr>
              <a:t>处置！</a:t>
            </a:r>
            <a:endParaRPr lang="en-US" altLang="zh-CN" dirty="0"/>
          </a:p>
          <a:p>
            <a:pPr marL="0" indent="0">
              <a:buNone/>
            </a:pPr>
            <a:endParaRPr lang="zh-CN" altLang="en-US" dirty="0"/>
          </a:p>
        </p:txBody>
      </p:sp>
      <p:sp>
        <p:nvSpPr>
          <p:cNvPr id="63492" name="灯片编号占位符 3"/>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6" name="标题 1"/>
          <p:cNvSpPr>
            <a:spLocks noGrp="1" noChangeArrowheads="1"/>
          </p:cNvSpPr>
          <p:nvPr>
            <p:ph type="title"/>
          </p:nvPr>
        </p:nvSpPr>
        <p:spPr>
          <a:xfrm>
            <a:off x="323528" y="188641"/>
            <a:ext cx="8568951" cy="840060"/>
          </a:xfrm>
          <a:solidFill>
            <a:srgbClr val="FFFF00"/>
          </a:solidFill>
        </p:spPr>
        <p:txBody>
          <a:bodyPr/>
          <a:lstStyle/>
          <a:p>
            <a:pPr>
              <a:defRPr/>
            </a:pPr>
            <a:r>
              <a:rPr lang="zh-CN" altLang="en-US" b="1" i="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本讲小结：</a:t>
            </a:r>
            <a:endParaRPr lang="zh-CN" altLang="en-US" b="1" i="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3491">
                                            <p:bg/>
                                          </p:spTgt>
                                        </p:tgtEl>
                                        <p:attrNameLst>
                                          <p:attrName>style.visibility</p:attrName>
                                        </p:attrNameLst>
                                      </p:cBhvr>
                                      <p:to>
                                        <p:strVal val="visible"/>
                                      </p:to>
                                    </p:set>
                                    <p:animEffect transition="in" filter="fade">
                                      <p:cBhvr>
                                        <p:cTn id="7" dur="1000">
                                          <p:stCondLst>
                                            <p:cond delay="0"/>
                                          </p:stCondLst>
                                        </p:cTn>
                                        <p:tgtEl>
                                          <p:spTgt spid="63491">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63491">
                                            <p:bg/>
                                          </p:spTgt>
                                        </p:tgtEl>
                                        <p:attrNameLst>
                                          <p:attrName>style.visibility</p:attrName>
                                        </p:attrNameLst>
                                      </p:cBhvr>
                                      <p:to>
                                        <p:strVal val="visible"/>
                                      </p:to>
                                    </p:set>
                                    <p:animEffect transition="in" filter="fade">
                                      <p:cBhvr>
                                        <p:cTn id="11" dur="1000">
                                          <p:stCondLst>
                                            <p:cond delay="0"/>
                                          </p:stCondLst>
                                        </p:cTn>
                                        <p:tgtEl>
                                          <p:spTgt spid="63491">
                                            <p:bg/>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63491">
                                            <p:bg/>
                                          </p:spTgt>
                                        </p:tgtEl>
                                        <p:attrNameLst>
                                          <p:attrName>style.visibility</p:attrName>
                                        </p:attrNameLst>
                                      </p:cBhvr>
                                      <p:to>
                                        <p:strVal val="visible"/>
                                      </p:to>
                                    </p:set>
                                    <p:animEffect transition="in" filter="fade">
                                      <p:cBhvr>
                                        <p:cTn id="15" dur="1000">
                                          <p:stCondLst>
                                            <p:cond delay="0"/>
                                          </p:stCondLst>
                                        </p:cTn>
                                        <p:tgtEl>
                                          <p:spTgt spid="63491">
                                            <p:bg/>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63491">
                                            <p:bg/>
                                          </p:spTgt>
                                        </p:tgtEl>
                                        <p:attrNameLst>
                                          <p:attrName>style.visibility</p:attrName>
                                        </p:attrNameLst>
                                      </p:cBhvr>
                                      <p:to>
                                        <p:strVal val="visible"/>
                                      </p:to>
                                    </p:set>
                                    <p:animEffect transition="in" filter="fade">
                                      <p:cBhvr>
                                        <p:cTn id="19" dur="1000">
                                          <p:stCondLst>
                                            <p:cond delay="0"/>
                                          </p:stCondLst>
                                        </p:cTn>
                                        <p:tgtEl>
                                          <p:spTgt spid="63491">
                                            <p:bg/>
                                          </p:spTgt>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63491">
                                            <p:bg/>
                                          </p:spTgt>
                                        </p:tgtEl>
                                        <p:attrNameLst>
                                          <p:attrName>style.visibility</p:attrName>
                                        </p:attrNameLst>
                                      </p:cBhvr>
                                      <p:to>
                                        <p:strVal val="visible"/>
                                      </p:to>
                                    </p:set>
                                    <p:animEffect transition="in" filter="fade">
                                      <p:cBhvr>
                                        <p:cTn id="23" dur="1000">
                                          <p:stCondLst>
                                            <p:cond delay="0"/>
                                          </p:stCondLst>
                                        </p:cTn>
                                        <p:tgtEl>
                                          <p:spTgt spid="63491">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p:cNvSpPr>
            <a:spLocks noGrp="1"/>
          </p:cNvSpPr>
          <p:nvPr>
            <p:ph idx="1"/>
          </p:nvPr>
        </p:nvSpPr>
        <p:spPr/>
        <p:txBody>
          <a:bodyPr/>
          <a:lstStyle/>
          <a:p>
            <a:pPr latinLnBrk="0">
              <a:lnSpc>
                <a:spcPct val="130000"/>
              </a:lnSpc>
              <a:spcBef>
                <a:spcPts val="600"/>
              </a:spcBef>
              <a:spcAft>
                <a:spcPts val="600"/>
              </a:spcAft>
            </a:pPr>
            <a:r>
              <a:rPr lang="zh-CN" altLang="en-US" sz="4000" b="1" dirty="0" smtClean="0">
                <a:solidFill>
                  <a:srgbClr val="3333CC"/>
                </a:solidFill>
                <a:latin typeface="微软雅黑" panose="020B0503020204020204" pitchFamily="34" charset="-122"/>
                <a:ea typeface="微软雅黑" panose="020B0503020204020204" pitchFamily="34" charset="-122"/>
                <a:sym typeface="+mn-ea"/>
              </a:rPr>
              <a:t>如何认识美国文化与价值观？</a:t>
            </a:r>
            <a:endParaRPr lang="zh-CN" altLang="en-US" sz="4000" b="1" dirty="0" smtClean="0">
              <a:solidFill>
                <a:srgbClr val="3333CC"/>
              </a:solidFill>
              <a:latin typeface="微软雅黑" panose="020B0503020204020204" pitchFamily="34" charset="-122"/>
              <a:ea typeface="微软雅黑" panose="020B0503020204020204" pitchFamily="34" charset="-122"/>
              <a:sym typeface="+mn-ea"/>
            </a:endParaRPr>
          </a:p>
          <a:p>
            <a:pPr latinLnBrk="0">
              <a:lnSpc>
                <a:spcPct val="130000"/>
              </a:lnSpc>
              <a:spcBef>
                <a:spcPts val="600"/>
              </a:spcBef>
              <a:spcAft>
                <a:spcPts val="600"/>
              </a:spcAft>
            </a:pPr>
            <a:r>
              <a:rPr lang="zh-CN" altLang="en-US" sz="4000" b="1" dirty="0" smtClean="0">
                <a:solidFill>
                  <a:srgbClr val="3333CC"/>
                </a:solidFill>
                <a:latin typeface="微软雅黑" panose="020B0503020204020204" pitchFamily="34" charset="-122"/>
                <a:ea typeface="微软雅黑" panose="020B0503020204020204" pitchFamily="34" charset="-122"/>
              </a:rPr>
              <a:t>你对中美贸易争端有何看法？有何期待？</a:t>
            </a:r>
            <a:endParaRPr lang="en-US" altLang="zh-CN" sz="4000" b="1" dirty="0" smtClean="0">
              <a:solidFill>
                <a:srgbClr val="3333CC"/>
              </a:solidFill>
              <a:latin typeface="微软雅黑" panose="020B0503020204020204" pitchFamily="34" charset="-122"/>
              <a:ea typeface="微软雅黑" panose="020B0503020204020204" pitchFamily="34" charset="-122"/>
            </a:endParaRPr>
          </a:p>
          <a:p>
            <a:pPr latinLnBrk="0">
              <a:lnSpc>
                <a:spcPct val="130000"/>
              </a:lnSpc>
              <a:spcBef>
                <a:spcPts val="600"/>
              </a:spcBef>
              <a:spcAft>
                <a:spcPts val="600"/>
              </a:spcAft>
            </a:pPr>
            <a:r>
              <a:rPr lang="zh-CN" altLang="en-US" sz="4000" b="1" dirty="0" smtClean="0">
                <a:solidFill>
                  <a:srgbClr val="3333CC"/>
                </a:solidFill>
                <a:latin typeface="微软雅黑" panose="020B0503020204020204" pitchFamily="34" charset="-122"/>
                <a:ea typeface="微软雅黑" panose="020B0503020204020204" pitchFamily="34" charset="-122"/>
              </a:rPr>
              <a:t>特朗普推行的政策是否</a:t>
            </a:r>
            <a:r>
              <a:rPr lang="zh-CN" altLang="en-US" sz="4000" b="1" dirty="0" smtClean="0">
                <a:solidFill>
                  <a:srgbClr val="3333CC"/>
                </a:solidFill>
                <a:latin typeface="微软雅黑" panose="020B0503020204020204" pitchFamily="34" charset="-122"/>
                <a:ea typeface="微软雅黑" panose="020B0503020204020204" pitchFamily="34" charset="-122"/>
              </a:rPr>
              <a:t>代表了美国人民的意愿？</a:t>
            </a:r>
            <a:endParaRPr lang="zh-CN" altLang="en-US" sz="4000" b="1" dirty="0" smtClean="0">
              <a:solidFill>
                <a:srgbClr val="3333CC"/>
              </a:solidFill>
              <a:latin typeface="微软雅黑" panose="020B0503020204020204" pitchFamily="34" charset="-122"/>
              <a:ea typeface="微软雅黑" panose="020B0503020204020204" pitchFamily="34" charset="-122"/>
            </a:endParaRPr>
          </a:p>
          <a:p>
            <a:pPr>
              <a:lnSpc>
                <a:spcPct val="130000"/>
              </a:lnSpc>
              <a:spcBef>
                <a:spcPts val="20"/>
              </a:spcBef>
              <a:spcAft>
                <a:spcPts val="0"/>
              </a:spcAft>
            </a:pPr>
            <a:endParaRPr lang="zh-CN" altLang="en-US" sz="4000" b="1" dirty="0" smtClean="0">
              <a:solidFill>
                <a:srgbClr val="3333CC"/>
              </a:solidFill>
              <a:latin typeface="微软雅黑" panose="020B0503020204020204" pitchFamily="34" charset="-122"/>
              <a:ea typeface="微软雅黑" panose="020B0503020204020204" pitchFamily="34" charset="-122"/>
            </a:endParaRPr>
          </a:p>
        </p:txBody>
      </p:sp>
      <p:sp>
        <p:nvSpPr>
          <p:cNvPr id="4" name="标题 1"/>
          <p:cNvSpPr txBox="1">
            <a:spLocks noChangeArrowheads="1"/>
          </p:cNvSpPr>
          <p:nvPr/>
        </p:nvSpPr>
        <p:spPr bwMode="auto">
          <a:xfrm>
            <a:off x="425450" y="260350"/>
            <a:ext cx="8218488" cy="115242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a:lnSpc>
                <a:spcPct val="130000"/>
              </a:lnSpc>
              <a:defRPr/>
            </a:pPr>
            <a:r>
              <a:rPr lang="zh-CN" altLang="en-US" b="1" i="1" kern="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4800" b="1" i="1" kern="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思考</a:t>
            </a:r>
            <a:r>
              <a:rPr lang="en-US" altLang="zh-CN" b="1" i="1" kern="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&amp;</a:t>
            </a:r>
            <a:r>
              <a:rPr lang="zh-CN" altLang="en-US" sz="4800" b="1" i="1" kern="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讨论：</a:t>
            </a:r>
            <a:endParaRPr lang="zh-CN" altLang="en-US" sz="4800" b="1" i="1" kern="0"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transition>
    <p:blinds/>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solidFill>
            <a:srgbClr val="FFFF00"/>
          </a:solidFill>
        </p:spPr>
        <p:txBody>
          <a:bodyPr/>
          <a:p>
            <a:pPr>
              <a:lnSpc>
                <a:spcPct val="125000"/>
              </a:lnSpc>
              <a:spcBef>
                <a:spcPts val="0"/>
              </a:spcBef>
              <a:spcAft>
                <a:spcPts val="0"/>
              </a:spcAft>
            </a:pPr>
            <a:r>
              <a:rPr lang="zh-CN" altLang="en-US" sz="44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第二次专题研讨作业</a:t>
            </a:r>
            <a:endParaRPr lang="zh-CN" altLang="en-US" sz="4400" b="1">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a:p>
            <a:pPr>
              <a:lnSpc>
                <a:spcPct val="150000"/>
              </a:lnSpc>
              <a:buFont typeface="Wingdings" panose="05000000000000000000" charset="0"/>
              <a:buChar char="p"/>
            </a:pPr>
            <a:r>
              <a:rPr lang="zh-CN" altLang="en-US" sz="28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小组研讨专题，每人任选一题完成作业</a:t>
            </a:r>
            <a:r>
              <a:rPr lang="zh-CN" altLang="en-US" sz="28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50000"/>
              </a:lnSpc>
              <a:buNone/>
            </a:pP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）你如何理解</a:t>
            </a:r>
            <a:r>
              <a:rPr lang="en-US" altLang="zh-CN"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人类命运共同体</a:t>
            </a:r>
            <a:r>
              <a:rPr lang="en-US" altLang="zh-CN"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这一命题？</a:t>
            </a:r>
            <a:endPar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50000"/>
              </a:lnSpc>
              <a:buNone/>
            </a:pP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）人工智能与网络化对社会发展将带来哪些重要影响？</a:t>
            </a:r>
            <a:endPar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buFont typeface="Wingdings" panose="05000000000000000000" charset="0"/>
              <a:buChar char="p"/>
            </a:pPr>
            <a:r>
              <a:rPr lang="zh-CN" altLang="en-US" sz="28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要求：</a:t>
            </a:r>
            <a:endParaRPr lang="zh-CN" altLang="en-US" sz="28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00000"/>
              </a:lnSpc>
              <a:buNone/>
            </a:pP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1）小组组织研讨，提交研讨总结；</a:t>
            </a:r>
            <a:endPar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00000"/>
              </a:lnSpc>
              <a:buNone/>
            </a:pP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（2）个人根据研讨以及查阅文字按资料，撰写专题论文；</a:t>
            </a:r>
            <a:endPar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00000"/>
              </a:lnSpc>
              <a:buNone/>
            </a:pP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（3）个人提交的书面报告不少于1500字。</a:t>
            </a:r>
            <a:endPar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00000"/>
              </a:lnSpc>
              <a:buNone/>
            </a:pP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sym typeface="+mn-ea"/>
              </a:rPr>
              <a:t>提交</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作业截至日期：</a:t>
            </a:r>
            <a:r>
              <a:rPr lang="en-US" altLang="zh-CN"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17</a:t>
            </a:r>
            <a:r>
              <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日</a:t>
            </a:r>
            <a:r>
              <a:rPr lang="en-US" altLang="zh-CN"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rPr>
              <a:t>24:00</a:t>
            </a:r>
            <a:endParaRPr lang="zh-CN" altLang="en-US" sz="2400" b="1">
              <a:solidFill>
                <a:srgbClr val="3333CC"/>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A28D096-0131-4D61-B389-2211501E9D84}" type="slidenum">
              <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rPr>
            </a:fld>
            <a:endParaRPr kumimoji="0" lang="en-US" altLang="zh-CN" sz="1200" b="0" i="0" u="none" strike="noStrike" kern="1200" cap="none" spc="0" normalizeH="0" baseline="0" noProof="0" smtClean="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transition>
    <p:blinds/>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
        <p:nvSpPr>
          <p:cNvPr id="219138" name="Rectangle 2"/>
          <p:cNvSpPr>
            <a:spLocks noGrp="1" noChangeArrowheads="1"/>
          </p:cNvSpPr>
          <p:nvPr>
            <p:ph type="title"/>
          </p:nvPr>
        </p:nvSpPr>
        <p:spPr>
          <a:solidFill>
            <a:srgbClr val="FFFF00"/>
          </a:solidFill>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5000" b="1" i="0" u="none" strike="noStrike" kern="0" cap="none" spc="0" normalizeH="0" baseline="0" noProof="0" dirty="0" smtClean="0">
                <a:ln>
                  <a:noFill/>
                </a:ln>
                <a:solidFill>
                  <a:srgbClr val="33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本讲结束</a:t>
            </a:r>
            <a:endParaRPr kumimoji="0" lang="zh-CN" altLang="en-US" sz="5000" b="1" i="0" u="none" strike="noStrike" kern="0" cap="none" spc="0" normalizeH="0" baseline="0" noProof="0" dirty="0" smtClean="0">
              <a:ln>
                <a:noFill/>
              </a:ln>
              <a:solidFill>
                <a:srgbClr val="33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pic>
        <p:nvPicPr>
          <p:cNvPr id="65540" name="Picture 3" descr="MCj04130480000[1]"/>
          <p:cNvPicPr>
            <a:picLocks noGrp="1" noChangeAspect="1"/>
          </p:cNvPicPr>
          <p:nvPr>
            <p:ph idx="1"/>
          </p:nvPr>
        </p:nvPicPr>
        <p:blipFill>
          <a:blip r:embed="rId1"/>
          <a:srcRect/>
          <a:stretch>
            <a:fillRect/>
          </a:stretch>
        </p:blipFill>
        <p:spPr>
          <a:xfrm>
            <a:off x="1835150" y="1562100"/>
            <a:ext cx="5616575" cy="4021138"/>
          </a:xfrm>
        </p:spPr>
      </p:pic>
    </p:spTree>
  </p:cSld>
  <p:clrMapOvr>
    <a:masterClrMapping/>
  </p:clrMapOvr>
  <p:transition>
    <p:blinds/>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8"/>
          <p:cNvSpPr>
            <a:spLocks noGrp="1"/>
          </p:cNvSpPr>
          <p:nvPr>
            <p:ph type="title"/>
          </p:nvPr>
        </p:nvSpPr>
        <p:spPr>
          <a:xfrm>
            <a:off x="457200" y="277813"/>
            <a:ext cx="8229600" cy="1711325"/>
          </a:xfrm>
          <a:solidFill>
            <a:srgbClr val="FFFF00">
              <a:alpha val="100000"/>
            </a:srgbClr>
          </a:solidFill>
        </p:spPr>
        <p:txBody>
          <a:bodyPr vert="horz" wrap="square" lIns="91440" tIns="45720" rIns="91440" bIns="45720" anchor="t"/>
          <a:lstStyle/>
          <a:p>
            <a:pPr algn="l"/>
            <a:r>
              <a:rPr lang="zh-CN" altLang="zh-CN" sz="4400" b="1" dirty="0">
                <a:solidFill>
                  <a:srgbClr val="002060"/>
                </a:solidFill>
                <a:latin typeface="微软雅黑" panose="020B0503020204020204" pitchFamily="34" charset="-122"/>
                <a:ea typeface="微软雅黑" panose="020B0503020204020204" pitchFamily="34" charset="-122"/>
              </a:rPr>
              <a:t>附：</a:t>
            </a:r>
            <a:r>
              <a:rPr lang="zh-CN" altLang="zh-CN" sz="4400" b="1" dirty="0">
                <a:solidFill>
                  <a:srgbClr val="002060"/>
                </a:solidFill>
                <a:latin typeface="微软雅黑" panose="020B0503020204020204" pitchFamily="34" charset="-122"/>
                <a:ea typeface="微软雅黑" panose="020B0503020204020204" pitchFamily="34" charset="-122"/>
              </a:rPr>
              <a:t>２０１２年美国的人权纪录</a:t>
            </a:r>
            <a:br>
              <a:rPr lang="zh-CN" altLang="zh-CN" sz="6000" dirty="0">
                <a:solidFill>
                  <a:schemeClr val="tx1"/>
                </a:solidFill>
                <a:latin typeface="微软雅黑" panose="020B0503020204020204" pitchFamily="34" charset="-122"/>
                <a:ea typeface="微软雅黑" panose="020B0503020204020204" pitchFamily="34" charset="-122"/>
              </a:rPr>
            </a:br>
            <a:endParaRPr lang="zh-CN" altLang="en-US" dirty="0">
              <a:latin typeface="微软雅黑" panose="020B0503020204020204" pitchFamily="34" charset="-122"/>
              <a:ea typeface="微软雅黑" panose="020B0503020204020204" pitchFamily="34" charset="-122"/>
            </a:endParaRPr>
          </a:p>
        </p:txBody>
      </p:sp>
      <p:sp>
        <p:nvSpPr>
          <p:cNvPr id="10" name="内容占位符 9"/>
          <p:cNvSpPr>
            <a:spLocks noGrp="1"/>
          </p:cNvSpPr>
          <p:nvPr>
            <p:ph idx="1"/>
          </p:nvPr>
        </p:nvSpPr>
        <p:spPr>
          <a:xfrm>
            <a:off x="457200" y="1125538"/>
            <a:ext cx="8229600" cy="5005388"/>
          </a:xfrm>
        </p:spPr>
        <p:txBody>
          <a:bodyPr vert="horz" wrap="square" lIns="91440" tIns="45720" rIns="91440" bIns="45720" numCol="1" anchor="t" anchorCtr="0" compatLnSpc="1"/>
          <a:lstStyle/>
          <a:p>
            <a:pPr marL="342900" marR="0" lvl="0" indent="-342900" algn="ctr"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zh-CN" sz="2400" b="1" i="0" u="none" strike="noStrike" kern="0" cap="none" spc="0" normalizeH="0" baseline="0" noProof="0" dirty="0" smtClean="0">
                <a:ln>
                  <a:noFill/>
                </a:ln>
                <a:solidFill>
                  <a:schemeClr val="tx1"/>
                </a:solidFill>
                <a:effectLst/>
                <a:uLnTx/>
                <a:uFillTx/>
                <a:latin typeface="+mn-lt"/>
                <a:ea typeface="+mn-ea"/>
                <a:cs typeface="+mn-cs"/>
              </a:rPr>
              <a:t>中华人民共和国国务院新闻办公室</a:t>
            </a:r>
            <a:endParaRPr kumimoji="0" lang="zh-CN" altLang="zh-CN" sz="24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ctr"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zh-CN" sz="2400" b="1" i="0" u="none" strike="noStrike" kern="0" cap="none" spc="0" normalizeH="0" baseline="0" noProof="0" dirty="0" smtClean="0">
                <a:ln>
                  <a:noFill/>
                </a:ln>
                <a:solidFill>
                  <a:schemeClr val="tx1"/>
                </a:solidFill>
                <a:effectLst/>
                <a:uLnTx/>
                <a:uFillTx/>
                <a:latin typeface="+mn-lt"/>
                <a:ea typeface="+mn-ea"/>
                <a:cs typeface="+mn-cs"/>
              </a:rPr>
              <a:t>２０１３年４月２１日</a:t>
            </a:r>
            <a:endParaRPr kumimoji="0" lang="zh-CN" altLang="zh-CN" sz="2400" b="1" i="0" u="none" strike="noStrike" kern="0" cap="none" spc="0" normalizeH="0" baseline="0" noProof="0" dirty="0" smtClean="0">
              <a:ln>
                <a:noFill/>
              </a:ln>
              <a:solidFill>
                <a:schemeClr val="tx1"/>
              </a:solidFill>
              <a:effectLst/>
              <a:uLnTx/>
              <a:uFillTx/>
              <a:latin typeface="+mn-lt"/>
              <a:ea typeface="+mn-ea"/>
              <a:cs typeface="+mn-cs"/>
            </a:endParaRPr>
          </a:p>
          <a:p>
            <a:pPr marL="669925" marR="0" lvl="1" indent="-325755" algn="l" defTabSz="914400" rtl="0" eaLnBrk="0" fontAlgn="base" latinLnBrk="0" hangingPunct="0">
              <a:lnSpc>
                <a:spcPct val="100000"/>
              </a:lnSpc>
              <a:spcBef>
                <a:spcPct val="20000"/>
              </a:spcBef>
              <a:spcAft>
                <a:spcPct val="0"/>
              </a:spcAft>
              <a:buClr>
                <a:schemeClr val="accent2"/>
              </a:buClr>
              <a:buSzPct val="60000"/>
              <a:buFont typeface="Wingdings" panose="05000000000000000000" pitchFamily="2" charset="2"/>
              <a:buNone/>
              <a:defRPr/>
            </a:pPr>
            <a:r>
              <a:rPr kumimoji="0" lang="zh-CN" altLang="zh-CN" sz="2600" b="0" i="0" u="none" strike="noStrike" kern="0" cap="none" spc="0" normalizeH="0" baseline="0" noProof="0" dirty="0" smtClean="0">
                <a:ln>
                  <a:noFill/>
                </a:ln>
                <a:solidFill>
                  <a:schemeClr val="tx1"/>
                </a:solidFill>
                <a:effectLst/>
                <a:uLnTx/>
                <a:uFillTx/>
                <a:latin typeface="+mn-lt"/>
                <a:ea typeface="+mn-ea"/>
                <a:cs typeface="+mn-cs"/>
              </a:rPr>
              <a:t>　　</a:t>
            </a:r>
            <a:endParaRPr kumimoji="0" lang="zh-CN" altLang="zh-CN" sz="2600" b="0"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669925" marR="0" lvl="1" indent="-325755" algn="l" defTabSz="914400" rtl="0" eaLnBrk="0" fontAlgn="base" latinLnBrk="0" hangingPunct="0">
              <a:lnSpc>
                <a:spcPct val="100000"/>
              </a:lnSpc>
              <a:spcBef>
                <a:spcPct val="20000"/>
              </a:spcBef>
              <a:spcAft>
                <a:spcPct val="0"/>
              </a:spcAft>
              <a:buClr>
                <a:schemeClr val="accent2"/>
              </a:buClr>
              <a:buSzPct val="60000"/>
              <a:buFont typeface="Wingdings" panose="05000000000000000000" pitchFamily="2" charset="2"/>
              <a:buNone/>
              <a:defRPr/>
            </a:pPr>
            <a:r>
              <a:rPr kumimoji="0" lang="zh-CN" altLang="zh-CN" sz="2600" b="0" i="0" u="none" strike="noStrike" kern="0" cap="none" spc="0" normalizeH="0" baseline="0" noProof="0" dirty="0" smtClean="0">
                <a:ln>
                  <a:noFill/>
                </a:ln>
                <a:solidFill>
                  <a:srgbClr val="0070C0"/>
                </a:solidFill>
                <a:effectLst/>
                <a:uLnTx/>
                <a:uFillTx/>
                <a:latin typeface="+mn-lt"/>
                <a:ea typeface="+mn-ea"/>
                <a:cs typeface="+mn-cs"/>
              </a:rPr>
              <a:t>　　</a:t>
            </a:r>
            <a:r>
              <a:rPr kumimoji="0" lang="zh-CN" altLang="zh-CN"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导 言</a:t>
            </a:r>
            <a:endParaRPr kumimoji="0" lang="zh-CN" altLang="zh-CN"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669925" marR="0" lvl="1" indent="-325755" algn="l" defTabSz="914400" rtl="0" eaLnBrk="0" fontAlgn="base" latinLnBrk="0" hangingPunct="0">
              <a:lnSpc>
                <a:spcPct val="100000"/>
              </a:lnSpc>
              <a:spcBef>
                <a:spcPct val="20000"/>
              </a:spcBef>
              <a:spcAft>
                <a:spcPct val="0"/>
              </a:spcAft>
              <a:buClr>
                <a:schemeClr val="accent2"/>
              </a:buClr>
              <a:buSzPct val="60000"/>
              <a:buFont typeface="Wingdings" panose="05000000000000000000" pitchFamily="2" charset="2"/>
              <a:buNone/>
              <a:defRPr/>
            </a:pPr>
            <a:r>
              <a:rPr kumimoji="0" lang="zh-CN" altLang="zh-CN"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　　一、关于生命与人身安全</a:t>
            </a:r>
            <a:endParaRPr kumimoji="0" lang="zh-CN" altLang="zh-CN"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669925" marR="0" lvl="1" indent="-325755" algn="l" defTabSz="914400" rtl="0" eaLnBrk="0" fontAlgn="base" latinLnBrk="0" hangingPunct="0">
              <a:lnSpc>
                <a:spcPct val="100000"/>
              </a:lnSpc>
              <a:spcBef>
                <a:spcPct val="20000"/>
              </a:spcBef>
              <a:spcAft>
                <a:spcPct val="0"/>
              </a:spcAft>
              <a:buClr>
                <a:schemeClr val="accent2"/>
              </a:buClr>
              <a:buSzPct val="60000"/>
              <a:buFont typeface="Wingdings" panose="05000000000000000000" pitchFamily="2" charset="2"/>
              <a:buNone/>
              <a:defRPr/>
            </a:pPr>
            <a:r>
              <a:rPr kumimoji="0" lang="zh-CN" altLang="zh-CN"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　　二、关于公民权利和政治权利</a:t>
            </a:r>
            <a:endParaRPr kumimoji="0" lang="zh-CN" altLang="zh-CN"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669925" marR="0" lvl="1" indent="-325755" algn="l" defTabSz="914400" rtl="0" eaLnBrk="0" fontAlgn="base" latinLnBrk="0" hangingPunct="0">
              <a:lnSpc>
                <a:spcPct val="100000"/>
              </a:lnSpc>
              <a:spcBef>
                <a:spcPct val="20000"/>
              </a:spcBef>
              <a:spcAft>
                <a:spcPct val="0"/>
              </a:spcAft>
              <a:buClr>
                <a:schemeClr val="accent2"/>
              </a:buClr>
              <a:buSzPct val="60000"/>
              <a:buFont typeface="Wingdings" panose="05000000000000000000" pitchFamily="2" charset="2"/>
              <a:buNone/>
              <a:defRPr/>
            </a:pPr>
            <a:r>
              <a:rPr kumimoji="0" lang="zh-CN" altLang="zh-CN"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　　三、关于经济和社会权利</a:t>
            </a:r>
            <a:endParaRPr kumimoji="0" lang="zh-CN" altLang="zh-CN"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669925" marR="0" lvl="1" indent="-325755" algn="l" defTabSz="914400" rtl="0" eaLnBrk="0" fontAlgn="base" latinLnBrk="0" hangingPunct="0">
              <a:lnSpc>
                <a:spcPct val="100000"/>
              </a:lnSpc>
              <a:spcBef>
                <a:spcPct val="20000"/>
              </a:spcBef>
              <a:spcAft>
                <a:spcPct val="0"/>
              </a:spcAft>
              <a:buClr>
                <a:schemeClr val="accent2"/>
              </a:buClr>
              <a:buSzPct val="60000"/>
              <a:buFont typeface="Wingdings" panose="05000000000000000000" pitchFamily="2" charset="2"/>
              <a:buNone/>
              <a:defRPr/>
            </a:pPr>
            <a:r>
              <a:rPr kumimoji="0" lang="zh-CN" altLang="zh-CN"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　　四、关于种族歧视</a:t>
            </a:r>
            <a:endParaRPr kumimoji="0" lang="zh-CN" altLang="zh-CN"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669925" marR="0" lvl="1" indent="-325755" algn="l" defTabSz="914400" rtl="0" eaLnBrk="0" fontAlgn="base" latinLnBrk="0" hangingPunct="0">
              <a:lnSpc>
                <a:spcPct val="100000"/>
              </a:lnSpc>
              <a:spcBef>
                <a:spcPct val="20000"/>
              </a:spcBef>
              <a:spcAft>
                <a:spcPct val="0"/>
              </a:spcAft>
              <a:buClr>
                <a:schemeClr val="accent2"/>
              </a:buClr>
              <a:buSzPct val="60000"/>
              <a:buFont typeface="Wingdings" panose="05000000000000000000" pitchFamily="2" charset="2"/>
              <a:buNone/>
              <a:defRPr/>
            </a:pPr>
            <a:r>
              <a:rPr kumimoji="0" lang="zh-CN" altLang="zh-CN"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　　五、关于妇女和儿童权利</a:t>
            </a:r>
            <a:endParaRPr kumimoji="0" lang="zh-CN" altLang="zh-CN"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669925" marR="0" lvl="1" indent="-325755" algn="l" defTabSz="914400" rtl="0" eaLnBrk="0" fontAlgn="base" latinLnBrk="0" hangingPunct="0">
              <a:lnSpc>
                <a:spcPct val="100000"/>
              </a:lnSpc>
              <a:spcBef>
                <a:spcPct val="20000"/>
              </a:spcBef>
              <a:spcAft>
                <a:spcPct val="0"/>
              </a:spcAft>
              <a:buClr>
                <a:schemeClr val="accent2"/>
              </a:buClr>
              <a:buSzPct val="60000"/>
              <a:buFont typeface="Wingdings" panose="05000000000000000000" pitchFamily="2" charset="2"/>
              <a:buNone/>
              <a:defRPr/>
            </a:pPr>
            <a:r>
              <a:rPr kumimoji="0" lang="zh-CN" altLang="zh-CN"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　　六、关于侵犯他国人权</a:t>
            </a:r>
            <a:endParaRPr kumimoji="0" lang="zh-CN" altLang="zh-CN"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66565" name="灯片编号占位符 5"/>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Tree>
  </p:cSld>
  <p:clrMapOvr>
    <a:masterClrMapping/>
  </p:clrMapOvr>
  <p:transition>
    <p:blinds/>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a:xfrm>
            <a:off x="457200" y="277813"/>
            <a:ext cx="8229600" cy="774700"/>
          </a:xfrm>
        </p:spPr>
        <p:txBody>
          <a:bodyPr vert="horz" wrap="square" lIns="91440" tIns="45720" rIns="91440" bIns="45720" anchor="t"/>
          <a:lstStyle/>
          <a:p>
            <a:r>
              <a:rPr lang="zh-CN" altLang="zh-CN" sz="4400" b="1" dirty="0">
                <a:solidFill>
                  <a:srgbClr val="0070C0"/>
                </a:solidFill>
                <a:latin typeface="微软雅黑" panose="020B0503020204020204" pitchFamily="34" charset="-122"/>
                <a:ea typeface="微软雅黑" panose="020B0503020204020204" pitchFamily="34" charset="-122"/>
              </a:rPr>
              <a:t>导 言</a:t>
            </a:r>
            <a:endParaRPr lang="zh-CN" altLang="en-US" sz="3200" dirty="0">
              <a:solidFill>
                <a:srgbClr val="0070C0"/>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457200" y="1196975"/>
            <a:ext cx="8229600" cy="4933950"/>
          </a:xfrm>
          <a:solidFill>
            <a:srgbClr val="CCCCFF"/>
          </a:solidFill>
        </p:spPr>
        <p:txBody>
          <a:bodyPr vert="horz" wrap="square" lIns="91440" tIns="45720" rIns="91440" bIns="45720" numCol="1" anchor="t" anchorCtr="0" compatLnSpc="1"/>
          <a:lstStyle/>
          <a:p>
            <a:pPr marL="342900" marR="0" lvl="0" indent="-342900" algn="just"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        </a:t>
            </a:r>
            <a:r>
              <a:rPr kumimoji="0" lang="zh-CN"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以“人权卫士”自居的</a:t>
            </a:r>
            <a:r>
              <a:rPr kumimoji="0" lang="zh-CN" altLang="zh-CN" sz="2400" b="0" i="0"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美国</a:t>
            </a:r>
            <a:r>
              <a:rPr kumimoji="0" lang="zh-CN"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政府在刚刚发布的</a:t>
            </a:r>
            <a:r>
              <a:rPr kumimoji="0" lang="zh-CN" altLang="zh-CN" sz="2400" b="1" i="0" u="none" strike="noStrike" kern="0" cap="none" spc="0" normalizeH="0" baseline="0" noProof="0" dirty="0" smtClean="0">
                <a:ln>
                  <a:noFill/>
                </a:ln>
                <a:solidFill>
                  <a:srgbClr val="3333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a:t>
            </a:r>
            <a:r>
              <a:rPr kumimoji="0" lang="en-US" altLang="zh-CN" sz="2400" b="1" i="0" u="none" strike="noStrike" kern="0" cap="none" spc="0" normalizeH="0" baseline="0" noProof="0" dirty="0" smtClean="0">
                <a:ln>
                  <a:noFill/>
                </a:ln>
                <a:solidFill>
                  <a:srgbClr val="3333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2012</a:t>
            </a:r>
            <a:r>
              <a:rPr kumimoji="0" lang="zh-CN" altLang="zh-CN" sz="2400" b="1" i="0" u="none" strike="noStrike" kern="0" cap="none" spc="0" normalizeH="0" baseline="0" noProof="0" dirty="0" smtClean="0">
                <a:ln>
                  <a:noFill/>
                </a:ln>
                <a:solidFill>
                  <a:srgbClr val="3333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rPr>
              <a:t>年国别人权报告》</a:t>
            </a:r>
            <a:r>
              <a:rPr kumimoji="0" lang="zh-CN"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中，又对包括中国在内的</a:t>
            </a:r>
            <a:r>
              <a:rPr kumimoji="0" lang="en-US"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190</a:t>
            </a:r>
            <a:r>
              <a:rPr kumimoji="0" lang="zh-CN"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多个国家的人权状况指手画脚、说三道四，而偏偏对其本国存在的人权问题避而不谈、只字未提。事实说明，</a:t>
            </a:r>
            <a:r>
              <a:rPr kumimoji="0" lang="zh-CN"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美国</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社会</a:t>
            </a:r>
            <a:r>
              <a:rPr kumimoji="0" lang="zh-CN"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存在</a:t>
            </a:r>
            <a:r>
              <a:rPr kumimoji="0" lang="zh-CN"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着严重人权问题，并广受世人诟病。在这里，仅对</a:t>
            </a:r>
            <a:r>
              <a:rPr kumimoji="0" lang="en-US"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2012</a:t>
            </a:r>
            <a:r>
              <a:rPr kumimoji="0" lang="zh-CN"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年美国的人权问题做些实录，以便世人从中略窥美国人权状况之一斑。</a:t>
            </a:r>
            <a:endParaRPr kumimoji="0" lang="zh-CN"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marL="342900" marR="0" lvl="0" indent="-342900" algn="just"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　　</a:t>
            </a:r>
            <a:r>
              <a:rPr kumimoji="0" lang="en-US"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2012</a:t>
            </a:r>
            <a:r>
              <a:rPr kumimoji="0" lang="zh-CN"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年</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a:t>
            </a:r>
            <a:r>
              <a:rPr kumimoji="0" lang="zh-CN"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美国</a:t>
            </a:r>
            <a:r>
              <a:rPr kumimoji="0" lang="zh-CN" altLang="en-US"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社会</a:t>
            </a:r>
            <a:r>
              <a:rPr kumimoji="0" lang="zh-CN"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存在</a:t>
            </a:r>
            <a:r>
              <a:rPr kumimoji="0" lang="zh-CN"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rPr>
              <a:t>的人权问题在以下几个方面使人印象深刻：</a:t>
            </a:r>
            <a:endParaRPr kumimoji="0" lang="zh-CN" altLang="zh-CN" sz="2400" b="0"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endParaRPr>
          </a:p>
          <a:p>
            <a:pPr marR="0" lvl="0" algn="just" defTabSz="914400" latinLnBrk="0">
              <a:lnSpc>
                <a:spcPct val="100000"/>
              </a:lnSpc>
              <a:buFont typeface="微软雅黑" panose="020B0503020204020204" pitchFamily="34" charset="-122"/>
              <a:buChar char="ↂ"/>
              <a:defRPr/>
            </a:pPr>
            <a:r>
              <a:rPr lang="zh-CN" altLang="zh-CN" sz="2400" dirty="0" smtClean="0">
                <a:latin typeface="微软雅黑" panose="020B0503020204020204" pitchFamily="34" charset="-122"/>
                <a:ea typeface="微软雅黑" panose="020B0503020204020204" pitchFamily="34" charset="-122"/>
              </a:rPr>
              <a:t>美国</a:t>
            </a:r>
            <a:r>
              <a:rPr lang="zh-CN" altLang="en-US" sz="2400" dirty="0" smtClean="0">
                <a:latin typeface="微软雅黑" panose="020B0503020204020204" pitchFamily="34" charset="-122"/>
                <a:ea typeface="微软雅黑" panose="020B0503020204020204" pitchFamily="34" charset="-122"/>
              </a:rPr>
              <a:t>的</a:t>
            </a:r>
            <a:r>
              <a:rPr lang="zh-CN" altLang="zh-CN" sz="2400" dirty="0" smtClean="0">
                <a:latin typeface="微软雅黑" panose="020B0503020204020204" pitchFamily="34" charset="-122"/>
                <a:ea typeface="微软雅黑" panose="020B0503020204020204" pitchFamily="34" charset="-122"/>
              </a:rPr>
              <a:t>持枪犯罪</a:t>
            </a:r>
            <a:r>
              <a:rPr lang="zh-CN" altLang="en-US" sz="2400" dirty="0">
                <a:latin typeface="微软雅黑" panose="020B0503020204020204" pitchFamily="34" charset="-122"/>
                <a:ea typeface="微软雅黑" panose="020B0503020204020204" pitchFamily="34" charset="-122"/>
              </a:rPr>
              <a:t>事件</a:t>
            </a:r>
            <a:r>
              <a:rPr lang="zh-CN" altLang="zh-CN" sz="2400" dirty="0" smtClean="0">
                <a:latin typeface="微软雅黑" panose="020B0503020204020204" pitchFamily="34" charset="-122"/>
                <a:ea typeface="微软雅黑" panose="020B0503020204020204" pitchFamily="34" charset="-122"/>
              </a:rPr>
              <a:t>严重</a:t>
            </a:r>
            <a:r>
              <a:rPr lang="zh-CN" altLang="zh-CN" sz="2400" dirty="0">
                <a:latin typeface="微软雅黑" panose="020B0503020204020204" pitchFamily="34" charset="-122"/>
                <a:ea typeface="微软雅黑" panose="020B0503020204020204" pitchFamily="34" charset="-122"/>
              </a:rPr>
              <a:t>威胁公民的生命与人身安全。</a:t>
            </a:r>
            <a:r>
              <a:rPr lang="en-US" altLang="zh-CN" sz="2400" dirty="0">
                <a:latin typeface="微软雅黑" panose="020B0503020204020204" pitchFamily="34" charset="-122"/>
                <a:ea typeface="微软雅黑" panose="020B0503020204020204" pitchFamily="34" charset="-122"/>
              </a:rPr>
              <a:t>2012</a:t>
            </a:r>
            <a:r>
              <a:rPr lang="zh-CN" altLang="zh-CN" sz="2400" dirty="0">
                <a:latin typeface="微软雅黑" panose="020B0503020204020204" pitchFamily="34" charset="-122"/>
                <a:ea typeface="微软雅黑" panose="020B0503020204020204" pitchFamily="34" charset="-122"/>
              </a:rPr>
              <a:t>年，先后发生奥克兰校园枪击案、科罗拉多“世纪１６”电影院枪击案和康涅狄格州校园枪击案，伤亡人数震惊世界。</a:t>
            </a:r>
            <a:endParaRPr lang="zh-CN" altLang="zh-CN" sz="2400" dirty="0">
              <a:latin typeface="微软雅黑" panose="020B0503020204020204" pitchFamily="34" charset="-122"/>
              <a:ea typeface="微软雅黑" panose="020B0503020204020204" pitchFamily="34" charset="-122"/>
            </a:endParaRPr>
          </a:p>
          <a:p>
            <a:pPr marL="342900" marR="0" lvl="0" indent="-342900" algn="just"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r>
              <a:rPr kumimoji="0" lang="zh-CN" altLang="zh-CN" sz="2400" b="0" i="0" u="none" strike="noStrike" kern="0" cap="none" spc="0" normalizeH="0" baseline="0" noProof="0" dirty="0" smtClean="0">
                <a:ln>
                  <a:noFill/>
                </a:ln>
                <a:solidFill>
                  <a:schemeClr val="tx1"/>
                </a:solidFill>
                <a:effectLst/>
                <a:uLnTx/>
                <a:uFillTx/>
                <a:latin typeface="+mn-lt"/>
                <a:ea typeface="+mn-ea"/>
                <a:cs typeface="+mn-cs"/>
              </a:rPr>
              <a:t>　</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
        <p:nvSpPr>
          <p:cNvPr id="68612" name="灯片编号占位符 4"/>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Tree>
  </p:cSld>
  <p:clrMapOvr>
    <a:masterClrMapping/>
  </p:clrMapOvr>
  <p:transition>
    <p:blinds/>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9" name="Picture 5" descr="56个少数民族合影-1"/>
          <p:cNvPicPr>
            <a:picLocks noChangeAspect="1"/>
          </p:cNvPicPr>
          <p:nvPr/>
        </p:nvPicPr>
        <p:blipFill>
          <a:blip r:embed="rId1"/>
          <a:stretch>
            <a:fillRect/>
          </a:stretch>
        </p:blipFill>
        <p:spPr>
          <a:xfrm>
            <a:off x="3663950" y="1002030"/>
            <a:ext cx="4761230" cy="3114040"/>
          </a:xfrm>
          <a:prstGeom prst="rect">
            <a:avLst/>
          </a:prstGeom>
          <a:noFill/>
          <a:ln w="9525">
            <a:noFill/>
          </a:ln>
        </p:spPr>
      </p:pic>
      <p:pic>
        <p:nvPicPr>
          <p:cNvPr id="210950" name="Picture 6" descr="56个少数民族合影-3"/>
          <p:cNvPicPr>
            <a:picLocks noChangeAspect="1"/>
          </p:cNvPicPr>
          <p:nvPr/>
        </p:nvPicPr>
        <p:blipFill>
          <a:blip r:embed="rId2"/>
          <a:stretch>
            <a:fillRect/>
          </a:stretch>
        </p:blipFill>
        <p:spPr>
          <a:xfrm>
            <a:off x="4596130" y="3823970"/>
            <a:ext cx="4178300" cy="2877185"/>
          </a:xfrm>
          <a:prstGeom prst="rect">
            <a:avLst/>
          </a:prstGeom>
          <a:noFill/>
          <a:ln w="9525">
            <a:noFill/>
          </a:ln>
        </p:spPr>
      </p:pic>
      <p:sp>
        <p:nvSpPr>
          <p:cNvPr id="22531" name="Rectangle 2"/>
          <p:cNvSpPr>
            <a:spLocks noChangeArrowheads="1"/>
          </p:cNvSpPr>
          <p:nvPr/>
        </p:nvSpPr>
        <p:spPr bwMode="auto">
          <a:xfrm>
            <a:off x="241935" y="223520"/>
            <a:ext cx="8659495" cy="849630"/>
          </a:xfrm>
          <a:prstGeom prst="rect">
            <a:avLst/>
          </a:prstGeom>
          <a:solidFill>
            <a:schemeClr val="accent2"/>
          </a:solidFill>
          <a:ln w="9525">
            <a:noFill/>
            <a:miter lim="800000"/>
          </a:ln>
          <a:effectLst>
            <a:outerShdw dist="107763" dir="2700000" algn="ctr" rotWithShape="0">
              <a:schemeClr val="bg2">
                <a:alpha val="50000"/>
              </a:schemeClr>
            </a:outerShdw>
          </a:effectLst>
        </p:spPr>
        <p:txBody>
          <a:bodyPr anchor="ctr" anchorCtr="1"/>
          <a:lstStyle/>
          <a:p>
            <a:pPr marL="571500" marR="0" lvl="0" indent="-571500" algn="ctr" defTabSz="914400" rtl="0" eaLnBrk="0" fontAlgn="ctr" latinLnBrk="0" hangingPunct="0">
              <a:lnSpc>
                <a:spcPct val="100000"/>
              </a:lnSpc>
              <a:spcBef>
                <a:spcPct val="0"/>
              </a:spcBef>
              <a:spcAft>
                <a:spcPct val="0"/>
              </a:spcAft>
              <a:buClr>
                <a:srgbClr val="FFFF00"/>
              </a:buClr>
              <a:buSzTx/>
              <a:buFont typeface="Wingdings" panose="05000000000000000000" charset="0"/>
              <a:buChar char="n"/>
              <a:defRPr/>
            </a:pPr>
            <a:r>
              <a:rPr kumimoji="0" lang="en-US" altLang="zh-CN" sz="4400" b="1" i="0" u="none" strike="noStrike" kern="120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cs typeface="+mn-cs"/>
              </a:rPr>
              <a:t>价值观念的作用</a:t>
            </a:r>
            <a:endParaRPr kumimoji="0" lang="en-US" altLang="zh-CN" sz="4400" b="1" i="0" u="none" strike="noStrike" kern="1200" cap="none" spc="0" normalizeH="0" baseline="0" noProof="0" smtClean="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pic>
        <p:nvPicPr>
          <p:cNvPr id="2" name="Picture 4" descr="56个少数民族合影"/>
          <p:cNvPicPr>
            <a:picLocks noChangeAspect="1"/>
          </p:cNvPicPr>
          <p:nvPr/>
        </p:nvPicPr>
        <p:blipFill>
          <a:blip r:embed="rId3"/>
          <a:stretch>
            <a:fillRect/>
          </a:stretch>
        </p:blipFill>
        <p:spPr>
          <a:xfrm>
            <a:off x="136525" y="3783965"/>
            <a:ext cx="4189730" cy="2777490"/>
          </a:xfrm>
          <a:prstGeom prst="rect">
            <a:avLst/>
          </a:prstGeom>
          <a:noFill/>
          <a:ln w="9525">
            <a:noFill/>
          </a:ln>
        </p:spPr>
      </p:pic>
      <p:sp>
        <p:nvSpPr>
          <p:cNvPr id="3" name="灯片编号占位符 2"/>
          <p:cNvSpPr>
            <a:spLocks noGrp="1"/>
          </p:cNvSpPr>
          <p:nvPr>
            <p:ph type="sldNum" sz="quarter" idx="12"/>
          </p:nvPr>
        </p:nvSpPr>
        <p:spPr/>
        <p:txBody>
          <a:bodyPr/>
          <a:lstStyle/>
          <a:p>
            <a:pPr lvl="0" eaLnBrk="1" hangingPunct="1">
              <a:buNone/>
            </a:pPr>
            <a:fld id="{9A0DB2DC-4C9A-4742-B13C-FB6460FD3503}" type="slidenum">
              <a:rPr lang="en-US" altLang="zh-CN" dirty="0"/>
            </a:fld>
            <a:endParaRPr lang="en-US" altLang="zh-CN" dirty="0"/>
          </a:p>
        </p:txBody>
      </p:sp>
      <p:sp>
        <p:nvSpPr>
          <p:cNvPr id="4" name="文本框 3"/>
          <p:cNvSpPr txBox="1"/>
          <p:nvPr/>
        </p:nvSpPr>
        <p:spPr>
          <a:xfrm>
            <a:off x="544830" y="1353185"/>
            <a:ext cx="2283460" cy="1630045"/>
          </a:xfrm>
          <a:prstGeom prst="rect">
            <a:avLst/>
          </a:prstGeom>
          <a:noFill/>
        </p:spPr>
        <p:txBody>
          <a:bodyPr wrap="square" rtlCol="0">
            <a:spAutoFit/>
          </a:bodyPr>
          <a:p>
            <a:r>
              <a:rPr lang="zh-CN" altLang="en-US"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sym typeface="+mn-ea"/>
              </a:rPr>
              <a:t>共同的价值观是一个</a:t>
            </a:r>
            <a:r>
              <a:rPr lang="zh-CN" altLang="en-US"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sym typeface="+mn-ea"/>
              </a:rPr>
              <a:t>社会或者群体普遍保持的共同信仰或者信念，是社会团结的基础。</a:t>
            </a:r>
            <a:endParaRPr lang="zh-CN" altLang="en-US" sz="2000" b="1" dirty="0">
              <a:solidFill>
                <a:srgbClr val="3333CC"/>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10949"/>
                                        </p:tgtEl>
                                        <p:attrNameLst>
                                          <p:attrName>style.visibility</p:attrName>
                                        </p:attrNameLst>
                                      </p:cBhvr>
                                      <p:to>
                                        <p:strVal val="visible"/>
                                      </p:to>
                                    </p:set>
                                    <p:animEffect transition="in" filter="blinds(horizontal)">
                                      <p:cBhvr>
                                        <p:cTn id="7" dur="500"/>
                                        <p:tgtEl>
                                          <p:spTgt spid="21094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10950"/>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2"/>
          <p:cNvSpPr>
            <a:spLocks noGrp="1"/>
          </p:cNvSpPr>
          <p:nvPr>
            <p:ph idx="1"/>
          </p:nvPr>
        </p:nvSpPr>
        <p:spPr>
          <a:xfrm>
            <a:off x="457200" y="260350"/>
            <a:ext cx="8147050" cy="5976938"/>
          </a:xfrm>
          <a:solidFill>
            <a:srgbClr val="CCCCFF">
              <a:alpha val="100000"/>
            </a:srgbClr>
          </a:solidFill>
        </p:spPr>
        <p:txBody>
          <a:bodyPr vert="horz" wrap="square" lIns="91440" tIns="45720" rIns="91440" bIns="45720" anchor="t"/>
          <a:lstStyle/>
          <a:p>
            <a:pPr algn="just">
              <a:buFont typeface="微软雅黑" panose="020B0503020204020204" pitchFamily="34" charset="-122"/>
              <a:buChar char="ↂ"/>
            </a:pPr>
            <a:r>
              <a:rPr lang="zh-CN" altLang="zh-CN" sz="2400" dirty="0" smtClean="0">
                <a:latin typeface="微软雅黑" panose="020B0503020204020204" pitchFamily="34" charset="-122"/>
                <a:ea typeface="微软雅黑" panose="020B0503020204020204" pitchFamily="34" charset="-122"/>
              </a:rPr>
              <a:t>美国</a:t>
            </a:r>
            <a:r>
              <a:rPr lang="zh-CN" altLang="zh-CN" sz="2400" dirty="0">
                <a:latin typeface="微软雅黑" panose="020B0503020204020204" pitchFamily="34" charset="-122"/>
                <a:ea typeface="微软雅黑" panose="020B0503020204020204" pitchFamily="34" charset="-122"/>
              </a:rPr>
              <a:t>选举不能充分体现全体公民的真正意志。政治献金在很大程度上影响了选举过程和政策走向。在</a:t>
            </a:r>
            <a:r>
              <a:rPr lang="en-US" altLang="zh-CN" sz="2400" dirty="0">
                <a:latin typeface="微软雅黑" panose="020B0503020204020204" pitchFamily="34" charset="-122"/>
                <a:ea typeface="微软雅黑" panose="020B0503020204020204" pitchFamily="34" charset="-122"/>
              </a:rPr>
              <a:t>2012</a:t>
            </a:r>
            <a:r>
              <a:rPr lang="zh-CN" altLang="zh-CN" sz="2400" dirty="0">
                <a:latin typeface="微软雅黑" panose="020B0503020204020204" pitchFamily="34" charset="-122"/>
                <a:ea typeface="微软雅黑" panose="020B0503020204020204" pitchFamily="34" charset="-122"/>
              </a:rPr>
              <a:t>年美国大选中，仅有</a:t>
            </a:r>
            <a:r>
              <a:rPr lang="en-US" altLang="zh-CN" sz="2400" dirty="0">
                <a:latin typeface="微软雅黑" panose="020B0503020204020204" pitchFamily="34" charset="-122"/>
                <a:ea typeface="微软雅黑" panose="020B0503020204020204" pitchFamily="34" charset="-122"/>
              </a:rPr>
              <a:t>57.5%</a:t>
            </a:r>
            <a:r>
              <a:rPr lang="zh-CN" altLang="zh-CN" sz="2400" dirty="0">
                <a:latin typeface="微软雅黑" panose="020B0503020204020204" pitchFamily="34" charset="-122"/>
                <a:ea typeface="微软雅黑" panose="020B0503020204020204" pitchFamily="34" charset="-122"/>
              </a:rPr>
              <a:t>的选民参加了投票。</a:t>
            </a:r>
            <a:endParaRPr lang="zh-CN" altLang="zh-CN" sz="2400" dirty="0">
              <a:latin typeface="微软雅黑" panose="020B0503020204020204" pitchFamily="34" charset="-122"/>
              <a:ea typeface="微软雅黑" panose="020B0503020204020204" pitchFamily="34" charset="-122"/>
            </a:endParaRPr>
          </a:p>
          <a:p>
            <a:pPr algn="just">
              <a:buFont typeface="微软雅黑" panose="020B0503020204020204" pitchFamily="34" charset="-122"/>
              <a:buChar char="ↂ"/>
            </a:pPr>
            <a:r>
              <a:rPr lang="zh-CN" altLang="zh-CN" sz="2400" dirty="0" smtClean="0">
                <a:latin typeface="微软雅黑" panose="020B0503020204020204" pitchFamily="34" charset="-122"/>
                <a:ea typeface="微软雅黑" panose="020B0503020204020204" pitchFamily="34" charset="-122"/>
              </a:rPr>
              <a:t>美国</a:t>
            </a:r>
            <a:r>
              <a:rPr lang="zh-CN" altLang="zh-CN" sz="2400" dirty="0">
                <a:latin typeface="微软雅黑" panose="020B0503020204020204" pitchFamily="34" charset="-122"/>
                <a:ea typeface="微软雅黑" panose="020B0503020204020204" pitchFamily="34" charset="-122"/>
              </a:rPr>
              <a:t>政府进一步限制了公民和政治权利。不断扩大对个人通信的监听和审查范围。警察经常滥用职权，导致侵犯公民权利的投诉和指控不断上升。女性遭受家庭暴力和性侵犯比例持续增加。</a:t>
            </a:r>
            <a:endParaRPr lang="zh-CN" altLang="zh-CN" sz="2400" dirty="0">
              <a:latin typeface="微软雅黑" panose="020B0503020204020204" pitchFamily="34" charset="-122"/>
              <a:ea typeface="微软雅黑" panose="020B0503020204020204" pitchFamily="34" charset="-122"/>
            </a:endParaRPr>
          </a:p>
          <a:p>
            <a:pPr algn="just">
              <a:buFont typeface="微软雅黑" panose="020B0503020204020204" pitchFamily="34" charset="-122"/>
              <a:buChar char="ↂ"/>
            </a:pPr>
            <a:r>
              <a:rPr lang="zh-CN" altLang="zh-CN" sz="2400" dirty="0" smtClean="0">
                <a:latin typeface="微软雅黑" panose="020B0503020204020204" pitchFamily="34" charset="-122"/>
                <a:ea typeface="微软雅黑" panose="020B0503020204020204" pitchFamily="34" charset="-122"/>
              </a:rPr>
              <a:t>美国</a:t>
            </a:r>
            <a:r>
              <a:rPr lang="zh-CN" altLang="zh-CN" sz="2400" dirty="0">
                <a:latin typeface="微软雅黑" panose="020B0503020204020204" pitchFamily="34" charset="-122"/>
                <a:ea typeface="微软雅黑" panose="020B0503020204020204" pitchFamily="34" charset="-122"/>
              </a:rPr>
              <a:t>已成为发达国家中贫富悬殊最大的国家之一。</a:t>
            </a:r>
            <a:r>
              <a:rPr lang="en-US" altLang="zh-CN" sz="2400" dirty="0">
                <a:latin typeface="微软雅黑" panose="020B0503020204020204" pitchFamily="34" charset="-122"/>
                <a:ea typeface="微软雅黑" panose="020B0503020204020204" pitchFamily="34" charset="-122"/>
              </a:rPr>
              <a:t>2011</a:t>
            </a:r>
            <a:r>
              <a:rPr lang="zh-CN" altLang="zh-CN" sz="2400" dirty="0">
                <a:latin typeface="微软雅黑" panose="020B0503020204020204" pitchFamily="34" charset="-122"/>
                <a:ea typeface="微软雅黑" panose="020B0503020204020204" pitchFamily="34" charset="-122"/>
              </a:rPr>
              <a:t>年美国基尼系数为</a:t>
            </a:r>
            <a:r>
              <a:rPr lang="en-US" altLang="zh-CN" sz="2400" dirty="0">
                <a:latin typeface="微软雅黑" panose="020B0503020204020204" pitchFamily="34" charset="-122"/>
                <a:ea typeface="微软雅黑" panose="020B0503020204020204" pitchFamily="34" charset="-122"/>
              </a:rPr>
              <a:t>0.477</a:t>
            </a:r>
            <a:r>
              <a:rPr lang="zh-CN" altLang="zh-CN" sz="2400" dirty="0">
                <a:latin typeface="微软雅黑" panose="020B0503020204020204" pitchFamily="34" charset="-122"/>
                <a:ea typeface="微软雅黑" panose="020B0503020204020204" pitchFamily="34" charset="-122"/>
              </a:rPr>
              <a:t>，失业人数高达</a:t>
            </a:r>
            <a:r>
              <a:rPr lang="en-US" altLang="zh-CN" sz="2400" dirty="0">
                <a:latin typeface="微软雅黑" panose="020B0503020204020204" pitchFamily="34" charset="-122"/>
                <a:ea typeface="微软雅黑" panose="020B0503020204020204" pitchFamily="34" charset="-122"/>
              </a:rPr>
              <a:t>900</a:t>
            </a:r>
            <a:r>
              <a:rPr lang="zh-CN" altLang="zh-CN" sz="2400" dirty="0">
                <a:latin typeface="微软雅黑" panose="020B0503020204020204" pitchFamily="34" charset="-122"/>
                <a:ea typeface="微软雅黑" panose="020B0503020204020204" pitchFamily="34" charset="-122"/>
              </a:rPr>
              <a:t>万人；约有</a:t>
            </a:r>
            <a:r>
              <a:rPr lang="en-US" altLang="zh-CN" sz="2400" dirty="0">
                <a:latin typeface="微软雅黑" panose="020B0503020204020204" pitchFamily="34" charset="-122"/>
                <a:ea typeface="微软雅黑" panose="020B0503020204020204" pitchFamily="34" charset="-122"/>
              </a:rPr>
              <a:t>1640</a:t>
            </a:r>
            <a:r>
              <a:rPr lang="zh-CN" altLang="zh-CN" sz="2400" dirty="0">
                <a:latin typeface="微软雅黑" panose="020B0503020204020204" pitchFamily="34" charset="-122"/>
                <a:ea typeface="微软雅黑" panose="020B0503020204020204" pitchFamily="34" charset="-122"/>
              </a:rPr>
              <a:t>万儿童生活在贫困之中，公立学校报告的无家可归的儿童和青少年数量首次超过</a:t>
            </a:r>
            <a:r>
              <a:rPr lang="en-US" altLang="zh-CN" sz="2400" dirty="0">
                <a:latin typeface="微软雅黑" panose="020B0503020204020204" pitchFamily="34" charset="-122"/>
                <a:ea typeface="微软雅黑" panose="020B0503020204020204" pitchFamily="34" charset="-122"/>
              </a:rPr>
              <a:t>100</a:t>
            </a:r>
            <a:r>
              <a:rPr lang="zh-CN" altLang="zh-CN" sz="2400" dirty="0">
                <a:latin typeface="微软雅黑" panose="020B0503020204020204" pitchFamily="34" charset="-122"/>
                <a:ea typeface="微软雅黑" panose="020B0503020204020204" pitchFamily="34" charset="-122"/>
              </a:rPr>
              <a:t>万。</a:t>
            </a:r>
            <a:endParaRPr lang="zh-CN" altLang="zh-CN" sz="2400" dirty="0">
              <a:latin typeface="微软雅黑" panose="020B0503020204020204" pitchFamily="34" charset="-122"/>
              <a:ea typeface="微软雅黑" panose="020B0503020204020204" pitchFamily="34" charset="-122"/>
            </a:endParaRPr>
          </a:p>
          <a:p>
            <a:pPr algn="just">
              <a:buFont typeface="微软雅黑" panose="020B0503020204020204" pitchFamily="34" charset="-122"/>
              <a:buChar char="ↂ"/>
            </a:pPr>
            <a:r>
              <a:rPr lang="zh-CN" altLang="zh-CN" sz="2400" dirty="0" smtClean="0">
                <a:latin typeface="微软雅黑" panose="020B0503020204020204" pitchFamily="34" charset="-122"/>
                <a:ea typeface="微软雅黑" panose="020B0503020204020204" pitchFamily="34" charset="-122"/>
              </a:rPr>
              <a:t>美国</a:t>
            </a:r>
            <a:r>
              <a:rPr lang="zh-CN" altLang="zh-CN" sz="2400" dirty="0">
                <a:latin typeface="微软雅黑" panose="020B0503020204020204" pitchFamily="34" charset="-122"/>
                <a:ea typeface="微软雅黑" panose="020B0503020204020204" pitchFamily="34" charset="-122"/>
              </a:rPr>
              <a:t>存在严重的性别歧视、种族歧视和宗教歧视。土著人面临严重的种族歧视，其贫困率是全国平均水平的两倍；美国一名导演拍摄并在网上播放的侮辱伊斯兰教先知的电影引发了全球穆斯林的抗议浪潮。</a:t>
            </a:r>
            <a:endParaRPr lang="zh-CN" altLang="zh-CN" sz="2400" dirty="0">
              <a:latin typeface="微软雅黑" panose="020B0503020204020204" pitchFamily="34" charset="-122"/>
              <a:ea typeface="微软雅黑" panose="020B0503020204020204" pitchFamily="34" charset="-122"/>
            </a:endParaRPr>
          </a:p>
          <a:p>
            <a:pPr algn="just">
              <a:buNone/>
            </a:pPr>
            <a:r>
              <a:rPr lang="zh-CN" altLang="zh-CN" sz="2400" dirty="0"/>
              <a:t>　　</a:t>
            </a:r>
            <a:endParaRPr lang="zh-CN" altLang="en-US" sz="2400" dirty="0"/>
          </a:p>
        </p:txBody>
      </p:sp>
      <p:sp>
        <p:nvSpPr>
          <p:cNvPr id="69635" name="灯片编号占位符 4"/>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Tree>
  </p:cSld>
  <p:clrMapOvr>
    <a:masterClrMapping/>
  </p:clrMapOvr>
  <p:transition>
    <p:blinds/>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内容占位符 2"/>
          <p:cNvSpPr>
            <a:spLocks noGrp="1"/>
          </p:cNvSpPr>
          <p:nvPr>
            <p:ph idx="1"/>
          </p:nvPr>
        </p:nvSpPr>
        <p:spPr>
          <a:xfrm>
            <a:off x="457200" y="476250"/>
            <a:ext cx="8229600" cy="5654675"/>
          </a:xfrm>
          <a:solidFill>
            <a:srgbClr val="CCCCFF">
              <a:alpha val="100000"/>
            </a:srgbClr>
          </a:solidFill>
        </p:spPr>
        <p:txBody>
          <a:bodyPr vert="horz" wrap="square" lIns="91440" tIns="45720" rIns="91440" bIns="45720" anchor="t"/>
          <a:lstStyle/>
          <a:p>
            <a:pPr algn="just">
              <a:buFont typeface="微软雅黑" panose="020B0503020204020204" pitchFamily="34" charset="-122"/>
              <a:buChar char="ↂ"/>
            </a:pPr>
            <a:r>
              <a:rPr lang="zh-CN" altLang="zh-CN" sz="2400" dirty="0" smtClean="0">
                <a:latin typeface="微软雅黑" panose="020B0503020204020204" pitchFamily="34" charset="-122"/>
                <a:ea typeface="微软雅黑" panose="020B0503020204020204" pitchFamily="34" charset="-122"/>
              </a:rPr>
              <a:t>美国</a:t>
            </a:r>
            <a:r>
              <a:rPr lang="zh-CN" altLang="en-US" sz="2400" dirty="0" smtClean="0">
                <a:latin typeface="微软雅黑" panose="020B0503020204020204" pitchFamily="34" charset="-122"/>
                <a:ea typeface="微软雅黑" panose="020B0503020204020204" pitchFamily="34" charset="-122"/>
              </a:rPr>
              <a:t>政府</a:t>
            </a:r>
            <a:r>
              <a:rPr lang="zh-CN" altLang="zh-CN" sz="2400" dirty="0" smtClean="0">
                <a:latin typeface="微软雅黑" panose="020B0503020204020204" pitchFamily="34" charset="-122"/>
                <a:ea typeface="微软雅黑" panose="020B0503020204020204" pitchFamily="34" charset="-122"/>
              </a:rPr>
              <a:t>严重</a:t>
            </a:r>
            <a:r>
              <a:rPr lang="zh-CN" altLang="zh-CN" sz="2400" dirty="0">
                <a:latin typeface="微软雅黑" panose="020B0503020204020204" pitchFamily="34" charset="-122"/>
                <a:ea typeface="微软雅黑" panose="020B0503020204020204" pitchFamily="34" charset="-122"/>
              </a:rPr>
              <a:t>侵害他国人权。</a:t>
            </a:r>
            <a:r>
              <a:rPr lang="en-US" altLang="zh-CN" sz="2400" dirty="0">
                <a:latin typeface="微软雅黑" panose="020B0503020204020204" pitchFamily="34" charset="-122"/>
                <a:ea typeface="微软雅黑" panose="020B0503020204020204" pitchFamily="34" charset="-122"/>
              </a:rPr>
              <a:t>2012</a:t>
            </a:r>
            <a:r>
              <a:rPr lang="zh-CN" altLang="zh-CN" sz="2400" dirty="0">
                <a:latin typeface="微软雅黑" panose="020B0503020204020204" pitchFamily="34" charset="-122"/>
                <a:ea typeface="微软雅黑" panose="020B0503020204020204" pitchFamily="34" charset="-122"/>
              </a:rPr>
              <a:t>年，美国在也门、阿富汗、巴基斯坦等国的军事行动造成无辜平民大量死亡；焚经辱尸，亵渎当地人民的宗教感情。美军在伊拉克战争中使用白磷弹和贫铀弹，使战后伊拉克婴儿出生缺陷率大幅上升。</a:t>
            </a:r>
            <a:endParaRPr lang="zh-CN" altLang="zh-CN" sz="2400" dirty="0">
              <a:latin typeface="微软雅黑" panose="020B0503020204020204" pitchFamily="34" charset="-122"/>
              <a:ea typeface="微软雅黑" panose="020B0503020204020204" pitchFamily="34" charset="-122"/>
            </a:endParaRPr>
          </a:p>
          <a:p>
            <a:pPr algn="just">
              <a:buFont typeface="微软雅黑" panose="020B0503020204020204" pitchFamily="34" charset="-122"/>
              <a:buChar char="ↂ"/>
            </a:pPr>
            <a:r>
              <a:rPr lang="zh-CN" altLang="zh-CN" sz="2400" dirty="0" smtClean="0">
                <a:latin typeface="微软雅黑" panose="020B0503020204020204" pitchFamily="34" charset="-122"/>
                <a:ea typeface="微软雅黑" panose="020B0503020204020204" pitchFamily="34" charset="-122"/>
              </a:rPr>
              <a:t>美国</a:t>
            </a:r>
            <a:r>
              <a:rPr lang="zh-CN" altLang="zh-CN" sz="2400" dirty="0">
                <a:latin typeface="微软雅黑" panose="020B0503020204020204" pitchFamily="34" charset="-122"/>
                <a:ea typeface="微软雅黑" panose="020B0503020204020204" pitchFamily="34" charset="-122"/>
              </a:rPr>
              <a:t>未能有效参与国际人权合作。美国没有加入或批准《经济、社会及文化权利国际公约》、《儿童权利公约》、《消除对妇女一切形式歧视公约》、《残疾人权利公约》等一系列联合国核心人权公约。</a:t>
            </a:r>
            <a:endParaRPr lang="en-US" altLang="zh-CN" sz="2400" dirty="0">
              <a:latin typeface="微软雅黑" panose="020B0503020204020204" pitchFamily="34" charset="-122"/>
              <a:ea typeface="微软雅黑" panose="020B0503020204020204" pitchFamily="34" charset="-122"/>
            </a:endParaRPr>
          </a:p>
          <a:p>
            <a:pPr>
              <a:buNone/>
            </a:pPr>
            <a:endParaRPr lang="en-US" altLang="zh-CN" sz="2400" dirty="0"/>
          </a:p>
          <a:p>
            <a:pPr>
              <a:buNone/>
            </a:pPr>
            <a:endParaRPr lang="en-US" altLang="zh-CN" sz="2400" dirty="0"/>
          </a:p>
          <a:p>
            <a:pPr>
              <a:buNone/>
            </a:pPr>
            <a:r>
              <a:rPr lang="zh-CN" altLang="en-US" sz="2400" dirty="0"/>
              <a:t>      </a:t>
            </a:r>
            <a:r>
              <a:rPr lang="zh-CN" altLang="en-US" sz="2400" b="1" dirty="0">
                <a:solidFill>
                  <a:srgbClr val="0070C0"/>
                </a:solidFill>
                <a:latin typeface="微软雅黑" panose="020B0503020204020204" pitchFamily="34" charset="-122"/>
                <a:ea typeface="微软雅黑" panose="020B0503020204020204" pitchFamily="34" charset="-122"/>
              </a:rPr>
              <a:t>（全文共</a:t>
            </a:r>
            <a:r>
              <a:rPr lang="en-US" altLang="zh-CN" sz="2400" b="1" dirty="0">
                <a:solidFill>
                  <a:srgbClr val="0070C0"/>
                </a:solidFill>
                <a:latin typeface="微软雅黑" panose="020B0503020204020204" pitchFamily="34" charset="-122"/>
                <a:ea typeface="微软雅黑" panose="020B0503020204020204" pitchFamily="34" charset="-122"/>
              </a:rPr>
              <a:t>12500</a:t>
            </a:r>
            <a:r>
              <a:rPr lang="zh-CN" altLang="en-US" sz="2400" b="1" dirty="0">
                <a:solidFill>
                  <a:srgbClr val="0070C0"/>
                </a:solidFill>
                <a:latin typeface="微软雅黑" panose="020B0503020204020204" pitchFamily="34" charset="-122"/>
                <a:ea typeface="微软雅黑" panose="020B0503020204020204" pitchFamily="34" charset="-122"/>
              </a:rPr>
              <a:t>多字，</a:t>
            </a:r>
            <a:r>
              <a:rPr lang="en-US" altLang="zh-CN" sz="2400" b="1" dirty="0">
                <a:solidFill>
                  <a:srgbClr val="0070C0"/>
                </a:solidFill>
                <a:latin typeface="微软雅黑" panose="020B0503020204020204" pitchFamily="34" charset="-122"/>
                <a:ea typeface="微软雅黑" panose="020B0503020204020204" pitchFamily="34" charset="-122"/>
              </a:rPr>
              <a:t>80</a:t>
            </a:r>
            <a:r>
              <a:rPr lang="zh-CN" altLang="en-US" sz="2400" b="1" dirty="0">
                <a:solidFill>
                  <a:srgbClr val="0070C0"/>
                </a:solidFill>
                <a:latin typeface="微软雅黑" panose="020B0503020204020204" pitchFamily="34" charset="-122"/>
                <a:ea typeface="微软雅黑" panose="020B0503020204020204" pitchFamily="34" charset="-122"/>
              </a:rPr>
              <a:t>个引用数据源）</a:t>
            </a:r>
            <a:endParaRPr lang="zh-CN" altLang="zh-CN" sz="2400" b="1" dirty="0">
              <a:solidFill>
                <a:srgbClr val="0070C0"/>
              </a:solidFill>
              <a:latin typeface="微软雅黑" panose="020B0503020204020204" pitchFamily="34" charset="-122"/>
              <a:ea typeface="微软雅黑" panose="020B0503020204020204" pitchFamily="34" charset="-122"/>
            </a:endParaRPr>
          </a:p>
          <a:p>
            <a:pPr>
              <a:buNone/>
            </a:pPr>
            <a:endParaRPr lang="zh-CN" altLang="en-US" sz="2400" dirty="0"/>
          </a:p>
          <a:p>
            <a:pPr>
              <a:buNone/>
            </a:pPr>
            <a:endParaRPr lang="zh-CN" altLang="en-US" sz="2400" dirty="0"/>
          </a:p>
          <a:p>
            <a:pPr>
              <a:buNone/>
            </a:pPr>
            <a:endParaRPr lang="zh-CN" altLang="en-US" sz="2400" dirty="0"/>
          </a:p>
        </p:txBody>
      </p:sp>
      <p:sp>
        <p:nvSpPr>
          <p:cNvPr id="70660" name="灯片编号占位符 4"/>
          <p:cNvSpPr txBox="1">
            <a:spLocks noGrp="1"/>
          </p:cNvSpPr>
          <p:nvPr>
            <p:ph type="sldNum" sz="quarter" idx="12"/>
          </p:nvPr>
        </p:nvSpPr>
        <p:spPr/>
        <p:txBody>
          <a:bodyPr anchor="b"/>
          <a:lstStyle/>
          <a:p>
            <a:pPr marL="0" indent="0" algn="r" eaLnBrk="1" hangingPunct="1">
              <a:spcBef>
                <a:spcPct val="0"/>
              </a:spcBef>
              <a:buClrTx/>
              <a:buSzTx/>
              <a:buFontTx/>
              <a:buNone/>
            </a:pPr>
            <a:fld id="{9A0DB2DC-4C9A-4742-B13C-FB6460FD3503}" type="slidenum">
              <a:rPr lang="en-US" altLang="zh-CN" sz="1200" dirty="0">
                <a:latin typeface="Garamond" panose="02020404030301010803" pitchFamily="18" charset="0"/>
              </a:rPr>
            </a:fld>
            <a:endParaRPr lang="en-US" altLang="zh-CN" sz="1200" dirty="0">
              <a:latin typeface="Garamond" panose="02020404030301010803" pitchFamily="18" charset="0"/>
            </a:endParaRPr>
          </a:p>
        </p:txBody>
      </p:sp>
    </p:spTree>
  </p:cSld>
  <p:clrMapOvr>
    <a:masterClrMapping/>
  </p:clrMapOvr>
  <p:transition>
    <p:blinds/>
  </p:transition>
</p:sld>
</file>

<file path=ppt/tags/tag1.xml><?xml version="1.0" encoding="utf-8"?>
<p:tagLst xmlns:p="http://schemas.openxmlformats.org/presentationml/2006/main">
  <p:tag name="KSO_WM_UNIT_PLACING_PICTURE_USER_VIEWPORT" val="{&quot;height&quot;:4240,&quot;width&quot;:6360}"/>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themeOverride>
</file>

<file path=docProps/app.xml><?xml version="1.0" encoding="utf-8"?>
<Properties xmlns="http://schemas.openxmlformats.org/officeDocument/2006/extended-properties" xmlns:vt="http://schemas.openxmlformats.org/officeDocument/2006/docPropsVTypes">
  <Template>Edge</Template>
  <TotalTime>0</TotalTime>
  <Words>19744</Words>
  <Application>WPS 演示</Application>
  <PresentationFormat>全屏显示(4:3)</PresentationFormat>
  <Paragraphs>957</Paragraphs>
  <Slides>91</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91</vt:i4>
      </vt:variant>
    </vt:vector>
  </HeadingPairs>
  <TitlesOfParts>
    <vt:vector size="106" baseType="lpstr">
      <vt:lpstr>Arial</vt:lpstr>
      <vt:lpstr>宋体</vt:lpstr>
      <vt:lpstr>Wingdings</vt:lpstr>
      <vt:lpstr>Garamond</vt:lpstr>
      <vt:lpstr>微软雅黑</vt:lpstr>
      <vt:lpstr>Wingdings</vt:lpstr>
      <vt:lpstr>Times New Roman</vt:lpstr>
      <vt:lpstr>楷体_GB2312</vt:lpstr>
      <vt:lpstr>新宋体</vt:lpstr>
      <vt:lpstr>黑体</vt:lpstr>
      <vt:lpstr>Arial Unicode MS</vt:lpstr>
      <vt:lpstr>华文琥珀</vt:lpstr>
      <vt:lpstr>Wingdings 2</vt:lpstr>
      <vt:lpstr>Calibri</vt:lpstr>
      <vt:lpstr>Edge</vt:lpstr>
      <vt:lpstr>社会核心价值</vt:lpstr>
      <vt:lpstr>PowerPoint 演示文稿</vt:lpstr>
      <vt:lpstr>PowerPoint 演示文稿</vt:lpstr>
      <vt:lpstr>PowerPoint 演示文稿</vt:lpstr>
      <vt:lpstr>PowerPoint 演示文稿</vt:lpstr>
      <vt:lpstr>  7.1.1 价值观念是文化的核心</vt:lpstr>
      <vt:lpstr>7.1.2 价值观的作用与特点</vt:lpstr>
      <vt:lpstr>PowerPoint 演示文稿</vt:lpstr>
      <vt:lpstr>PowerPoint 演示文稿</vt:lpstr>
      <vt:lpstr>PowerPoint 演示文稿</vt:lpstr>
      <vt:lpstr>PowerPoint 演示文稿</vt:lpstr>
      <vt:lpstr>PowerPoint 演示文稿</vt:lpstr>
      <vt:lpstr>7.2 理性主义与价值信仰</vt:lpstr>
      <vt:lpstr>7.2.1工具理性和价值理性</vt:lpstr>
      <vt:lpstr>7.2.2 工具理性</vt:lpstr>
      <vt:lpstr>7.2.3 价值理性</vt:lpstr>
      <vt:lpstr>7.2.3 价值理性</vt:lpstr>
      <vt:lpstr>PowerPoint 演示文稿</vt:lpstr>
      <vt:lpstr> 7.3.1 价值观的层级性</vt:lpstr>
      <vt:lpstr>     7.3.1 价值观的层级性</vt:lpstr>
      <vt:lpstr>    7.3.1 价值观的层级性</vt:lpstr>
      <vt:lpstr>美国大一学生的生活目标变化 （1996-2002）</vt:lpstr>
      <vt:lpstr>7.3.2 目的价值与方式价值</vt:lpstr>
      <vt:lpstr> 7.3.3 当前我们的目的价值</vt:lpstr>
      <vt:lpstr> 7.3.4 当前我们的方式价值</vt:lpstr>
      <vt:lpstr>7.3.4 当前我们的方式价值</vt:lpstr>
      <vt:lpstr> 7.4 社会价值体系</vt:lpstr>
      <vt:lpstr>7.4.1 价值观与核心价值</vt:lpstr>
      <vt:lpstr> 7.4.2 社会主义核心价值体系</vt:lpstr>
      <vt:lpstr>中国共产党十九大报告</vt:lpstr>
      <vt:lpstr>我国社会主义核心价值体系建设历程</vt:lpstr>
      <vt:lpstr>7.4.3 社会主义荣辱观</vt:lpstr>
      <vt:lpstr>7.4.4 中国社会主义核心价值观</vt:lpstr>
      <vt:lpstr> 社会主义核心价值的特点</vt:lpstr>
      <vt:lpstr> 7.4.5 爱国价值观</vt:lpstr>
      <vt:lpstr>7.4.4 爱国价值观</vt:lpstr>
      <vt:lpstr>当代的爱国主义观念</vt:lpstr>
      <vt:lpstr>7.4.5 科学价值观</vt:lpstr>
      <vt:lpstr>  思考：科学有没有祖国？</vt:lpstr>
      <vt:lpstr> 科学家与国家、民族息息相关</vt:lpstr>
      <vt:lpstr>李文和间谍案</vt:lpstr>
      <vt:lpstr>PowerPoint 演示文稿</vt:lpstr>
      <vt:lpstr>PowerPoint 演示文稿</vt:lpstr>
      <vt:lpstr>7.5 美国文化与价值观</vt:lpstr>
      <vt:lpstr>7.5.1美国文化的形成</vt:lpstr>
      <vt:lpstr>7.5.1美国文化的形成</vt:lpstr>
      <vt:lpstr>7.5.2 美国历史上“排华”案例</vt:lpstr>
      <vt:lpstr>美国历史上的“排华”案例</vt:lpstr>
      <vt:lpstr>7.5.3 美国文化的核心价值观</vt:lpstr>
      <vt:lpstr>PowerPoint 演示文稿</vt:lpstr>
      <vt:lpstr>PowerPoint 演示文稿</vt:lpstr>
      <vt:lpstr>PowerPoint 演示文稿</vt:lpstr>
      <vt:lpstr>PowerPoint 演示文稿</vt:lpstr>
      <vt:lpstr>PowerPoint 演示文稿</vt:lpstr>
      <vt:lpstr>特朗普的“美国优先”</vt:lpstr>
      <vt:lpstr> 7.5.4 美国人的竞争哲学</vt:lpstr>
      <vt:lpstr>三、不同的竞争哲学</vt:lpstr>
      <vt:lpstr>三、不同的竞争哲学</vt:lpstr>
      <vt:lpstr>7.5.5 美国社会的文化冲突</vt:lpstr>
      <vt:lpstr>PowerPoint 演示文稿</vt:lpstr>
      <vt:lpstr>美国社会的文化冲突                  ——工业化时期的冲突方式</vt:lpstr>
      <vt:lpstr>美国社会的文化冲突                        ——工业化时期的冲突方式</vt:lpstr>
      <vt:lpstr>美国社会的文化冲突                  ——工业化时期的冲突方式</vt:lpstr>
      <vt:lpstr>美国社会的文化冲突                  ——工业化时期的冲突方式</vt:lpstr>
      <vt:lpstr>PowerPoint 演示文稿</vt:lpstr>
      <vt:lpstr>PowerPoint 演示文稿</vt:lpstr>
      <vt:lpstr>PowerPoint 演示文稿</vt:lpstr>
      <vt:lpstr>PowerPoint 演示文稿</vt:lpstr>
      <vt:lpstr>PowerPoint 演示文稿</vt:lpstr>
      <vt:lpstr>PowerPoint 演示文稿</vt:lpstr>
      <vt:lpstr>7.6.1美国人权纪录劣迹斑斑，              却常以“人权卫士”自居</vt:lpstr>
      <vt:lpstr>PowerPoint 演示文稿</vt:lpstr>
      <vt:lpstr>PowerPoint 演示文稿</vt:lpstr>
      <vt:lpstr>PowerPoint 演示文稿</vt:lpstr>
      <vt:lpstr>《2018年美国的人权纪录》</vt:lpstr>
      <vt:lpstr>PowerPoint 演示文稿</vt:lpstr>
      <vt:lpstr>PowerPoint 演示文稿</vt:lpstr>
      <vt:lpstr>7.6.2 美国退出联合国人权理事会</vt:lpstr>
      <vt:lpstr>美国退出联合国人权理事会：五大原因 </vt:lpstr>
      <vt:lpstr>PowerPoint 演示文稿</vt:lpstr>
      <vt:lpstr>PowerPoint 演示文稿</vt:lpstr>
      <vt:lpstr>7.7.4 特朗普签发“台北法案”</vt:lpstr>
      <vt:lpstr>PowerPoint 演示文稿</vt:lpstr>
      <vt:lpstr>  本讲小结：</vt:lpstr>
      <vt:lpstr>PowerPoint 演示文稿</vt:lpstr>
      <vt:lpstr>第二次专题研讨作业</vt:lpstr>
      <vt:lpstr>本讲结束</vt:lpstr>
      <vt:lpstr>附：２０１２年美国的人权纪录 </vt:lpstr>
      <vt:lpstr>导 言</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文化</dc:title>
  <dc:creator>Owner</dc:creator>
  <cp:lastModifiedBy>陈天宁</cp:lastModifiedBy>
  <cp:revision>632</cp:revision>
  <dcterms:created xsi:type="dcterms:W3CDTF">2003-09-25T06:31:00Z</dcterms:created>
  <dcterms:modified xsi:type="dcterms:W3CDTF">2020-03-30T05:22:34Z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